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3"/>
  </p:notesMasterIdLst>
  <p:sldIdLst>
    <p:sldId id="256" r:id="rId2"/>
    <p:sldId id="258" r:id="rId3"/>
    <p:sldId id="260" r:id="rId4"/>
    <p:sldId id="261" r:id="rId5"/>
    <p:sldId id="262" r:id="rId6"/>
    <p:sldId id="263" r:id="rId7"/>
    <p:sldId id="269" r:id="rId8"/>
    <p:sldId id="273" r:id="rId9"/>
    <p:sldId id="274" r:id="rId10"/>
    <p:sldId id="275" r:id="rId11"/>
    <p:sldId id="276" r:id="rId12"/>
    <p:sldId id="268"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59" r:id="rId26"/>
    <p:sldId id="289" r:id="rId27"/>
    <p:sldId id="290" r:id="rId28"/>
    <p:sldId id="292" r:id="rId29"/>
    <p:sldId id="293" r:id="rId30"/>
    <p:sldId id="294" r:id="rId31"/>
    <p:sldId id="291" r:id="rId32"/>
    <p:sldId id="295" r:id="rId33"/>
    <p:sldId id="298" r:id="rId34"/>
    <p:sldId id="299" r:id="rId35"/>
    <p:sldId id="300" r:id="rId36"/>
    <p:sldId id="301" r:id="rId37"/>
    <p:sldId id="302" r:id="rId38"/>
    <p:sldId id="303" r:id="rId39"/>
    <p:sldId id="305" r:id="rId40"/>
    <p:sldId id="306" r:id="rId41"/>
    <p:sldId id="307" r:id="rId42"/>
    <p:sldId id="308" r:id="rId43"/>
    <p:sldId id="310" r:id="rId44"/>
    <p:sldId id="309" r:id="rId45"/>
    <p:sldId id="311" r:id="rId46"/>
    <p:sldId id="312" r:id="rId47"/>
    <p:sldId id="315" r:id="rId48"/>
    <p:sldId id="316" r:id="rId49"/>
    <p:sldId id="318" r:id="rId50"/>
    <p:sldId id="319" r:id="rId51"/>
    <p:sldId id="320" r:id="rId52"/>
    <p:sldId id="321" r:id="rId53"/>
    <p:sldId id="322" r:id="rId54"/>
    <p:sldId id="323" r:id="rId55"/>
    <p:sldId id="324" r:id="rId56"/>
    <p:sldId id="325" r:id="rId57"/>
    <p:sldId id="326" r:id="rId58"/>
    <p:sldId id="327" r:id="rId59"/>
    <p:sldId id="328" r:id="rId60"/>
    <p:sldId id="329" r:id="rId61"/>
    <p:sldId id="330" r:id="rId62"/>
    <p:sldId id="331" r:id="rId63"/>
    <p:sldId id="332" r:id="rId64"/>
    <p:sldId id="333" r:id="rId65"/>
    <p:sldId id="334" r:id="rId66"/>
    <p:sldId id="335" r:id="rId67"/>
    <p:sldId id="337" r:id="rId68"/>
    <p:sldId id="338" r:id="rId69"/>
    <p:sldId id="339" r:id="rId70"/>
    <p:sldId id="340" r:id="rId71"/>
    <p:sldId id="341" r:id="rId72"/>
    <p:sldId id="342" r:id="rId73"/>
    <p:sldId id="343" r:id="rId74"/>
    <p:sldId id="403" r:id="rId75"/>
    <p:sldId id="404" r:id="rId76"/>
    <p:sldId id="405" r:id="rId77"/>
    <p:sldId id="407" r:id="rId78"/>
    <p:sldId id="408" r:id="rId79"/>
    <p:sldId id="410" r:id="rId80"/>
    <p:sldId id="411" r:id="rId81"/>
    <p:sldId id="412" r:id="rId82"/>
    <p:sldId id="413" r:id="rId83"/>
    <p:sldId id="414" r:id="rId84"/>
    <p:sldId id="416" r:id="rId85"/>
    <p:sldId id="417" r:id="rId86"/>
    <p:sldId id="419" r:id="rId87"/>
    <p:sldId id="420" r:id="rId88"/>
    <p:sldId id="422" r:id="rId89"/>
    <p:sldId id="423" r:id="rId90"/>
    <p:sldId id="424" r:id="rId91"/>
    <p:sldId id="425" r:id="rId92"/>
    <p:sldId id="426" r:id="rId93"/>
    <p:sldId id="344" r:id="rId94"/>
    <p:sldId id="355" r:id="rId95"/>
    <p:sldId id="345" r:id="rId96"/>
    <p:sldId id="346" r:id="rId97"/>
    <p:sldId id="347" r:id="rId98"/>
    <p:sldId id="348" r:id="rId99"/>
    <p:sldId id="349" r:id="rId100"/>
    <p:sldId id="350" r:id="rId101"/>
    <p:sldId id="351" r:id="rId102"/>
    <p:sldId id="352" r:id="rId103"/>
    <p:sldId id="353" r:id="rId104"/>
    <p:sldId id="354"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 id="381" r:id="rId131"/>
    <p:sldId id="382" r:id="rId132"/>
    <p:sldId id="383" r:id="rId133"/>
    <p:sldId id="384" r:id="rId134"/>
    <p:sldId id="385" r:id="rId135"/>
    <p:sldId id="386" r:id="rId136"/>
    <p:sldId id="387" r:id="rId137"/>
    <p:sldId id="388" r:id="rId138"/>
    <p:sldId id="389" r:id="rId139"/>
    <p:sldId id="390" r:id="rId140"/>
    <p:sldId id="391" r:id="rId141"/>
    <p:sldId id="392" r:id="rId142"/>
    <p:sldId id="393" r:id="rId143"/>
    <p:sldId id="394" r:id="rId144"/>
    <p:sldId id="395" r:id="rId145"/>
    <p:sldId id="396" r:id="rId146"/>
    <p:sldId id="397" r:id="rId147"/>
    <p:sldId id="398" r:id="rId148"/>
    <p:sldId id="399" r:id="rId149"/>
    <p:sldId id="400" r:id="rId150"/>
    <p:sldId id="401" r:id="rId151"/>
    <p:sldId id="402" r:id="rId15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8A991-D830-44DA-A7CF-C3FC8284D3C4}" type="datetimeFigureOut">
              <a:rPr lang="cs-CZ" smtClean="0"/>
              <a:t>03.05.2021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4863DE-88DD-4D45-BFAF-F5EE4E8BFFFE}" type="slidenum">
              <a:rPr lang="cs-CZ" smtClean="0"/>
              <a:t>‹#›</a:t>
            </a:fld>
            <a:endParaRPr lang="cs-CZ"/>
          </a:p>
        </p:txBody>
      </p:sp>
    </p:spTree>
    <p:extLst>
      <p:ext uri="{BB962C8B-B14F-4D97-AF65-F5344CB8AC3E}">
        <p14:creationId xmlns:p14="http://schemas.microsoft.com/office/powerpoint/2010/main" val="3727414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72</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F3CCD985-D155-4074-A961-70AF6167378C}"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D984BB-376F-4C31-B634-DEC693E6AD70}" type="slidenum">
              <a:rPr lang="cs-CZ" smtClean="0"/>
              <a:t>‹#›</a:t>
            </a:fld>
            <a:endParaRPr lang="cs-CZ"/>
          </a:p>
        </p:txBody>
      </p:sp>
    </p:spTree>
    <p:extLst>
      <p:ext uri="{BB962C8B-B14F-4D97-AF65-F5344CB8AC3E}">
        <p14:creationId xmlns:p14="http://schemas.microsoft.com/office/powerpoint/2010/main" val="382537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3CCD985-D155-4074-A961-70AF6167378C}"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D984BB-376F-4C31-B634-DEC693E6AD70}" type="slidenum">
              <a:rPr lang="cs-CZ" smtClean="0"/>
              <a:t>‹#›</a:t>
            </a:fld>
            <a:endParaRPr lang="cs-CZ"/>
          </a:p>
        </p:txBody>
      </p:sp>
    </p:spTree>
    <p:extLst>
      <p:ext uri="{BB962C8B-B14F-4D97-AF65-F5344CB8AC3E}">
        <p14:creationId xmlns:p14="http://schemas.microsoft.com/office/powerpoint/2010/main" val="3362443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3CCD985-D155-4074-A961-70AF6167378C}"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D984BB-376F-4C31-B634-DEC693E6AD70}" type="slidenum">
              <a:rPr lang="cs-CZ" smtClean="0"/>
              <a:t>‹#›</a:t>
            </a:fld>
            <a:endParaRPr lang="cs-CZ"/>
          </a:p>
        </p:txBody>
      </p:sp>
    </p:spTree>
    <p:extLst>
      <p:ext uri="{BB962C8B-B14F-4D97-AF65-F5344CB8AC3E}">
        <p14:creationId xmlns:p14="http://schemas.microsoft.com/office/powerpoint/2010/main" val="4258504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3CCD985-D155-4074-A961-70AF6167378C}"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D984BB-376F-4C31-B634-DEC693E6AD70}" type="slidenum">
              <a:rPr lang="cs-CZ" smtClean="0"/>
              <a:t>‹#›</a:t>
            </a:fld>
            <a:endParaRPr lang="cs-CZ"/>
          </a:p>
        </p:txBody>
      </p:sp>
    </p:spTree>
    <p:extLst>
      <p:ext uri="{BB962C8B-B14F-4D97-AF65-F5344CB8AC3E}">
        <p14:creationId xmlns:p14="http://schemas.microsoft.com/office/powerpoint/2010/main" val="161925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F3CCD985-D155-4074-A961-70AF6167378C}"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D984BB-376F-4C31-B634-DEC693E6AD70}" type="slidenum">
              <a:rPr lang="cs-CZ" smtClean="0"/>
              <a:t>‹#›</a:t>
            </a:fld>
            <a:endParaRPr lang="cs-CZ"/>
          </a:p>
        </p:txBody>
      </p:sp>
    </p:spTree>
    <p:extLst>
      <p:ext uri="{BB962C8B-B14F-4D97-AF65-F5344CB8AC3E}">
        <p14:creationId xmlns:p14="http://schemas.microsoft.com/office/powerpoint/2010/main" val="4092329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3CCD985-D155-4074-A961-70AF6167378C}"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D984BB-376F-4C31-B634-DEC693E6AD70}" type="slidenum">
              <a:rPr lang="cs-CZ" smtClean="0"/>
              <a:t>‹#›</a:t>
            </a:fld>
            <a:endParaRPr lang="cs-CZ"/>
          </a:p>
        </p:txBody>
      </p:sp>
    </p:spTree>
    <p:extLst>
      <p:ext uri="{BB962C8B-B14F-4D97-AF65-F5344CB8AC3E}">
        <p14:creationId xmlns:p14="http://schemas.microsoft.com/office/powerpoint/2010/main" val="2077274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3CCD985-D155-4074-A961-70AF6167378C}" type="datetimeFigureOut">
              <a:rPr lang="cs-CZ" smtClean="0"/>
              <a:t>03.05.2021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BD984BB-376F-4C31-B634-DEC693E6AD70}" type="slidenum">
              <a:rPr lang="cs-CZ" smtClean="0"/>
              <a:t>‹#›</a:t>
            </a:fld>
            <a:endParaRPr lang="cs-CZ"/>
          </a:p>
        </p:txBody>
      </p:sp>
    </p:spTree>
    <p:extLst>
      <p:ext uri="{BB962C8B-B14F-4D97-AF65-F5344CB8AC3E}">
        <p14:creationId xmlns:p14="http://schemas.microsoft.com/office/powerpoint/2010/main" val="217304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3CCD985-D155-4074-A961-70AF6167378C}" type="datetimeFigureOut">
              <a:rPr lang="cs-CZ" smtClean="0"/>
              <a:t>03.05.2021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BD984BB-376F-4C31-B634-DEC693E6AD70}" type="slidenum">
              <a:rPr lang="cs-CZ" smtClean="0"/>
              <a:t>‹#›</a:t>
            </a:fld>
            <a:endParaRPr lang="cs-CZ"/>
          </a:p>
        </p:txBody>
      </p:sp>
    </p:spTree>
    <p:extLst>
      <p:ext uri="{BB962C8B-B14F-4D97-AF65-F5344CB8AC3E}">
        <p14:creationId xmlns:p14="http://schemas.microsoft.com/office/powerpoint/2010/main" val="263595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3CCD985-D155-4074-A961-70AF6167378C}" type="datetimeFigureOut">
              <a:rPr lang="cs-CZ" smtClean="0"/>
              <a:t>03.05.2021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BD984BB-376F-4C31-B634-DEC693E6AD70}" type="slidenum">
              <a:rPr lang="cs-CZ" smtClean="0"/>
              <a:t>‹#›</a:t>
            </a:fld>
            <a:endParaRPr lang="cs-CZ"/>
          </a:p>
        </p:txBody>
      </p:sp>
    </p:spTree>
    <p:extLst>
      <p:ext uri="{BB962C8B-B14F-4D97-AF65-F5344CB8AC3E}">
        <p14:creationId xmlns:p14="http://schemas.microsoft.com/office/powerpoint/2010/main" val="81046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3CCD985-D155-4074-A961-70AF6167378C}"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D984BB-376F-4C31-B634-DEC693E6AD70}" type="slidenum">
              <a:rPr lang="cs-CZ" smtClean="0"/>
              <a:t>‹#›</a:t>
            </a:fld>
            <a:endParaRPr lang="cs-CZ"/>
          </a:p>
        </p:txBody>
      </p:sp>
    </p:spTree>
    <p:extLst>
      <p:ext uri="{BB962C8B-B14F-4D97-AF65-F5344CB8AC3E}">
        <p14:creationId xmlns:p14="http://schemas.microsoft.com/office/powerpoint/2010/main" val="193813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3CCD985-D155-4074-A961-70AF6167378C}"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D984BB-376F-4C31-B634-DEC693E6AD70}" type="slidenum">
              <a:rPr lang="cs-CZ" smtClean="0"/>
              <a:t>‹#›</a:t>
            </a:fld>
            <a:endParaRPr lang="cs-CZ"/>
          </a:p>
        </p:txBody>
      </p:sp>
    </p:spTree>
    <p:extLst>
      <p:ext uri="{BB962C8B-B14F-4D97-AF65-F5344CB8AC3E}">
        <p14:creationId xmlns:p14="http://schemas.microsoft.com/office/powerpoint/2010/main" val="180203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CD985-D155-4074-A961-70AF6167378C}" type="datetimeFigureOut">
              <a:rPr lang="cs-CZ" smtClean="0"/>
              <a:t>03.05.2021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984BB-376F-4C31-B634-DEC693E6AD70}" type="slidenum">
              <a:rPr lang="cs-CZ" smtClean="0"/>
              <a:t>‹#›</a:t>
            </a:fld>
            <a:endParaRPr lang="cs-CZ"/>
          </a:p>
        </p:txBody>
      </p:sp>
    </p:spTree>
    <p:extLst>
      <p:ext uri="{BB962C8B-B14F-4D97-AF65-F5344CB8AC3E}">
        <p14:creationId xmlns:p14="http://schemas.microsoft.com/office/powerpoint/2010/main" val="4072436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3800" b="1" dirty="0" smtClean="0">
                <a:solidFill>
                  <a:srgbClr val="FF0000"/>
                </a:solidFill>
              </a:rPr>
              <a:t>Zdravotnické právo a profesní legislativa</a:t>
            </a:r>
            <a:br>
              <a:rPr lang="cs-CZ" sz="3800" b="1" dirty="0" smtClean="0">
                <a:solidFill>
                  <a:srgbClr val="FF0000"/>
                </a:solidFill>
              </a:rPr>
            </a:br>
            <a:endParaRPr lang="cs-CZ" sz="4000" dirty="0"/>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1155711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338851156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rychlé </a:t>
            </a:r>
            <a:r>
              <a:rPr lang="cs-CZ" u="sng" dirty="0"/>
              <a:t>lékařské pomoci</a:t>
            </a:r>
            <a:r>
              <a:rPr lang="cs-CZ" dirty="0"/>
              <a:t>, jejichž členem je lékař,</a:t>
            </a:r>
          </a:p>
          <a:p>
            <a:r>
              <a:rPr lang="cs-CZ" b="1" dirty="0"/>
              <a:t>b)</a:t>
            </a:r>
            <a:r>
              <a:rPr lang="cs-CZ" dirty="0"/>
              <a:t> výjezdové skupiny rychlé </a:t>
            </a:r>
            <a:r>
              <a:rPr lang="cs-CZ" u="sng" dirty="0"/>
              <a:t>zdravotnické pomoci</a:t>
            </a:r>
            <a:r>
              <a:rPr lang="cs-CZ" dirty="0"/>
              <a:t>, jejichž členy jsou zdravotničtí pracovníci nelékařského zdravotnického </a:t>
            </a:r>
            <a:r>
              <a:rPr lang="cs-CZ" dirty="0" smtClean="0"/>
              <a:t>povolání.</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351542106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161240302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ohroženy životy nebo zdraví členů VS nebo</a:t>
            </a:r>
          </a:p>
          <a:p>
            <a:r>
              <a:rPr lang="cs-CZ" dirty="0" smtClean="0"/>
              <a:t>b)  měla být tato péče poskytnuta za podmínek, pro jejichž zvládnutí nebyli členové VS vycvičeni nebo vybaveni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27386293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Činnost </a:t>
            </a:r>
            <a:r>
              <a:rPr lang="cs-CZ" dirty="0"/>
              <a:t>poskytovatele </a:t>
            </a:r>
            <a:r>
              <a:rPr lang="cs-CZ" dirty="0" smtClean="0"/>
              <a:t>ZZS  je financována:</a:t>
            </a:r>
            <a:endParaRPr lang="cs-CZ"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186190306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188693795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27722500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po dobu 15 let a dosáhl věku 50 let,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nesmí překročit šestinásobek jeho průměrného měsíčního </a:t>
            </a:r>
            <a:r>
              <a:rPr lang="cs-CZ" dirty="0" smtClean="0"/>
              <a:t>výdělku.</a:t>
            </a:r>
          </a:p>
          <a:p>
            <a:endParaRPr lang="cs-CZ" dirty="0"/>
          </a:p>
        </p:txBody>
      </p:sp>
    </p:spTree>
    <p:extLst>
      <p:ext uri="{BB962C8B-B14F-4D97-AF65-F5344CB8AC3E}">
        <p14:creationId xmlns:p14="http://schemas.microsoft.com/office/powerpoint/2010/main" val="158269132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285744045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rozhodnout o stupni naléhavosti tísňového volání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9611856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3852900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94572746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1078545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212261382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ve zdravotnictví </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394102139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opomenutí</a:t>
            </a:r>
            <a:r>
              <a:rPr lang="cs-CZ" dirty="0" smtClean="0"/>
              <a:t>;</a:t>
            </a:r>
          </a:p>
          <a:p>
            <a:r>
              <a:rPr lang="cs-CZ" dirty="0" smtClean="0"/>
              <a:t> </a:t>
            </a:r>
            <a:r>
              <a:rPr lang="cs-CZ" dirty="0"/>
              <a:t>b) </a:t>
            </a:r>
            <a:r>
              <a:rPr lang="cs-CZ" u="sng" dirty="0"/>
              <a:t>škodlivý následek</a:t>
            </a:r>
            <a:r>
              <a:rPr lang="cs-CZ" dirty="0"/>
              <a:t>, jímž se rozumí porušení nebo </a:t>
            </a:r>
            <a:r>
              <a:rPr lang="cs-CZ" dirty="0" smtClean="0"/>
              <a:t>ohrožení </a:t>
            </a:r>
            <a:r>
              <a:rPr lang="cs-CZ" dirty="0"/>
              <a:t>zákonem chráněných </a:t>
            </a:r>
            <a:r>
              <a:rPr lang="cs-CZ" dirty="0" smtClean="0"/>
              <a:t>hodnot;</a:t>
            </a:r>
          </a:p>
          <a:p>
            <a:r>
              <a:rPr lang="cs-CZ" dirty="0"/>
              <a:t>c) </a:t>
            </a:r>
            <a:r>
              <a:rPr lang="cs-CZ" u="sng" dirty="0"/>
              <a:t>příčinná souvislost </a:t>
            </a:r>
            <a:r>
              <a:rPr lang="cs-CZ" dirty="0"/>
              <a:t>mezi protiprávním jednáním či opomenutím a způsobeným škodlivým následkem; </a:t>
            </a:r>
            <a:endParaRPr lang="cs-CZ" dirty="0" smtClean="0"/>
          </a:p>
          <a:p>
            <a:r>
              <a:rPr lang="cs-CZ" dirty="0" smtClean="0"/>
              <a:t>d</a:t>
            </a:r>
            <a:r>
              <a:rPr lang="cs-CZ" dirty="0"/>
              <a:t>) </a:t>
            </a:r>
            <a:r>
              <a:rPr lang="cs-CZ" u="sng" dirty="0"/>
              <a:t>zavinění</a:t>
            </a:r>
            <a:r>
              <a:rPr lang="cs-CZ" dirty="0"/>
              <a:t> (s výjimkou případů </a:t>
            </a:r>
            <a:r>
              <a:rPr lang="cs-CZ" dirty="0" smtClean="0"/>
              <a:t>objektivní odpovědnosti)</a:t>
            </a:r>
          </a:p>
          <a:p>
            <a:r>
              <a:rPr lang="cs-CZ" dirty="0"/>
              <a:t>Rozlišujeme odpovědnost za zavinění (</a:t>
            </a:r>
            <a:r>
              <a:rPr lang="cs-CZ" b="1" dirty="0"/>
              <a:t>subjektivní odpovědnost</a:t>
            </a:r>
            <a:r>
              <a:rPr lang="cs-CZ" dirty="0"/>
              <a:t>) a odpovědnost bez zřetele na </a:t>
            </a:r>
            <a:r>
              <a:rPr lang="cs-CZ" dirty="0" smtClean="0"/>
              <a:t>zavinění (</a:t>
            </a:r>
            <a:r>
              <a:rPr lang="cs-CZ" b="1" dirty="0" smtClean="0"/>
              <a:t>odpovědnost objektivní</a:t>
            </a:r>
            <a:r>
              <a:rPr lang="cs-CZ" dirty="0" smtClean="0"/>
              <a:t>), ta buď připouští možnost liberace (vyvinění) anebo nikoliv (odpovědnost absolutní).</a:t>
            </a:r>
            <a:endParaRPr lang="cs-CZ" dirty="0"/>
          </a:p>
        </p:txBody>
      </p:sp>
    </p:spTree>
    <p:extLst>
      <p:ext uri="{BB962C8B-B14F-4D97-AF65-F5344CB8AC3E}">
        <p14:creationId xmlns:p14="http://schemas.microsoft.com/office/powerpoint/2010/main" val="66427200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134167715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140058095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100986231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a:t>
            </a:r>
          </a:p>
          <a:p>
            <a:endParaRPr lang="cs-CZ" dirty="0" smtClean="0"/>
          </a:p>
        </p:txBody>
      </p:sp>
    </p:spTree>
    <p:extLst>
      <p:ext uri="{BB962C8B-B14F-4D97-AF65-F5344CB8AC3E}">
        <p14:creationId xmlns:p14="http://schemas.microsoft.com/office/powerpoint/2010/main" val="11381286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36003135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1991642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260045749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332209254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97790212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19339449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367579507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306747081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318975645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197560531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(ultima ratio)</a:t>
            </a:r>
            <a:r>
              <a:rPr lang="cs-CZ" dirty="0" smtClean="0"/>
              <a:t>, 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6512460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25813606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2044201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24044414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26320472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64667788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94089261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323245219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16388367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dirty="0" smtClean="0"/>
              <a:t>Regulováno zákonem č. 101/2000 Sb. o ochraně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389380474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190715329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296034840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274858658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3816690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18858620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413497924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246630169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329521628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09427237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79778404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908791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26018624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387960355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178656256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96765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u </a:t>
            </a:r>
            <a:r>
              <a:rPr lang="cs-CZ" u="sng" dirty="0" smtClean="0"/>
              <a:t>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43415917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182231501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101/2000 Sb., o ochraně osobních </a:t>
            </a:r>
            <a:r>
              <a:rPr lang="cs-CZ" dirty="0" smtClean="0"/>
              <a:t>údajů či podle zákona č. 258/2000 </a:t>
            </a:r>
            <a:r>
              <a:rPr lang="cs-CZ" dirty="0" err="1" smtClean="0"/>
              <a:t>Sb.,o</a:t>
            </a:r>
            <a:r>
              <a:rPr lang="cs-CZ" dirty="0" smtClean="0"/>
              <a:t>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1836647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r>
              <a:rPr lang="cs-CZ" b="1" u="sng" dirty="0" smtClean="0"/>
              <a:t>Návštěvní služba </a:t>
            </a:r>
            <a:r>
              <a:rPr lang="cs-CZ" dirty="0" smtClean="0"/>
              <a:t>= poskytování </a:t>
            </a:r>
            <a:r>
              <a:rPr lang="cs-CZ" dirty="0"/>
              <a:t>zdravotní péče ve vlastním sociálním prostředí </a:t>
            </a:r>
            <a:r>
              <a:rPr lang="cs-CZ" dirty="0" smtClean="0"/>
              <a:t>pacienta.</a:t>
            </a:r>
          </a:p>
          <a:p>
            <a:endParaRPr lang="cs-CZ"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794585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1620991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3945487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1301798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ochrana 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31617299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1102323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3596871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545547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450350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1647927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1733795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971600" y="1628800"/>
            <a:ext cx="6984776" cy="4320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1118571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3525408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1340665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Poskytovatelem zdrav. služby může být jak FO, tak i PO.</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308099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41006693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2593304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1679554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20056956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102037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2676200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35787444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2529632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a:t>Zdravotní 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úrovni</a:t>
            </a:r>
            <a:r>
              <a:rPr lang="cs-CZ" sz="1800" dirty="0"/>
              <a:t>.</a:t>
            </a:r>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a:t>poskytovatele</a:t>
            </a:r>
            <a:r>
              <a:rPr lang="cs-CZ" sz="1800" dirty="0"/>
              <a:t> </a:t>
            </a:r>
            <a:r>
              <a:rPr lang="cs-CZ" sz="1800" dirty="0" smtClean="0"/>
              <a:t>(to ale neplatí v případě zdravotnické záchranné služby, </a:t>
            </a:r>
            <a:r>
              <a:rPr lang="cs-CZ" sz="1800" dirty="0" err="1" smtClean="0"/>
              <a:t>pracovnělékařské</a:t>
            </a:r>
            <a:r>
              <a:rPr lang="cs-CZ" sz="1800" dirty="0" smtClean="0"/>
              <a:t> služby a dále u osob ve výkonu trestu odnětí svobody, u vojáků v činné službě apod.) zdravotních služeb a </a:t>
            </a:r>
            <a:r>
              <a:rPr lang="cs-CZ" sz="1800" u="sng" dirty="0"/>
              <a:t>zdravotnické </a:t>
            </a:r>
            <a:r>
              <a:rPr lang="cs-CZ" sz="1800" u="sng" dirty="0" smtClean="0"/>
              <a:t>zařízení,</a:t>
            </a:r>
            <a:endParaRPr lang="cs-CZ" sz="1800" dirty="0"/>
          </a:p>
          <a:p>
            <a:pPr algn="just"/>
            <a:r>
              <a:rPr lang="cs-CZ" sz="1800" b="1" dirty="0"/>
              <a:t>c)</a:t>
            </a:r>
            <a:r>
              <a:rPr lang="cs-CZ" sz="1800" dirty="0"/>
              <a:t> vyžádat si konzultační služby 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3263064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19846631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V posledních sto letech toto právo pacienta stále posiluje.</a:t>
            </a:r>
          </a:p>
          <a:p>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r>
              <a:rPr lang="cs-CZ" dirty="0" smtClean="0"/>
              <a:t>Zákon zároveň stanoví omezení těchto dvou práv (právo znát a právo neznat svůj zdravotní stav)  v případě, kdy je v zájmu pacienta nesdělit mu určité skutečnosti (např. kdy lze důvodně přepokládat, že podání takové informace může pacientovi způsobit závažnou újmu na zdraví), popř. kdy je třeba tyto skutečnosti mu sdělit, i když si výslovně přál nebýt  informován (např. když zdravotní stav pacienta představuje riziko po jeho okolí). </a:t>
            </a:r>
          </a:p>
          <a:p>
            <a:r>
              <a:rPr lang="cs-CZ" dirty="0" smtClean="0"/>
              <a:t>Pacient má právo určit osoby, které mohou být o jeho zdravotním stavu informovány a které mohou nahlížet do jeho zdravotnické dokumentace.</a:t>
            </a:r>
            <a:endParaRPr lang="cs-CZ" dirty="0"/>
          </a:p>
        </p:txBody>
      </p:sp>
    </p:spTree>
    <p:extLst>
      <p:ext uri="{BB962C8B-B14F-4D97-AF65-F5344CB8AC3E}">
        <p14:creationId xmlns:p14="http://schemas.microsoft.com/office/powerpoint/2010/main" val="3456481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péče, práva a povinnosti </a:t>
            </a:r>
            <a:r>
              <a:rPr lang="cs-CZ" sz="2000" dirty="0" smtClean="0"/>
              <a:t>pacientů a </a:t>
            </a:r>
            <a:r>
              <a:rPr lang="cs-CZ" sz="2000" dirty="0"/>
              <a:t>osob pacientům blízkým. </a:t>
            </a:r>
            <a:endParaRPr lang="cs-CZ" sz="2000" dirty="0" smtClean="0"/>
          </a:p>
          <a:p>
            <a:pPr algn="just"/>
            <a:r>
              <a:rPr lang="cs-CZ" sz="2000" dirty="0" smtClean="0"/>
              <a:t>Stanoví </a:t>
            </a:r>
            <a:r>
              <a:rPr lang="cs-CZ" sz="2000" dirty="0"/>
              <a:t>i povinnosti a práva poskytovatelů zdravotních </a:t>
            </a:r>
            <a:r>
              <a:rPr lang="cs-CZ" sz="2000" dirty="0" smtClean="0"/>
              <a:t>služeb; upravuje postavení </a:t>
            </a:r>
            <a:r>
              <a:rPr lang="cs-CZ" sz="2000" dirty="0"/>
              <a:t>a práva i povinnosti zdravotnických pracovníků nad rámec pracovněprávních vztahů upravených zákoníkem práce</a:t>
            </a:r>
            <a:r>
              <a:rPr lang="cs-CZ" sz="2000" dirty="0" smtClean="0"/>
              <a:t>.</a:t>
            </a:r>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31255325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endParaRPr lang="cs-CZ" dirty="0"/>
          </a:p>
        </p:txBody>
      </p:sp>
    </p:spTree>
    <p:extLst>
      <p:ext uri="{BB962C8B-B14F-4D97-AF65-F5344CB8AC3E}">
        <p14:creationId xmlns:p14="http://schemas.microsoft.com/office/powerpoint/2010/main" val="2152857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300" dirty="0" smtClean="0"/>
              <a:t>Spolu s nabytím účinnosti Úmluvy o biomedicíně byl do českého právního řádu uveden institut dříve vysloveného přání. </a:t>
            </a:r>
          </a:p>
          <a:p>
            <a:r>
              <a:rPr lang="cs-CZ" sz="23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300" dirty="0" smtClean="0"/>
              <a:t>Dříve vyslovené přání musí mít </a:t>
            </a:r>
            <a:r>
              <a:rPr lang="cs-CZ" sz="2300" u="sng" dirty="0" smtClean="0"/>
              <a:t>písemnou formu,</a:t>
            </a:r>
            <a:r>
              <a:rPr lang="cs-CZ" sz="2300" dirty="0" smtClean="0"/>
              <a:t>  </a:t>
            </a:r>
            <a:r>
              <a:rPr lang="cs-CZ" sz="2300" dirty="0"/>
              <a:t>musí být opatřeno </a:t>
            </a:r>
            <a:r>
              <a:rPr lang="cs-CZ" sz="2300" u="sng" dirty="0"/>
              <a:t>úředně ověřeným podpisem </a:t>
            </a:r>
            <a:r>
              <a:rPr lang="cs-CZ" sz="2300" u="sng" dirty="0" smtClean="0"/>
              <a:t>pacienta</a:t>
            </a:r>
            <a:r>
              <a:rPr lang="cs-CZ" sz="2300" dirty="0" smtClean="0"/>
              <a:t>.</a:t>
            </a:r>
          </a:p>
          <a:p>
            <a:r>
              <a:rPr lang="cs-CZ" sz="2300" dirty="0"/>
              <a:t>Původně </a:t>
            </a:r>
            <a:r>
              <a:rPr lang="cs-CZ" sz="2300" dirty="0" smtClean="0"/>
              <a:t>platilo na pět </a:t>
            </a:r>
            <a:r>
              <a:rPr lang="cs-CZ" sz="2300" dirty="0"/>
              <a:t>let, Ústavní soud ale tento limit zrušil s tím, že jde o omezování autonomie </a:t>
            </a:r>
            <a:r>
              <a:rPr lang="cs-CZ" sz="2300" dirty="0" smtClean="0"/>
              <a:t>pacienta. </a:t>
            </a:r>
          </a:p>
          <a:p>
            <a:r>
              <a:rPr lang="cs-CZ" sz="2300" dirty="0"/>
              <a:t>Dříve vyslovené přání nelze </a:t>
            </a:r>
            <a:r>
              <a:rPr lang="cs-CZ" sz="2300" dirty="0" smtClean="0"/>
              <a:t>uplatnit u nezletilých pacientů a u pacientů </a:t>
            </a:r>
            <a:r>
              <a:rPr lang="cs-CZ" sz="2300" dirty="0"/>
              <a:t>s omezenou </a:t>
            </a:r>
            <a:r>
              <a:rPr lang="cs-CZ" sz="2300" dirty="0" smtClean="0"/>
              <a:t>svéprávností.</a:t>
            </a:r>
            <a:endParaRPr lang="cs-CZ" sz="2300" dirty="0"/>
          </a:p>
        </p:txBody>
      </p:sp>
    </p:spTree>
    <p:extLst>
      <p:ext uri="{BB962C8B-B14F-4D97-AF65-F5344CB8AC3E}">
        <p14:creationId xmlns:p14="http://schemas.microsoft.com/office/powerpoint/2010/main" val="6492039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30170770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u="sng" dirty="0"/>
              <a:t>K omezení volného pohybu pacienta při poskytování zdravotních služeb lze použít</a:t>
            </a:r>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po dobu, po kterou trvají důvody  jejich použití.</a:t>
            </a:r>
          </a:p>
          <a:p>
            <a:r>
              <a:rPr lang="cs-CZ" sz="1900" dirty="0" smtClean="0"/>
              <a:t>Každé </a:t>
            </a:r>
            <a:r>
              <a:rPr lang="cs-CZ" sz="1900" dirty="0"/>
              <a:t>použití omezovacího prostředku, včetně důvodu jeho </a:t>
            </a:r>
            <a:r>
              <a:rPr lang="cs-CZ" sz="1900" dirty="0" smtClean="0"/>
              <a:t>použití se zaznamenává </a:t>
            </a:r>
            <a:r>
              <a:rPr lang="cs-CZ" sz="1900" dirty="0"/>
              <a:t>do zdravotnické dokumentace vedené o pacientovi.</a:t>
            </a:r>
          </a:p>
          <a:p>
            <a:endParaRPr lang="cs-CZ" sz="1900" dirty="0"/>
          </a:p>
        </p:txBody>
      </p:sp>
    </p:spTree>
    <p:extLst>
      <p:ext uri="{BB962C8B-B14F-4D97-AF65-F5344CB8AC3E}">
        <p14:creationId xmlns:p14="http://schemas.microsoft.com/office/powerpoint/2010/main" val="27486066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19491252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16501720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   </a:t>
            </a:r>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3479412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29040837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31690916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1236891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30852978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10155358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9243764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2869845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26237031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12475147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26014596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5619103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(výhrada svědomí).</a:t>
            </a:r>
            <a:endParaRPr lang="cs-CZ" dirty="0"/>
          </a:p>
          <a:p>
            <a:endParaRPr lang="cs-CZ" dirty="0"/>
          </a:p>
        </p:txBody>
      </p:sp>
    </p:spTree>
    <p:extLst>
      <p:ext uri="{BB962C8B-B14F-4D97-AF65-F5344CB8AC3E}">
        <p14:creationId xmlns:p14="http://schemas.microsoft.com/office/powerpoint/2010/main" val="16711775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4792092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3165576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10608881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34462828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2743381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101/2000 Sb., o ochraně osobních údajů.</a:t>
            </a:r>
          </a:p>
          <a:p>
            <a:endParaRPr lang="cs-CZ" dirty="0" smtClean="0"/>
          </a:p>
        </p:txBody>
      </p:sp>
    </p:spTree>
    <p:extLst>
      <p:ext uri="{BB962C8B-B14F-4D97-AF65-F5344CB8AC3E}">
        <p14:creationId xmlns:p14="http://schemas.microsoft.com/office/powerpoint/2010/main" val="18900484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33462708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2412010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41061482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21951942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27575707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7457819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1858552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19281041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2375311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109972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11799876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23447550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5921779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15528072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623190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26142170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40958905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1542107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22. června byla ratifikována a pro 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302732461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15979040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2541599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Postup, jehož účelem je vytvořit lidskou bytost, která má shodný lidský genom s jinou lidskou bytostí, ať již živou či mrtvou, je zakázán.</a:t>
            </a:r>
          </a:p>
          <a:p>
            <a:r>
              <a:rPr lang="cs-CZ" dirty="0" smtClean="0"/>
              <a:t>Dále je zakázáno přenášet celý lidský genom do buněk jiného živočišného druhu a naopak přenášet lidské embryo do pohlavních orgánů jiného živočišného druhu.  </a:t>
            </a:r>
            <a:endParaRPr lang="cs-CZ" dirty="0"/>
          </a:p>
        </p:txBody>
      </p:sp>
    </p:spTree>
    <p:extLst>
      <p:ext uri="{BB962C8B-B14F-4D97-AF65-F5344CB8AC3E}">
        <p14:creationId xmlns:p14="http://schemas.microsoft.com/office/powerpoint/2010/main" val="33350177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18732857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283298705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37735368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25867754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205776759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12071777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err="1" smtClean="0"/>
              <a:t>lékařstvíPosuzujícím</a:t>
            </a:r>
            <a:r>
              <a:rPr lang="cs-CZ" dirty="0" smtClean="0"/>
              <a:t>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1132459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21290832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400338882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jakosti 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20600560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19981177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309578507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38319981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8732241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7191795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nepřetržitě </a:t>
            </a:r>
            <a:r>
              <a:rPr lang="cs-CZ" u="sng" dirty="0"/>
              <a:t>spolupracovat</a:t>
            </a:r>
            <a:r>
              <a:rPr lang="cs-CZ" dirty="0"/>
              <a:t> prostřednictvím kontaktního místa se </a:t>
            </a:r>
            <a:r>
              <a:rPr lang="cs-CZ" u="sng" dirty="0"/>
              <a:t>zdravotnickým operačním </a:t>
            </a:r>
            <a:r>
              <a:rPr lang="cs-CZ" u="sng" dirty="0" smtClean="0"/>
              <a:t>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184350302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425326622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276190055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45460</TotalTime>
  <Words>11282</Words>
  <Application>Microsoft Office PowerPoint</Application>
  <PresentationFormat>Předvádění na obrazovce (4:3)</PresentationFormat>
  <Paragraphs>927</Paragraphs>
  <Slides>151</Slides>
  <Notes>2</Notes>
  <HiddenSlides>0</HiddenSlides>
  <MMClips>0</MMClips>
  <ScaleCrop>false</ScaleCrop>
  <HeadingPairs>
    <vt:vector size="4" baseType="variant">
      <vt:variant>
        <vt:lpstr>Motiv</vt:lpstr>
      </vt:variant>
      <vt:variant>
        <vt:i4>1</vt:i4>
      </vt:variant>
      <vt:variant>
        <vt:lpstr>Nadpisy snímků</vt:lpstr>
      </vt:variant>
      <vt:variant>
        <vt:i4>151</vt:i4>
      </vt:variant>
    </vt:vector>
  </HeadingPairs>
  <TitlesOfParts>
    <vt:vector size="152" baseType="lpstr">
      <vt:lpstr>Motiv systému Office</vt:lpstr>
      <vt:lpstr>Zdravotnické právo a profesní legislativa </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Prezentace aplikace PowerPoint</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Prezentace aplikace PowerPoint</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Odpovědnost ve zdravotnictví </vt:lpstr>
      <vt:lpstr>Prezentace aplikace PowerPoint</vt:lpstr>
      <vt:lpstr>Prezentace aplikace PowerPoint</vt:lpstr>
      <vt:lpstr>Prezentace aplikace PowerPoint</vt:lpstr>
      <vt:lpstr>Odpovědnost poskytovatelů ZS a zdravotnických pracovníků</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a profesní legislativa Zdravotnické právo ve vztahu k ošetřovatelství Právo a legislativa</dc:title>
  <dc:creator>M</dc:creator>
  <cp:lastModifiedBy>M</cp:lastModifiedBy>
  <cp:revision>129</cp:revision>
  <dcterms:created xsi:type="dcterms:W3CDTF">2021-03-06T11:28:20Z</dcterms:created>
  <dcterms:modified xsi:type="dcterms:W3CDTF">2021-05-03T20:09:50Z</dcterms:modified>
</cp:coreProperties>
</file>