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7" r:id="rId10"/>
    <p:sldId id="264" r:id="rId11"/>
    <p:sldId id="268" r:id="rId12"/>
    <p:sldId id="269" r:id="rId13"/>
    <p:sldId id="270" r:id="rId14"/>
    <p:sldId id="265" r:id="rId15"/>
    <p:sldId id="271" r:id="rId16"/>
    <p:sldId id="272" r:id="rId17"/>
    <p:sldId id="273" r:id="rId18"/>
    <p:sldId id="274" r:id="rId19"/>
    <p:sldId id="275" r:id="rId20"/>
    <p:sldId id="266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4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8C95-A48C-4917-90FF-468A7F16FCC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93400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2816-B942-4BB0-8B45-E7C1BB7423FA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7484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2816-B942-4BB0-8B45-E7C1BB7423FA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443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2816-B942-4BB0-8B45-E7C1BB7423FA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65922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2816-B942-4BB0-8B45-E7C1BB7423FA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16314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2816-B942-4BB0-8B45-E7C1BB7423FA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59530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08985-110A-4BC5-85A0-D446DD405A7F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09813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F6BAB-27F9-4FD2-AD27-0B049828C06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34256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2816-B942-4BB0-8B45-E7C1BB7423FA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3943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326AC-D27E-4428-B567-D0A4E896D78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5569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D36C-2C33-4530-A599-E3BF5CF1803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7785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BA27-180B-45E5-8290-857AA8D07013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85494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606E5-3A37-4D78-9C6E-E5FE69BD53F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2020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497D-3127-4FE4-9C94-8220C8FAFCCE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58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38758-B9AD-427A-9099-EBD7614408E4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6116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E8F28-7418-4F39-820C-0AA04F8E5F2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477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A062816-B942-4BB0-8B45-E7C1BB7423FA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970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913"/>
            <a:ext cx="7772400" cy="936625"/>
          </a:xfrm>
        </p:spPr>
        <p:txBody>
          <a:bodyPr/>
          <a:lstStyle/>
          <a:p>
            <a:pPr algn="l"/>
            <a:r>
              <a:rPr lang="cs-CZ" altLang="cs-CZ" dirty="0"/>
              <a:t>Sacharidy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341438"/>
            <a:ext cx="8064500" cy="4967287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cs-CZ" alt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základní složka všech živých organismů</a:t>
            </a:r>
          </a:p>
          <a:p>
            <a:pPr algn="l">
              <a:buFontTx/>
              <a:buChar char="•"/>
            </a:pPr>
            <a:r>
              <a:rPr lang="cs-CZ" alt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nejrozsáhlejší třída biologicky aktivních molekul</a:t>
            </a:r>
          </a:p>
          <a:p>
            <a:pPr algn="l">
              <a:buFontTx/>
              <a:buChar char="•"/>
            </a:pPr>
            <a:r>
              <a:rPr lang="cs-CZ" alt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zastarale a chybně někdy označovány jako uhlohydráty, uhlovodany nebo </a:t>
            </a:r>
            <a:r>
              <a:rPr lang="cs-CZ" altLang="cs-CZ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karbohydráty</a:t>
            </a:r>
            <a:endParaRPr lang="cs-CZ" altLang="cs-CZ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buFontTx/>
              <a:buChar char="•"/>
            </a:pPr>
            <a:r>
              <a:rPr lang="cs-CZ" alt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nízkomolekulární sacharidy jsou rozpustné ve vodě a mají více či méně sladkou chuť</a:t>
            </a:r>
          </a:p>
          <a:p>
            <a:pPr algn="l">
              <a:buFontTx/>
              <a:buChar char="•"/>
            </a:pPr>
            <a:r>
              <a:rPr lang="cs-CZ" alt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makromolekulární </a:t>
            </a:r>
            <a:r>
              <a:rPr lang="cs-CZ" alt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polysacharidy jsou většinou bez chuti a jsou ve vodě jen omezeně rozpustné (škrob, agar) nebo zcela nerozpustné (celulóza). </a:t>
            </a:r>
          </a:p>
          <a:p>
            <a:endParaRPr lang="cs-CZ" altLang="cs-CZ" sz="2800" dirty="0"/>
          </a:p>
          <a:p>
            <a:pPr>
              <a:buFontTx/>
              <a:buChar char="•"/>
            </a:pPr>
            <a:endParaRPr lang="cs-CZ" alt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Oligosacharidy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jsou tvořeny dvěma až deseti cukernými jednotkami (monosacharidy vázané </a:t>
            </a:r>
            <a:r>
              <a:rPr lang="cs-CZ" altLang="cs-CZ" sz="2400" dirty="0" err="1"/>
              <a:t>glykosidovými</a:t>
            </a:r>
            <a:r>
              <a:rPr lang="cs-CZ" altLang="cs-CZ" sz="2400" dirty="0"/>
              <a:t> vazbami)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disacharidy - jsou tvořeny dvěma cukernými jednotkami (sacharóza, maltóza nebo laktóza). 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trisacharidy - jsou tvořeny třemi cukernými jednotkami (např. rafinóza).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1049338"/>
          </a:xfrm>
        </p:spPr>
        <p:txBody>
          <a:bodyPr/>
          <a:lstStyle/>
          <a:p>
            <a:r>
              <a:rPr lang="cs-CZ" altLang="cs-CZ" dirty="0"/>
              <a:t>Disacharidy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5256213"/>
          </a:xfrm>
        </p:spPr>
        <p:txBody>
          <a:bodyPr>
            <a:normAutofit/>
          </a:bodyPr>
          <a:lstStyle/>
          <a:p>
            <a:r>
              <a:rPr lang="cs-CZ" altLang="cs-CZ" sz="2400" dirty="0" err="1"/>
              <a:t>Sacharosa</a:t>
            </a:r>
            <a:r>
              <a:rPr lang="cs-CZ" altLang="cs-CZ" sz="2400" dirty="0"/>
              <a:t> (α-D-</a:t>
            </a:r>
            <a:r>
              <a:rPr lang="cs-CZ" altLang="cs-CZ" sz="2400" dirty="0" err="1"/>
              <a:t>glukopyranosyl</a:t>
            </a:r>
            <a:r>
              <a:rPr lang="cs-CZ" altLang="cs-CZ" sz="2400" dirty="0"/>
              <a:t>-β-D-</a:t>
            </a:r>
            <a:br>
              <a:rPr lang="cs-CZ" altLang="cs-CZ" sz="2400" dirty="0"/>
            </a:br>
            <a:r>
              <a:rPr lang="cs-CZ" altLang="cs-CZ" sz="2400" dirty="0" err="1"/>
              <a:t>fruktofuranosid</a:t>
            </a:r>
            <a:r>
              <a:rPr lang="cs-CZ" altLang="cs-CZ" sz="2400" dirty="0"/>
              <a:t>)</a:t>
            </a:r>
          </a:p>
          <a:p>
            <a:pPr lvl="1"/>
            <a:r>
              <a:rPr lang="cs-CZ" altLang="cs-CZ" sz="2400" dirty="0"/>
              <a:t>nejběžnější disacharid, který se skládá z jedné molekuly glukosy a jedné molekuly </a:t>
            </a:r>
            <a:r>
              <a:rPr lang="cs-CZ" altLang="cs-CZ" sz="2400" dirty="0" err="1"/>
              <a:t>fruktosy</a:t>
            </a:r>
            <a:endParaRPr lang="cs-CZ" altLang="cs-CZ" sz="2400" dirty="0"/>
          </a:p>
          <a:p>
            <a:pPr lvl="1"/>
            <a:r>
              <a:rPr lang="cs-CZ" altLang="cs-CZ" sz="2400" dirty="0"/>
              <a:t>řepný, třtinový cukr</a:t>
            </a:r>
          </a:p>
          <a:p>
            <a:r>
              <a:rPr lang="cs-CZ" altLang="cs-CZ" sz="2400" dirty="0" err="1"/>
              <a:t>Laktosa</a:t>
            </a:r>
            <a:r>
              <a:rPr lang="cs-CZ" altLang="cs-CZ" sz="2400" dirty="0"/>
              <a:t> (β-D-</a:t>
            </a:r>
            <a:r>
              <a:rPr lang="cs-CZ" altLang="cs-CZ" sz="2400" dirty="0" err="1"/>
              <a:t>galaktopyranosyl</a:t>
            </a:r>
            <a:r>
              <a:rPr lang="cs-CZ" altLang="cs-CZ" sz="2400" dirty="0"/>
              <a:t>-β-D-</a:t>
            </a:r>
            <a:r>
              <a:rPr lang="cs-CZ" altLang="cs-CZ" sz="2400" dirty="0" err="1"/>
              <a:t>glukopyranosa</a:t>
            </a:r>
            <a:r>
              <a:rPr lang="cs-CZ" altLang="cs-CZ" sz="2400" dirty="0"/>
              <a:t>)</a:t>
            </a:r>
          </a:p>
          <a:p>
            <a:pPr lvl="1"/>
            <a:r>
              <a:rPr lang="cs-CZ" altLang="cs-CZ" sz="2400" dirty="0"/>
              <a:t> sacharid tvořený </a:t>
            </a:r>
            <a:r>
              <a:rPr lang="cs-CZ" altLang="cs-CZ" sz="2400" dirty="0" err="1"/>
              <a:t>galaktosou</a:t>
            </a:r>
            <a:r>
              <a:rPr lang="cs-CZ" altLang="cs-CZ" sz="2400" dirty="0"/>
              <a:t> a glukosou</a:t>
            </a:r>
          </a:p>
          <a:p>
            <a:pPr lvl="1"/>
            <a:r>
              <a:rPr lang="cs-CZ" altLang="cs-CZ" sz="2400" dirty="0"/>
              <a:t>mléčný cukr (nejvýznamnější sacharid mléka savců)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Sacharosa</a:t>
            </a:r>
            <a:endParaRPr lang="cs-CZ" altLang="cs-CZ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7640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altLang="cs-CZ" sz="2400" dirty="0"/>
              <a:t>je energeticky velmi bohatá, její dlouhodobá vyšší spotřeba může vést až k obezitě</a:t>
            </a:r>
          </a:p>
          <a:p>
            <a:pPr>
              <a:lnSpc>
                <a:spcPct val="150000"/>
              </a:lnSpc>
            </a:pPr>
            <a:r>
              <a:rPr lang="cs-CZ" altLang="cs-CZ" sz="2400" dirty="0"/>
              <a:t>významně zvyšuje hladinu glukosy v krevní plazmě (má vysoký glykemický index)</a:t>
            </a:r>
          </a:p>
          <a:p>
            <a:pPr>
              <a:lnSpc>
                <a:spcPct val="150000"/>
              </a:lnSpc>
            </a:pPr>
            <a:r>
              <a:rPr lang="cs-CZ" altLang="cs-CZ" sz="2400" dirty="0"/>
              <a:t>má vliv na sekreci insulinu</a:t>
            </a:r>
          </a:p>
          <a:p>
            <a:pPr>
              <a:lnSpc>
                <a:spcPct val="150000"/>
              </a:lnSpc>
            </a:pPr>
            <a:r>
              <a:rPr lang="cs-CZ" altLang="cs-CZ" sz="2400" dirty="0"/>
              <a:t>poškozuje zubní sklovinu a podporuje vznik zubního kazu </a:t>
            </a:r>
          </a:p>
          <a:p>
            <a:pPr>
              <a:lnSpc>
                <a:spcPct val="90000"/>
              </a:lnSpc>
            </a:pPr>
            <a:endParaRPr lang="cs-CZ" alt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Laktosa</a:t>
            </a:r>
            <a:endParaRPr lang="cs-CZ" altLang="cs-CZ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/>
              <a:t>v trávicím traktu je rozkládána </a:t>
            </a:r>
            <a:r>
              <a:rPr lang="cs-CZ" altLang="cs-CZ" sz="2400" dirty="0" err="1"/>
              <a:t>hydrolasou</a:t>
            </a:r>
            <a:r>
              <a:rPr lang="cs-CZ" altLang="cs-CZ" sz="2400" dirty="0"/>
              <a:t> β-</a:t>
            </a:r>
            <a:r>
              <a:rPr lang="cs-CZ" altLang="cs-CZ" sz="2400" dirty="0" err="1"/>
              <a:t>galaktosidasou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laktasou</a:t>
            </a:r>
            <a:r>
              <a:rPr lang="cs-CZ" altLang="cs-CZ" sz="2400" dirty="0"/>
              <a:t>)</a:t>
            </a:r>
          </a:p>
          <a:p>
            <a:r>
              <a:rPr lang="cs-CZ" altLang="cs-CZ" sz="2400" dirty="0"/>
              <a:t>pokud je tento enzym nefunkční, dostavují se při příjmu </a:t>
            </a:r>
            <a:r>
              <a:rPr lang="cs-CZ" altLang="cs-CZ" sz="2400" dirty="0" err="1"/>
              <a:t>laktosy</a:t>
            </a:r>
            <a:r>
              <a:rPr lang="cs-CZ" altLang="cs-CZ" sz="2400" dirty="0"/>
              <a:t> břišní křeče a průjmy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Polysacharidy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51117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/>
              <a:t>jsou tvořeny více než deseti cukernými jednotkami 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nízkomolekulární polysacharidy - tvořené nejvýše několika desítkami cukerných jednotek a vznikají většinou z vysokomolekulárních polysacharidů částečnou hydrolýzou (rozpustný škrob)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vysokomolekulární polysacharidy, jsou přírodní polymery složené z mnoha desítek až stovek cukerných jednotek; v živých organismech slouží například jako zásobárna energie (např. škrob, glykogen), nebo mají stavební funkci (např. celulóza, chitin). </a:t>
            </a:r>
          </a:p>
          <a:p>
            <a:pPr>
              <a:lnSpc>
                <a:spcPct val="80000"/>
              </a:lnSpc>
            </a:pPr>
            <a:endParaRPr lang="cs-CZ" altLang="cs-CZ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Škrob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/>
              <a:t>složený z dvou různých polysacharidů: </a:t>
            </a:r>
            <a:r>
              <a:rPr lang="cs-CZ" altLang="cs-CZ" sz="2400" dirty="0" err="1"/>
              <a:t>amylosy</a:t>
            </a:r>
            <a:r>
              <a:rPr lang="cs-CZ" altLang="cs-CZ" sz="2400" dirty="0"/>
              <a:t> a amylopektinu, tvořených několika tisíci až desetitisíci molekulami glukosy </a:t>
            </a:r>
          </a:p>
          <a:p>
            <a:r>
              <a:rPr lang="cs-CZ" altLang="cs-CZ" sz="2400" dirty="0"/>
              <a:t>kromě glukosy obsahuje v malém množství lipidy, proteiny a zhruba 25–35 % vody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Škrob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/>
              <a:t>trávení škrobu začíná v ústech – sliny obsahují amylasu, která hydrolyzuje glykosidické vazby</a:t>
            </a:r>
          </a:p>
          <a:p>
            <a:r>
              <a:rPr lang="cs-CZ" altLang="cs-CZ" sz="2400" dirty="0"/>
              <a:t>v žaludku vysoká kyselost amylasu inaktivuje</a:t>
            </a:r>
          </a:p>
          <a:p>
            <a:r>
              <a:rPr lang="cs-CZ" altLang="cs-CZ" sz="2400" dirty="0"/>
              <a:t>trávení pokračuje v tenkém střevě účinkem pankreatické amylasy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Glykogen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2800"/>
              <a:t>je zásobní polysacharid v těle živočichů</a:t>
            </a:r>
          </a:p>
          <a:p>
            <a:r>
              <a:rPr lang="cs-CZ" altLang="cs-CZ" sz="2800"/>
              <a:t> vysoce větvený polymer tvořený glukosaminem (polyglukan), jež jsou navzájem pospojované glykosidickými vazbami</a:t>
            </a:r>
          </a:p>
          <a:p>
            <a:r>
              <a:rPr lang="cs-CZ" altLang="cs-CZ" sz="2800"/>
              <a:t>uložen ve formě cytoplazmatických granulí některých buněk vyšších živočichů, zejména v buňkách jater a kosterních svalů </a:t>
            </a:r>
          </a:p>
          <a:p>
            <a:endParaRPr lang="cs-CZ" altLang="cs-CZ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Mukopolysacharidy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 err="1"/>
              <a:t>Glykosaminoglykany</a:t>
            </a:r>
            <a:r>
              <a:rPr lang="cs-CZ" altLang="cs-CZ" sz="2400" dirty="0"/>
              <a:t> – nevětvené polysacharidy obsahující deriváty </a:t>
            </a:r>
            <a:r>
              <a:rPr lang="cs-CZ" altLang="cs-CZ" sz="2400" dirty="0" err="1"/>
              <a:t>uronových</a:t>
            </a:r>
            <a:r>
              <a:rPr lang="cs-CZ" altLang="cs-CZ" sz="2400" dirty="0"/>
              <a:t> kyselin a </a:t>
            </a:r>
            <a:r>
              <a:rPr lang="cs-CZ" altLang="cs-CZ" sz="2400" dirty="0" err="1"/>
              <a:t>hexosaminové</a:t>
            </a:r>
            <a:r>
              <a:rPr lang="cs-CZ" altLang="cs-CZ" sz="2400" dirty="0"/>
              <a:t> zbytky</a:t>
            </a:r>
          </a:p>
          <a:p>
            <a:r>
              <a:rPr lang="cs-CZ" altLang="cs-CZ" sz="2400" dirty="0" err="1" smtClean="0"/>
              <a:t>Gelovitá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spojovací hmota mezi kolagenem a elastinem – jejich vlákna tvoří extracelulární části pojivových tkání (chrupavky, šlachy</a:t>
            </a:r>
            <a:r>
              <a:rPr lang="cs-CZ" altLang="cs-CZ" dirty="0"/>
              <a:t>)</a:t>
            </a:r>
          </a:p>
          <a:p>
            <a:pPr>
              <a:buFontTx/>
              <a:buNone/>
            </a:pPr>
            <a:endParaRPr lang="cs-CZ" altLang="cs-CZ" dirty="0"/>
          </a:p>
          <a:p>
            <a:pPr>
              <a:buFontTx/>
              <a:buNone/>
            </a:pP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Glykoproteiny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2800" dirty="0" smtClean="0"/>
              <a:t>Proteiny </a:t>
            </a:r>
            <a:r>
              <a:rPr lang="cs-CZ" altLang="cs-CZ" sz="2800" dirty="0"/>
              <a:t>vázané se sacharidy </a:t>
            </a:r>
            <a:r>
              <a:rPr lang="cs-CZ" altLang="cs-CZ" sz="2800" dirty="0" err="1"/>
              <a:t>glykosidovou</a:t>
            </a:r>
            <a:r>
              <a:rPr lang="cs-CZ" altLang="cs-CZ" sz="2800" dirty="0"/>
              <a:t> vazbou</a:t>
            </a:r>
          </a:p>
          <a:p>
            <a:r>
              <a:rPr lang="cs-CZ" altLang="cs-CZ" sz="2800" dirty="0"/>
              <a:t>Sacharidy v glykoproteinech mají různé funkce: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400" dirty="0"/>
              <a:t>interakce leukocytů s </a:t>
            </a:r>
            <a:r>
              <a:rPr lang="cs-CZ" altLang="cs-CZ" sz="2400" dirty="0" err="1"/>
              <a:t>endotheliem</a:t>
            </a:r>
            <a:r>
              <a:rPr lang="cs-CZ" altLang="cs-CZ" sz="2400" dirty="0"/>
              <a:t> kapilár v místě infekce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400" dirty="0"/>
              <a:t>vznik rezervoáru spermií ve vejcovodu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400" dirty="0"/>
              <a:t>degradace nesprávně sbalených proteinů v endoplasmatickém retikulu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9" y="609600"/>
            <a:ext cx="6347713" cy="731168"/>
          </a:xfrm>
        </p:spPr>
        <p:txBody>
          <a:bodyPr/>
          <a:lstStyle/>
          <a:p>
            <a:r>
              <a:rPr lang="cs-CZ" altLang="cs-CZ" dirty="0"/>
              <a:t>Sacharidy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Rozdělení – základní klasifikace</a:t>
            </a:r>
          </a:p>
          <a:p>
            <a:r>
              <a:rPr lang="cs-CZ" altLang="cs-CZ" sz="2400" dirty="0"/>
              <a:t>Funkce</a:t>
            </a:r>
          </a:p>
          <a:p>
            <a:r>
              <a:rPr lang="cs-CZ" altLang="cs-CZ" sz="2400" dirty="0"/>
              <a:t>Metabolismus</a:t>
            </a:r>
          </a:p>
          <a:p>
            <a:r>
              <a:rPr lang="cs-CZ" altLang="cs-CZ" sz="2400" dirty="0"/>
              <a:t>Patofyziologie</a:t>
            </a:r>
          </a:p>
          <a:p>
            <a:r>
              <a:rPr lang="cs-CZ" altLang="cs-CZ" sz="2400" dirty="0"/>
              <a:t>Laboratorní diagnostika</a:t>
            </a:r>
          </a:p>
          <a:p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Funkce sacharidů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229600" cy="50403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zdroj a krátkodobá zásoba energie (glukóza, fruktóza) 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zásobní látky (škrob, glykogen) 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stavební materiál (celulóza, chitin) 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složka některých složitějších látek (nukleových kyselin, hormonů, koenzymů)</a:t>
            </a:r>
          </a:p>
          <a:p>
            <a:pPr lvl="1">
              <a:lnSpc>
                <a:spcPct val="90000"/>
              </a:lnSpc>
              <a:buFont typeface="Tahoma" panose="020B0604030504040204" pitchFamily="34" charset="0"/>
              <a:buNone/>
            </a:pPr>
            <a:r>
              <a:rPr lang="cs-CZ" altLang="cs-CZ" sz="2400" dirty="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400" i="1" dirty="0"/>
              <a:t>sacharidy mají také průmyslový význam, jsou přírodními surovinami pro výrobu papíru, textilních vláken, </a:t>
            </a:r>
            <a:r>
              <a:rPr lang="cs-CZ" altLang="cs-CZ" sz="2400" i="1" dirty="0" err="1"/>
              <a:t>ethanolu</a:t>
            </a:r>
            <a:r>
              <a:rPr lang="cs-CZ" altLang="cs-CZ" sz="2400" i="1" dirty="0"/>
              <a:t>, výbušnin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Rozdělení sacharidů</a:t>
            </a:r>
            <a:br>
              <a:rPr lang="cs-CZ" altLang="cs-CZ" sz="4000" dirty="0"/>
            </a:br>
            <a:endParaRPr lang="cs-CZ" altLang="cs-CZ" sz="4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Monosacharidy</a:t>
            </a:r>
          </a:p>
          <a:p>
            <a:endParaRPr lang="cs-CZ" altLang="cs-CZ" sz="2400" dirty="0"/>
          </a:p>
          <a:p>
            <a:r>
              <a:rPr lang="cs-CZ" altLang="cs-CZ" sz="2400" dirty="0"/>
              <a:t>Oligosacharidy</a:t>
            </a:r>
          </a:p>
          <a:p>
            <a:pPr lvl="1"/>
            <a:r>
              <a:rPr lang="cs-CZ" altLang="cs-CZ" sz="2400" dirty="0"/>
              <a:t>glykoproteiny</a:t>
            </a:r>
          </a:p>
          <a:p>
            <a:pPr lvl="1"/>
            <a:r>
              <a:rPr lang="cs-CZ" altLang="cs-CZ" sz="2400" dirty="0"/>
              <a:t>glykolipidy</a:t>
            </a:r>
          </a:p>
          <a:p>
            <a:pPr lvl="1"/>
            <a:endParaRPr lang="cs-CZ" altLang="cs-CZ" sz="2400" dirty="0"/>
          </a:p>
          <a:p>
            <a:r>
              <a:rPr lang="cs-CZ" altLang="cs-CZ" sz="2400" dirty="0"/>
              <a:t>Polysacharidy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Monosacharidy</a:t>
            </a:r>
            <a:br>
              <a:rPr lang="cs-CZ" altLang="cs-CZ" sz="4000" dirty="0"/>
            </a:br>
            <a:endParaRPr lang="cs-CZ" altLang="cs-CZ" sz="40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altLang="cs-CZ" sz="2800"/>
              <a:t>Nejjednodušší cukry, tzv. </a:t>
            </a:r>
            <a:r>
              <a:rPr lang="cs-CZ" altLang="cs-CZ" sz="2800" i="1"/>
              <a:t>cukerné jednotky</a:t>
            </a:r>
            <a:r>
              <a:rPr lang="cs-CZ" altLang="cs-CZ" sz="2800"/>
              <a:t> </a:t>
            </a:r>
          </a:p>
          <a:p>
            <a:r>
              <a:rPr lang="cs-CZ" altLang="cs-CZ" sz="2800"/>
              <a:t>Syntetizovány z jednodušších látek glukoneogenezí, nebo jsou produkty fotosyntézy</a:t>
            </a:r>
          </a:p>
          <a:p>
            <a:r>
              <a:rPr lang="cs-CZ" altLang="cs-CZ" sz="2800"/>
              <a:t>Metabolický rozklad poskytuje většinu energie pro biologické pochody</a:t>
            </a:r>
          </a:p>
          <a:p>
            <a:r>
              <a:rPr lang="cs-CZ" altLang="cs-CZ" sz="2800"/>
              <a:t>Jsou základní složkou nukleových kyselin</a:t>
            </a:r>
          </a:p>
          <a:p>
            <a:r>
              <a:rPr lang="cs-CZ" altLang="cs-CZ" sz="2800"/>
              <a:t>Důležitá součást složitých lipidů</a:t>
            </a:r>
          </a:p>
          <a:p>
            <a:endParaRPr lang="cs-CZ" altLang="cs-CZ" sz="2800"/>
          </a:p>
          <a:p>
            <a:endParaRPr lang="cs-CZ" altLang="cs-CZ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Monosacharidy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09599" y="1772816"/>
            <a:ext cx="6347714" cy="4268547"/>
          </a:xfrm>
        </p:spPr>
        <p:txBody>
          <a:bodyPr>
            <a:normAutofit/>
          </a:bodyPr>
          <a:lstStyle/>
          <a:p>
            <a:r>
              <a:rPr lang="cs-CZ" altLang="cs-CZ" sz="2600" dirty="0"/>
              <a:t>Alkoholové nebo ketonové deriváty </a:t>
            </a:r>
            <a:r>
              <a:rPr lang="cs-CZ" altLang="cs-CZ" sz="2600" dirty="0" err="1"/>
              <a:t>polyhydroxyalkoholů</a:t>
            </a:r>
            <a:r>
              <a:rPr lang="cs-CZ" altLang="cs-CZ" sz="2600" dirty="0"/>
              <a:t> s nevětveným řetězcem a nejméně třemi atomy uhlíku</a:t>
            </a:r>
          </a:p>
          <a:p>
            <a:r>
              <a:rPr lang="cs-CZ" altLang="cs-CZ" sz="2600" dirty="0"/>
              <a:t>Nemohou být hydrolyzovány na jednodušší cukry</a:t>
            </a:r>
          </a:p>
          <a:p>
            <a:endParaRPr lang="cs-CZ" alt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Monosacharidy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sz="2800" dirty="0"/>
              <a:t>Existují ve dvou základních strukturních formách, mezi nimiž se ustavuje chemická rovnováha, a to lineární a cyklické </a:t>
            </a:r>
          </a:p>
          <a:p>
            <a:r>
              <a:rPr lang="cs-CZ" altLang="cs-CZ" sz="2800" dirty="0"/>
              <a:t>V cyklické formě se karbonylová skupina (aldehydická nebo ketonická) propojí s jednou z hydroxylových skupin na vzdáleném konci řetězce a vytvoří většinou šestičlennou nebo pětičlennou heterocyklickou strukturu (</a:t>
            </a:r>
            <a:r>
              <a:rPr lang="cs-CZ" altLang="cs-CZ" sz="2800" dirty="0" err="1"/>
              <a:t>pyranozový</a:t>
            </a:r>
            <a:r>
              <a:rPr lang="cs-CZ" altLang="cs-CZ" sz="2800" dirty="0"/>
              <a:t> nebo </a:t>
            </a:r>
            <a:r>
              <a:rPr lang="cs-CZ" altLang="cs-CZ" sz="2800" dirty="0" err="1"/>
              <a:t>furanozový</a:t>
            </a:r>
            <a:r>
              <a:rPr lang="cs-CZ" altLang="cs-CZ" sz="2800" dirty="0"/>
              <a:t> cyklus)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Rozdělení monosacharidů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sz="2800"/>
              <a:t>monosacharidy rozdělujeme podle počtu atomů uhlíku </a:t>
            </a:r>
          </a:p>
          <a:p>
            <a:pPr lvl="1"/>
            <a:r>
              <a:rPr lang="cs-CZ" altLang="cs-CZ" sz="2400"/>
              <a:t>triosy</a:t>
            </a:r>
          </a:p>
          <a:p>
            <a:pPr lvl="1"/>
            <a:r>
              <a:rPr lang="cs-CZ" altLang="cs-CZ" sz="2400"/>
              <a:t>tetrosy</a:t>
            </a:r>
          </a:p>
          <a:p>
            <a:pPr lvl="1"/>
            <a:r>
              <a:rPr lang="cs-CZ" altLang="cs-CZ" sz="2400"/>
              <a:t>pentosy (ribosa)</a:t>
            </a:r>
          </a:p>
          <a:p>
            <a:pPr lvl="1"/>
            <a:r>
              <a:rPr lang="cs-CZ" altLang="cs-CZ" sz="2400"/>
              <a:t>hexosy (glukosa, mannosa, galaktosa, fruktosa)</a:t>
            </a:r>
          </a:p>
          <a:p>
            <a:r>
              <a:rPr lang="cs-CZ" altLang="cs-CZ" sz="2800"/>
              <a:t>podle chemické povahy karbonylových skupin</a:t>
            </a:r>
          </a:p>
          <a:p>
            <a:pPr lvl="1"/>
            <a:r>
              <a:rPr lang="cs-CZ" altLang="cs-CZ" sz="2400"/>
              <a:t>aldosy (ribosa, glukosa, mannosa, galaktosa)</a:t>
            </a:r>
          </a:p>
          <a:p>
            <a:pPr lvl="1"/>
            <a:r>
              <a:rPr lang="cs-CZ" altLang="cs-CZ" sz="2400"/>
              <a:t>ketosy (fruktosa)</a:t>
            </a:r>
          </a:p>
          <a:p>
            <a:pPr lvl="1"/>
            <a:endParaRPr lang="cs-CZ" altLang="cs-CZ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Rozdělení monosacharidů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/>
              <a:t>Aldózy - obsahují v lineární formě karbonylovou skupinu na koncovém uhlíku, jsou to tedy </a:t>
            </a:r>
            <a:r>
              <a:rPr lang="cs-CZ" altLang="cs-CZ" sz="2400" dirty="0" err="1"/>
              <a:t>polyhydroxyaldehydy</a:t>
            </a:r>
            <a:r>
              <a:rPr lang="cs-CZ" altLang="cs-CZ" sz="2400" dirty="0"/>
              <a:t> (např. glukóza). </a:t>
            </a:r>
          </a:p>
          <a:p>
            <a:r>
              <a:rPr lang="cs-CZ" altLang="cs-CZ" sz="2400" dirty="0"/>
              <a:t>Ketózy – obsahují v lineární formě karbonylovou skupinu na jiném než koncovém uhlíku, jsou to tedy </a:t>
            </a:r>
            <a:r>
              <a:rPr lang="cs-CZ" altLang="cs-CZ" sz="2400" dirty="0" err="1"/>
              <a:t>polyhydroxyketony</a:t>
            </a:r>
            <a:r>
              <a:rPr lang="cs-CZ" altLang="cs-CZ" sz="2400" dirty="0"/>
              <a:t> (např. fruktóza).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Deriváty monosacharidů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 err="1"/>
              <a:t>Deoxyribosa</a:t>
            </a:r>
            <a:r>
              <a:rPr lang="cs-CZ" altLang="cs-CZ" sz="2400" dirty="0"/>
              <a:t> – cukerná složka NK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400" dirty="0"/>
              <a:t>hydroxylová skupina je nahrazena atomem vodíku</a:t>
            </a:r>
          </a:p>
          <a:p>
            <a:r>
              <a:rPr lang="cs-CZ" altLang="cs-CZ" sz="2400" dirty="0" err="1"/>
              <a:t>Aminocukry</a:t>
            </a:r>
            <a:endParaRPr lang="cs-CZ" altLang="cs-CZ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400" dirty="0"/>
              <a:t>jedna nebo více hydroxylových skupin nahrazena aminoskupinou (glukosamin, galaktosamin)</a:t>
            </a:r>
          </a:p>
          <a:p>
            <a:endParaRPr lang="cs-CZ" altLang="cs-CZ" dirty="0"/>
          </a:p>
          <a:p>
            <a:pPr lvl="1"/>
            <a:endParaRPr lang="cs-CZ" altLang="cs-CZ" dirty="0"/>
          </a:p>
          <a:p>
            <a:pPr lvl="1">
              <a:buFont typeface="Tahoma" panose="020B0604030504040204" pitchFamily="34" charset="0"/>
              <a:buNone/>
            </a:pP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Vlastní 1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Vlastní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758</TotalTime>
  <Words>680</Words>
  <Application>Microsoft Office PowerPoint</Application>
  <PresentationFormat>Předvádění na obrazovce (4:3)</PresentationFormat>
  <Paragraphs>100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Tahoma</vt:lpstr>
      <vt:lpstr>Wingdings</vt:lpstr>
      <vt:lpstr>Fazeta</vt:lpstr>
      <vt:lpstr>Sacharidy</vt:lpstr>
      <vt:lpstr>Sacharidy</vt:lpstr>
      <vt:lpstr>Rozdělení sacharidů </vt:lpstr>
      <vt:lpstr>Monosacharidy </vt:lpstr>
      <vt:lpstr>Monosacharidy</vt:lpstr>
      <vt:lpstr>Monosacharidy</vt:lpstr>
      <vt:lpstr>Rozdělení monosacharidů</vt:lpstr>
      <vt:lpstr>Rozdělení monosacharidů</vt:lpstr>
      <vt:lpstr>Deriváty monosacharidů</vt:lpstr>
      <vt:lpstr>Oligosacharidy</vt:lpstr>
      <vt:lpstr>Disacharidy</vt:lpstr>
      <vt:lpstr>Sacharosa</vt:lpstr>
      <vt:lpstr>Laktosa</vt:lpstr>
      <vt:lpstr>Polysacharidy</vt:lpstr>
      <vt:lpstr>Škrob</vt:lpstr>
      <vt:lpstr>Škrob</vt:lpstr>
      <vt:lpstr>Glykogen</vt:lpstr>
      <vt:lpstr>Mukopolysacharidy</vt:lpstr>
      <vt:lpstr>Glykoproteiny</vt:lpstr>
      <vt:lpstr>Funkce sacharidů</vt:lpstr>
    </vt:vector>
  </TitlesOfParts>
  <Company>vfn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Sacharidy</dc:title>
  <dc:creator>Lipidy4i</dc:creator>
  <cp:lastModifiedBy>Uživatel systému Windows</cp:lastModifiedBy>
  <cp:revision>13</cp:revision>
  <dcterms:created xsi:type="dcterms:W3CDTF">2010-03-08T07:28:43Z</dcterms:created>
  <dcterms:modified xsi:type="dcterms:W3CDTF">2021-02-23T23:32:32Z</dcterms:modified>
</cp:coreProperties>
</file>