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sldIdLst>
    <p:sldId id="274" r:id="rId2"/>
    <p:sldId id="261" r:id="rId3"/>
    <p:sldId id="304" r:id="rId4"/>
    <p:sldId id="305" r:id="rId5"/>
    <p:sldId id="278" r:id="rId6"/>
    <p:sldId id="288" r:id="rId7"/>
    <p:sldId id="264" r:id="rId8"/>
    <p:sldId id="306" r:id="rId9"/>
    <p:sldId id="307" r:id="rId10"/>
    <p:sldId id="308" r:id="rId11"/>
    <p:sldId id="309" r:id="rId12"/>
    <p:sldId id="312" r:id="rId13"/>
    <p:sldId id="310" r:id="rId14"/>
    <p:sldId id="314" r:id="rId15"/>
    <p:sldId id="313" r:id="rId16"/>
    <p:sldId id="311" r:id="rId17"/>
    <p:sldId id="315" r:id="rId18"/>
    <p:sldId id="316" r:id="rId19"/>
    <p:sldId id="317" r:id="rId20"/>
    <p:sldId id="318" r:id="rId21"/>
    <p:sldId id="319" r:id="rId22"/>
    <p:sldId id="320" r:id="rId23"/>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FF0000"/>
    <a:srgbClr val="FF6600"/>
    <a:srgbClr val="FFFC8C"/>
    <a:srgbClr val="FF3300"/>
    <a:srgbClr val="FDFD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7" autoAdjust="0"/>
    <p:restoredTop sz="94610" autoAdjust="0"/>
  </p:normalViewPr>
  <p:slideViewPr>
    <p:cSldViewPr>
      <p:cViewPr varScale="1">
        <p:scale>
          <a:sx n="69" d="100"/>
          <a:sy n="69" d="100"/>
        </p:scale>
        <p:origin x="119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4500"/>
            </a:lvl1pPr>
          </a:lstStyle>
          <a:p>
            <a:r>
              <a:rPr lang="cs-CZ" smtClean="0"/>
              <a:t>Kliknutím lze upravit styl.</a:t>
            </a:r>
            <a:endParaRPr lang="cs-CZ"/>
          </a:p>
        </p:txBody>
      </p:sp>
      <p:sp>
        <p:nvSpPr>
          <p:cNvPr id="3" name="Podnadpis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pPr>
              <a:defRPr/>
            </a:pPr>
            <a:endParaRPr lang="cs-CZ" altLang="cs-CZ"/>
          </a:p>
        </p:txBody>
      </p:sp>
      <p:sp>
        <p:nvSpPr>
          <p:cNvPr id="5" name="Zástupný symbol pro zápatí 4"/>
          <p:cNvSpPr>
            <a:spLocks noGrp="1"/>
          </p:cNvSpPr>
          <p:nvPr>
            <p:ph type="ftr" sz="quarter" idx="11"/>
          </p:nvPr>
        </p:nvSpPr>
        <p:spPr/>
        <p:txBody>
          <a:bodyPr/>
          <a:lstStyle/>
          <a:p>
            <a:pPr>
              <a:defRPr/>
            </a:pPr>
            <a:endParaRPr lang="cs-CZ" altLang="cs-CZ"/>
          </a:p>
        </p:txBody>
      </p:sp>
      <p:sp>
        <p:nvSpPr>
          <p:cNvPr id="6" name="Zástupný symbol pro číslo snímku 5"/>
          <p:cNvSpPr>
            <a:spLocks noGrp="1"/>
          </p:cNvSpPr>
          <p:nvPr>
            <p:ph type="sldNum" sz="quarter" idx="12"/>
          </p:nvPr>
        </p:nvSpPr>
        <p:spPr/>
        <p:txBody>
          <a:bodyPr/>
          <a:lstStyle/>
          <a:p>
            <a:pPr>
              <a:defRPr/>
            </a:pPr>
            <a:fld id="{3F17CD18-CE5D-4E24-8027-0BACE3A2299D}" type="slidenum">
              <a:rPr lang="cs-CZ" altLang="cs-CZ" smtClean="0"/>
              <a:pPr>
                <a:defRPr/>
              </a:pPr>
              <a:t>‹#›</a:t>
            </a:fld>
            <a:endParaRPr lang="cs-CZ" altLang="cs-CZ"/>
          </a:p>
        </p:txBody>
      </p:sp>
    </p:spTree>
    <p:extLst>
      <p:ext uri="{BB962C8B-B14F-4D97-AF65-F5344CB8AC3E}">
        <p14:creationId xmlns:p14="http://schemas.microsoft.com/office/powerpoint/2010/main" val="1851366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pPr>
              <a:defRPr/>
            </a:pPr>
            <a:endParaRPr lang="cs-CZ" altLang="cs-CZ"/>
          </a:p>
        </p:txBody>
      </p:sp>
      <p:sp>
        <p:nvSpPr>
          <p:cNvPr id="5" name="Zástupný symbol pro zápatí 4"/>
          <p:cNvSpPr>
            <a:spLocks noGrp="1"/>
          </p:cNvSpPr>
          <p:nvPr>
            <p:ph type="ftr" sz="quarter" idx="11"/>
          </p:nvPr>
        </p:nvSpPr>
        <p:spPr/>
        <p:txBody>
          <a:bodyPr/>
          <a:lstStyle/>
          <a:p>
            <a:pPr>
              <a:defRPr/>
            </a:pPr>
            <a:endParaRPr lang="cs-CZ" altLang="cs-CZ"/>
          </a:p>
        </p:txBody>
      </p:sp>
      <p:sp>
        <p:nvSpPr>
          <p:cNvPr id="6" name="Zástupný symbol pro číslo snímku 5"/>
          <p:cNvSpPr>
            <a:spLocks noGrp="1"/>
          </p:cNvSpPr>
          <p:nvPr>
            <p:ph type="sldNum" sz="quarter" idx="12"/>
          </p:nvPr>
        </p:nvSpPr>
        <p:spPr/>
        <p:txBody>
          <a:bodyPr/>
          <a:lstStyle/>
          <a:p>
            <a:pPr>
              <a:defRPr/>
            </a:pPr>
            <a:fld id="{34FC7402-9073-4DEC-8F45-67A7C865E043}" type="slidenum">
              <a:rPr lang="cs-CZ" altLang="cs-CZ" smtClean="0"/>
              <a:pPr>
                <a:defRPr/>
              </a:pPr>
              <a:t>‹#›</a:t>
            </a:fld>
            <a:endParaRPr lang="cs-CZ" altLang="cs-CZ"/>
          </a:p>
        </p:txBody>
      </p:sp>
    </p:spTree>
    <p:extLst>
      <p:ext uri="{BB962C8B-B14F-4D97-AF65-F5344CB8AC3E}">
        <p14:creationId xmlns:p14="http://schemas.microsoft.com/office/powerpoint/2010/main" val="2214091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5" y="365125"/>
            <a:ext cx="1971675"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628650" y="365125"/>
            <a:ext cx="5800725"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pPr>
              <a:defRPr/>
            </a:pPr>
            <a:endParaRPr lang="cs-CZ" altLang="cs-CZ"/>
          </a:p>
        </p:txBody>
      </p:sp>
      <p:sp>
        <p:nvSpPr>
          <p:cNvPr id="5" name="Zástupný symbol pro zápatí 4"/>
          <p:cNvSpPr>
            <a:spLocks noGrp="1"/>
          </p:cNvSpPr>
          <p:nvPr>
            <p:ph type="ftr" sz="quarter" idx="11"/>
          </p:nvPr>
        </p:nvSpPr>
        <p:spPr/>
        <p:txBody>
          <a:bodyPr/>
          <a:lstStyle/>
          <a:p>
            <a:pPr>
              <a:defRPr/>
            </a:pPr>
            <a:endParaRPr lang="cs-CZ" altLang="cs-CZ"/>
          </a:p>
        </p:txBody>
      </p:sp>
      <p:sp>
        <p:nvSpPr>
          <p:cNvPr id="6" name="Zástupný symbol pro číslo snímku 5"/>
          <p:cNvSpPr>
            <a:spLocks noGrp="1"/>
          </p:cNvSpPr>
          <p:nvPr>
            <p:ph type="sldNum" sz="quarter" idx="12"/>
          </p:nvPr>
        </p:nvSpPr>
        <p:spPr/>
        <p:txBody>
          <a:bodyPr/>
          <a:lstStyle/>
          <a:p>
            <a:pPr>
              <a:defRPr/>
            </a:pPr>
            <a:fld id="{411A115F-6F7E-49C7-A33A-65CE02F02C86}" type="slidenum">
              <a:rPr lang="cs-CZ" altLang="cs-CZ" smtClean="0"/>
              <a:pPr>
                <a:defRPr/>
              </a:pPr>
              <a:t>‹#›</a:t>
            </a:fld>
            <a:endParaRPr lang="cs-CZ" altLang="cs-CZ"/>
          </a:p>
        </p:txBody>
      </p:sp>
    </p:spTree>
    <p:extLst>
      <p:ext uri="{BB962C8B-B14F-4D97-AF65-F5344CB8AC3E}">
        <p14:creationId xmlns:p14="http://schemas.microsoft.com/office/powerpoint/2010/main" val="3342830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pPr>
              <a:defRPr/>
            </a:pPr>
            <a:endParaRPr lang="cs-CZ" altLang="cs-CZ"/>
          </a:p>
        </p:txBody>
      </p:sp>
      <p:sp>
        <p:nvSpPr>
          <p:cNvPr id="5" name="Zástupný symbol pro zápatí 4"/>
          <p:cNvSpPr>
            <a:spLocks noGrp="1"/>
          </p:cNvSpPr>
          <p:nvPr>
            <p:ph type="ftr" sz="quarter" idx="11"/>
          </p:nvPr>
        </p:nvSpPr>
        <p:spPr/>
        <p:txBody>
          <a:bodyPr/>
          <a:lstStyle/>
          <a:p>
            <a:pPr>
              <a:defRPr/>
            </a:pPr>
            <a:endParaRPr lang="cs-CZ" altLang="cs-CZ"/>
          </a:p>
        </p:txBody>
      </p:sp>
      <p:sp>
        <p:nvSpPr>
          <p:cNvPr id="6" name="Zástupný symbol pro číslo snímku 5"/>
          <p:cNvSpPr>
            <a:spLocks noGrp="1"/>
          </p:cNvSpPr>
          <p:nvPr>
            <p:ph type="sldNum" sz="quarter" idx="12"/>
          </p:nvPr>
        </p:nvSpPr>
        <p:spPr/>
        <p:txBody>
          <a:bodyPr/>
          <a:lstStyle/>
          <a:p>
            <a:pPr>
              <a:defRPr/>
            </a:pPr>
            <a:fld id="{8AE1019C-F070-4E9D-9D61-214F401EC788}" type="slidenum">
              <a:rPr lang="cs-CZ" altLang="cs-CZ" smtClean="0"/>
              <a:pPr>
                <a:defRPr/>
              </a:pPr>
              <a:t>‹#›</a:t>
            </a:fld>
            <a:endParaRPr lang="cs-CZ" altLang="cs-CZ"/>
          </a:p>
        </p:txBody>
      </p:sp>
    </p:spTree>
    <p:extLst>
      <p:ext uri="{BB962C8B-B14F-4D97-AF65-F5344CB8AC3E}">
        <p14:creationId xmlns:p14="http://schemas.microsoft.com/office/powerpoint/2010/main" val="2726118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9"/>
            <a:ext cx="7886700" cy="2852737"/>
          </a:xfrm>
        </p:spPr>
        <p:txBody>
          <a:bodyPr anchor="b"/>
          <a:lstStyle>
            <a:lvl1pPr>
              <a:defRPr sz="4500"/>
            </a:lvl1pPr>
          </a:lstStyle>
          <a:p>
            <a:r>
              <a:rPr lang="cs-CZ" smtClean="0"/>
              <a:t>Kliknutím lze upravit styl.</a:t>
            </a:r>
            <a:endParaRPr lang="cs-CZ"/>
          </a:p>
        </p:txBody>
      </p:sp>
      <p:sp>
        <p:nvSpPr>
          <p:cNvPr id="3" name="Zástupný symbol pro text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pPr>
              <a:defRPr/>
            </a:pPr>
            <a:endParaRPr lang="cs-CZ" altLang="cs-CZ"/>
          </a:p>
        </p:txBody>
      </p:sp>
      <p:sp>
        <p:nvSpPr>
          <p:cNvPr id="5" name="Zástupný symbol pro zápatí 4"/>
          <p:cNvSpPr>
            <a:spLocks noGrp="1"/>
          </p:cNvSpPr>
          <p:nvPr>
            <p:ph type="ftr" sz="quarter" idx="11"/>
          </p:nvPr>
        </p:nvSpPr>
        <p:spPr/>
        <p:txBody>
          <a:bodyPr/>
          <a:lstStyle/>
          <a:p>
            <a:pPr>
              <a:defRPr/>
            </a:pPr>
            <a:endParaRPr lang="cs-CZ" altLang="cs-CZ"/>
          </a:p>
        </p:txBody>
      </p:sp>
      <p:sp>
        <p:nvSpPr>
          <p:cNvPr id="6" name="Zástupný symbol pro číslo snímku 5"/>
          <p:cNvSpPr>
            <a:spLocks noGrp="1"/>
          </p:cNvSpPr>
          <p:nvPr>
            <p:ph type="sldNum" sz="quarter" idx="12"/>
          </p:nvPr>
        </p:nvSpPr>
        <p:spPr/>
        <p:txBody>
          <a:bodyPr/>
          <a:lstStyle/>
          <a:p>
            <a:pPr>
              <a:defRPr/>
            </a:pPr>
            <a:fld id="{21C794B1-4EE6-4940-B7BE-7FE12D885562}" type="slidenum">
              <a:rPr lang="cs-CZ" altLang="cs-CZ" smtClean="0"/>
              <a:pPr>
                <a:defRPr/>
              </a:pPr>
              <a:t>‹#›</a:t>
            </a:fld>
            <a:endParaRPr lang="cs-CZ" altLang="cs-CZ"/>
          </a:p>
        </p:txBody>
      </p:sp>
    </p:spTree>
    <p:extLst>
      <p:ext uri="{BB962C8B-B14F-4D97-AF65-F5344CB8AC3E}">
        <p14:creationId xmlns:p14="http://schemas.microsoft.com/office/powerpoint/2010/main" val="2265701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628650" y="1825625"/>
            <a:ext cx="38862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29150" y="1825625"/>
            <a:ext cx="38862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pPr>
              <a:defRPr/>
            </a:pPr>
            <a:endParaRPr lang="cs-CZ" altLang="cs-CZ"/>
          </a:p>
        </p:txBody>
      </p:sp>
      <p:sp>
        <p:nvSpPr>
          <p:cNvPr id="6" name="Zástupný symbol pro zápatí 5"/>
          <p:cNvSpPr>
            <a:spLocks noGrp="1"/>
          </p:cNvSpPr>
          <p:nvPr>
            <p:ph type="ftr" sz="quarter" idx="11"/>
          </p:nvPr>
        </p:nvSpPr>
        <p:spPr/>
        <p:txBody>
          <a:bodyPr/>
          <a:lstStyle/>
          <a:p>
            <a:pPr>
              <a:defRPr/>
            </a:pPr>
            <a:endParaRPr lang="cs-CZ" altLang="cs-CZ"/>
          </a:p>
        </p:txBody>
      </p:sp>
      <p:sp>
        <p:nvSpPr>
          <p:cNvPr id="7" name="Zástupný symbol pro číslo snímku 6"/>
          <p:cNvSpPr>
            <a:spLocks noGrp="1"/>
          </p:cNvSpPr>
          <p:nvPr>
            <p:ph type="sldNum" sz="quarter" idx="12"/>
          </p:nvPr>
        </p:nvSpPr>
        <p:spPr/>
        <p:txBody>
          <a:bodyPr/>
          <a:lstStyle/>
          <a:p>
            <a:pPr>
              <a:defRPr/>
            </a:pPr>
            <a:fld id="{0ED55E51-DFB2-4B15-8283-D71769658575}" type="slidenum">
              <a:rPr lang="cs-CZ" altLang="cs-CZ" smtClean="0"/>
              <a:pPr>
                <a:defRPr/>
              </a:pPr>
              <a:t>‹#›</a:t>
            </a:fld>
            <a:endParaRPr lang="cs-CZ" altLang="cs-CZ"/>
          </a:p>
        </p:txBody>
      </p:sp>
    </p:spTree>
    <p:extLst>
      <p:ext uri="{BB962C8B-B14F-4D97-AF65-F5344CB8AC3E}">
        <p14:creationId xmlns:p14="http://schemas.microsoft.com/office/powerpoint/2010/main" val="4281048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29841" y="365126"/>
            <a:ext cx="78867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smtClean="0"/>
              <a:t>Upravte styly předlohy textu.</a:t>
            </a:r>
          </a:p>
        </p:txBody>
      </p:sp>
      <p:sp>
        <p:nvSpPr>
          <p:cNvPr id="4" name="Zástupný symbol pro obsah 3"/>
          <p:cNvSpPr>
            <a:spLocks noGrp="1"/>
          </p:cNvSpPr>
          <p:nvPr>
            <p:ph sz="half" idx="2"/>
          </p:nvPr>
        </p:nvSpPr>
        <p:spPr>
          <a:xfrm>
            <a:off x="629842" y="2505075"/>
            <a:ext cx="3868340"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smtClean="0"/>
              <a:t>Upravte styly předlohy textu.</a:t>
            </a:r>
          </a:p>
        </p:txBody>
      </p:sp>
      <p:sp>
        <p:nvSpPr>
          <p:cNvPr id="6" name="Zástupný symbol pro obsah 5"/>
          <p:cNvSpPr>
            <a:spLocks noGrp="1"/>
          </p:cNvSpPr>
          <p:nvPr>
            <p:ph sz="quarter" idx="4"/>
          </p:nvPr>
        </p:nvSpPr>
        <p:spPr>
          <a:xfrm>
            <a:off x="4629150" y="2505075"/>
            <a:ext cx="3887391"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pPr>
              <a:defRPr/>
            </a:pPr>
            <a:endParaRPr lang="cs-CZ" altLang="cs-CZ"/>
          </a:p>
        </p:txBody>
      </p:sp>
      <p:sp>
        <p:nvSpPr>
          <p:cNvPr id="8" name="Zástupný symbol pro zápatí 7"/>
          <p:cNvSpPr>
            <a:spLocks noGrp="1"/>
          </p:cNvSpPr>
          <p:nvPr>
            <p:ph type="ftr" sz="quarter" idx="11"/>
          </p:nvPr>
        </p:nvSpPr>
        <p:spPr/>
        <p:txBody>
          <a:bodyPr/>
          <a:lstStyle/>
          <a:p>
            <a:pPr>
              <a:defRPr/>
            </a:pPr>
            <a:endParaRPr lang="cs-CZ" altLang="cs-CZ"/>
          </a:p>
        </p:txBody>
      </p:sp>
      <p:sp>
        <p:nvSpPr>
          <p:cNvPr id="9" name="Zástupný symbol pro číslo snímku 8"/>
          <p:cNvSpPr>
            <a:spLocks noGrp="1"/>
          </p:cNvSpPr>
          <p:nvPr>
            <p:ph type="sldNum" sz="quarter" idx="12"/>
          </p:nvPr>
        </p:nvSpPr>
        <p:spPr/>
        <p:txBody>
          <a:bodyPr/>
          <a:lstStyle/>
          <a:p>
            <a:pPr>
              <a:defRPr/>
            </a:pPr>
            <a:fld id="{3492A40A-A99F-41AD-8333-A5F4704CEFB5}" type="slidenum">
              <a:rPr lang="cs-CZ" altLang="cs-CZ" smtClean="0"/>
              <a:pPr>
                <a:defRPr/>
              </a:pPr>
              <a:t>‹#›</a:t>
            </a:fld>
            <a:endParaRPr lang="cs-CZ" altLang="cs-CZ"/>
          </a:p>
        </p:txBody>
      </p:sp>
    </p:spTree>
    <p:extLst>
      <p:ext uri="{BB962C8B-B14F-4D97-AF65-F5344CB8AC3E}">
        <p14:creationId xmlns:p14="http://schemas.microsoft.com/office/powerpoint/2010/main" val="1395035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pPr>
              <a:defRPr/>
            </a:pPr>
            <a:endParaRPr lang="cs-CZ" altLang="cs-CZ"/>
          </a:p>
        </p:txBody>
      </p:sp>
      <p:sp>
        <p:nvSpPr>
          <p:cNvPr id="4" name="Zástupný symbol pro zápatí 3"/>
          <p:cNvSpPr>
            <a:spLocks noGrp="1"/>
          </p:cNvSpPr>
          <p:nvPr>
            <p:ph type="ftr" sz="quarter" idx="11"/>
          </p:nvPr>
        </p:nvSpPr>
        <p:spPr/>
        <p:txBody>
          <a:bodyPr/>
          <a:lstStyle/>
          <a:p>
            <a:pPr>
              <a:defRPr/>
            </a:pPr>
            <a:endParaRPr lang="cs-CZ" altLang="cs-CZ"/>
          </a:p>
        </p:txBody>
      </p:sp>
      <p:sp>
        <p:nvSpPr>
          <p:cNvPr id="5" name="Zástupný symbol pro číslo snímku 4"/>
          <p:cNvSpPr>
            <a:spLocks noGrp="1"/>
          </p:cNvSpPr>
          <p:nvPr>
            <p:ph type="sldNum" sz="quarter" idx="12"/>
          </p:nvPr>
        </p:nvSpPr>
        <p:spPr/>
        <p:txBody>
          <a:bodyPr/>
          <a:lstStyle/>
          <a:p>
            <a:pPr>
              <a:defRPr/>
            </a:pPr>
            <a:fld id="{89A3D65F-D41D-485E-AEC5-8F8AE65C3B49}" type="slidenum">
              <a:rPr lang="cs-CZ" altLang="cs-CZ" smtClean="0"/>
              <a:pPr>
                <a:defRPr/>
              </a:pPr>
              <a:t>‹#›</a:t>
            </a:fld>
            <a:endParaRPr lang="cs-CZ" altLang="cs-CZ"/>
          </a:p>
        </p:txBody>
      </p:sp>
    </p:spTree>
    <p:extLst>
      <p:ext uri="{BB962C8B-B14F-4D97-AF65-F5344CB8AC3E}">
        <p14:creationId xmlns:p14="http://schemas.microsoft.com/office/powerpoint/2010/main" val="286599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a:defRPr/>
            </a:pPr>
            <a:endParaRPr lang="cs-CZ" altLang="cs-CZ"/>
          </a:p>
        </p:txBody>
      </p:sp>
      <p:sp>
        <p:nvSpPr>
          <p:cNvPr id="3" name="Zástupný symbol pro zápatí 2"/>
          <p:cNvSpPr>
            <a:spLocks noGrp="1"/>
          </p:cNvSpPr>
          <p:nvPr>
            <p:ph type="ftr" sz="quarter" idx="11"/>
          </p:nvPr>
        </p:nvSpPr>
        <p:spPr/>
        <p:txBody>
          <a:bodyPr/>
          <a:lstStyle/>
          <a:p>
            <a:pPr>
              <a:defRPr/>
            </a:pPr>
            <a:endParaRPr lang="cs-CZ" altLang="cs-CZ"/>
          </a:p>
        </p:txBody>
      </p:sp>
      <p:sp>
        <p:nvSpPr>
          <p:cNvPr id="4" name="Zástupný symbol pro číslo snímku 3"/>
          <p:cNvSpPr>
            <a:spLocks noGrp="1"/>
          </p:cNvSpPr>
          <p:nvPr>
            <p:ph type="sldNum" sz="quarter" idx="12"/>
          </p:nvPr>
        </p:nvSpPr>
        <p:spPr/>
        <p:txBody>
          <a:bodyPr/>
          <a:lstStyle/>
          <a:p>
            <a:pPr>
              <a:defRPr/>
            </a:pPr>
            <a:fld id="{C5455114-14CF-4A32-8E55-28C417BB7AD4}" type="slidenum">
              <a:rPr lang="cs-CZ" altLang="cs-CZ" smtClean="0"/>
              <a:pPr>
                <a:defRPr/>
              </a:pPr>
              <a:t>‹#›</a:t>
            </a:fld>
            <a:endParaRPr lang="cs-CZ" altLang="cs-CZ"/>
          </a:p>
        </p:txBody>
      </p:sp>
    </p:spTree>
    <p:extLst>
      <p:ext uri="{BB962C8B-B14F-4D97-AF65-F5344CB8AC3E}">
        <p14:creationId xmlns:p14="http://schemas.microsoft.com/office/powerpoint/2010/main" val="3046998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smtClean="0"/>
              <a:t>Kliknutím lze upravit styl.</a:t>
            </a:r>
            <a:endParaRPr lang="cs-CZ"/>
          </a:p>
        </p:txBody>
      </p:sp>
      <p:sp>
        <p:nvSpPr>
          <p:cNvPr id="3" name="Zástupný symbol pro obsah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pPr>
              <a:defRPr/>
            </a:pPr>
            <a:endParaRPr lang="cs-CZ" altLang="cs-CZ"/>
          </a:p>
        </p:txBody>
      </p:sp>
      <p:sp>
        <p:nvSpPr>
          <p:cNvPr id="6" name="Zástupný symbol pro zápatí 5"/>
          <p:cNvSpPr>
            <a:spLocks noGrp="1"/>
          </p:cNvSpPr>
          <p:nvPr>
            <p:ph type="ftr" sz="quarter" idx="11"/>
          </p:nvPr>
        </p:nvSpPr>
        <p:spPr/>
        <p:txBody>
          <a:bodyPr/>
          <a:lstStyle/>
          <a:p>
            <a:pPr>
              <a:defRPr/>
            </a:pPr>
            <a:endParaRPr lang="cs-CZ" altLang="cs-CZ"/>
          </a:p>
        </p:txBody>
      </p:sp>
      <p:sp>
        <p:nvSpPr>
          <p:cNvPr id="7" name="Zástupný symbol pro číslo snímku 6"/>
          <p:cNvSpPr>
            <a:spLocks noGrp="1"/>
          </p:cNvSpPr>
          <p:nvPr>
            <p:ph type="sldNum" sz="quarter" idx="12"/>
          </p:nvPr>
        </p:nvSpPr>
        <p:spPr/>
        <p:txBody>
          <a:bodyPr/>
          <a:lstStyle/>
          <a:p>
            <a:pPr>
              <a:defRPr/>
            </a:pPr>
            <a:fld id="{6F1061CD-1432-485D-A149-42B678FFE8DD}" type="slidenum">
              <a:rPr lang="cs-CZ" altLang="cs-CZ" smtClean="0"/>
              <a:pPr>
                <a:defRPr/>
              </a:pPr>
              <a:t>‹#›</a:t>
            </a:fld>
            <a:endParaRPr lang="cs-CZ" altLang="cs-CZ"/>
          </a:p>
        </p:txBody>
      </p:sp>
    </p:spTree>
    <p:extLst>
      <p:ext uri="{BB962C8B-B14F-4D97-AF65-F5344CB8AC3E}">
        <p14:creationId xmlns:p14="http://schemas.microsoft.com/office/powerpoint/2010/main" val="3064399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smtClean="0"/>
              <a:t>Kliknutím lze upravit styl.</a:t>
            </a:r>
            <a:endParaRPr lang="cs-CZ"/>
          </a:p>
        </p:txBody>
      </p:sp>
      <p:sp>
        <p:nvSpPr>
          <p:cNvPr id="3" name="Zástupný symbol pro obrázek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cs-CZ"/>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pPr>
              <a:defRPr/>
            </a:pPr>
            <a:endParaRPr lang="cs-CZ" altLang="cs-CZ"/>
          </a:p>
        </p:txBody>
      </p:sp>
      <p:sp>
        <p:nvSpPr>
          <p:cNvPr id="6" name="Zástupný symbol pro zápatí 5"/>
          <p:cNvSpPr>
            <a:spLocks noGrp="1"/>
          </p:cNvSpPr>
          <p:nvPr>
            <p:ph type="ftr" sz="quarter" idx="11"/>
          </p:nvPr>
        </p:nvSpPr>
        <p:spPr/>
        <p:txBody>
          <a:bodyPr/>
          <a:lstStyle/>
          <a:p>
            <a:pPr>
              <a:defRPr/>
            </a:pPr>
            <a:endParaRPr lang="cs-CZ" altLang="cs-CZ"/>
          </a:p>
        </p:txBody>
      </p:sp>
      <p:sp>
        <p:nvSpPr>
          <p:cNvPr id="7" name="Zástupný symbol pro číslo snímku 6"/>
          <p:cNvSpPr>
            <a:spLocks noGrp="1"/>
          </p:cNvSpPr>
          <p:nvPr>
            <p:ph type="sldNum" sz="quarter" idx="12"/>
          </p:nvPr>
        </p:nvSpPr>
        <p:spPr/>
        <p:txBody>
          <a:bodyPr/>
          <a:lstStyle/>
          <a:p>
            <a:pPr>
              <a:defRPr/>
            </a:pPr>
            <a:fld id="{05DABD1E-004C-46CB-B412-1476A3F46AFA}" type="slidenum">
              <a:rPr lang="cs-CZ" altLang="cs-CZ" smtClean="0"/>
              <a:pPr>
                <a:defRPr/>
              </a:pPr>
              <a:t>‹#›</a:t>
            </a:fld>
            <a:endParaRPr lang="cs-CZ" altLang="cs-CZ"/>
          </a:p>
        </p:txBody>
      </p:sp>
    </p:spTree>
    <p:extLst>
      <p:ext uri="{BB962C8B-B14F-4D97-AF65-F5344CB8AC3E}">
        <p14:creationId xmlns:p14="http://schemas.microsoft.com/office/powerpoint/2010/main" val="1305553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cs-CZ" altLang="cs-CZ"/>
          </a:p>
        </p:txBody>
      </p:sp>
      <p:sp>
        <p:nvSpPr>
          <p:cNvPr id="5" name="Zástupný symbol pro zápatí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cs-CZ" altLang="cs-CZ"/>
          </a:p>
        </p:txBody>
      </p:sp>
      <p:sp>
        <p:nvSpPr>
          <p:cNvPr id="6" name="Zástupný symbol pro číslo snímk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109603F8-9EFA-4533-92B4-1B43F62881AA}" type="slidenum">
              <a:rPr lang="cs-CZ" altLang="cs-CZ" smtClean="0"/>
              <a:pPr>
                <a:defRPr/>
              </a:pPr>
              <a:t>‹#›</a:t>
            </a:fld>
            <a:endParaRPr lang="cs-CZ" altLang="cs-CZ"/>
          </a:p>
        </p:txBody>
      </p:sp>
    </p:spTree>
    <p:extLst>
      <p:ext uri="{BB962C8B-B14F-4D97-AF65-F5344CB8AC3E}">
        <p14:creationId xmlns:p14="http://schemas.microsoft.com/office/powerpoint/2010/main" val="1821800299"/>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Grp="1" noRot="1" noChangeArrowheads="1"/>
          </p:cNvSpPr>
          <p:nvPr>
            <p:ph type="title"/>
          </p:nvPr>
        </p:nvSpPr>
        <p:spPr/>
        <p:txBody>
          <a:bodyPr/>
          <a:lstStyle/>
          <a:p>
            <a:pPr eaLnBrk="1" hangingPunct="1"/>
            <a:r>
              <a:rPr lang="cs-CZ" altLang="cs-CZ" smtClean="0">
                <a:solidFill>
                  <a:schemeClr val="hlink"/>
                </a:solidFill>
                <a:effectLst/>
              </a:rPr>
              <a:t>Indikace a interpretace biochemických vyšetření</a:t>
            </a:r>
          </a:p>
        </p:txBody>
      </p:sp>
      <p:sp>
        <p:nvSpPr>
          <p:cNvPr id="40963" name="Rectangle 3"/>
          <p:cNvSpPr>
            <a:spLocks noGrp="1" noRot="1" noChangeArrowheads="1"/>
          </p:cNvSpPr>
          <p:nvPr>
            <p:ph idx="1"/>
          </p:nvPr>
        </p:nvSpPr>
        <p:spPr>
          <a:xfrm>
            <a:off x="301625" y="1916113"/>
            <a:ext cx="8540750" cy="4183062"/>
          </a:xfrm>
        </p:spPr>
        <p:txBody>
          <a:bodyPr/>
          <a:lstStyle/>
          <a:p>
            <a:pPr eaLnBrk="1" hangingPunct="1">
              <a:defRPr/>
            </a:pPr>
            <a:r>
              <a:rPr lang="cs-CZ" altLang="cs-CZ" smtClean="0"/>
              <a:t>K efektivní spolupráci s biochemickou laboratoří a k plnému využití výsledků laboratorních vyšetření jsou nejdůležitější tyto dva aspekty: </a:t>
            </a:r>
          </a:p>
          <a:p>
            <a:pPr eaLnBrk="1" hangingPunct="1">
              <a:defRPr/>
            </a:pPr>
            <a:endParaRPr lang="cs-CZ" altLang="cs-CZ" smtClean="0"/>
          </a:p>
          <a:p>
            <a:pPr lvl="1" eaLnBrk="1" hangingPunct="1">
              <a:defRPr/>
            </a:pPr>
            <a:r>
              <a:rPr lang="cs-CZ" altLang="cs-CZ" smtClean="0"/>
              <a:t> </a:t>
            </a:r>
            <a:r>
              <a:rPr lang="cs-CZ" altLang="cs-CZ" b="1" smtClean="0"/>
              <a:t>efektivní indikace </a:t>
            </a:r>
            <a:r>
              <a:rPr lang="cs-CZ" altLang="cs-CZ" smtClean="0"/>
              <a:t>biochemických vyšetření</a:t>
            </a:r>
            <a:br>
              <a:rPr lang="cs-CZ" altLang="cs-CZ" smtClean="0"/>
            </a:br>
            <a:endParaRPr lang="cs-CZ" altLang="cs-CZ" smtClean="0"/>
          </a:p>
          <a:p>
            <a:pPr lvl="1" eaLnBrk="1" hangingPunct="1">
              <a:defRPr/>
            </a:pPr>
            <a:r>
              <a:rPr lang="cs-CZ" altLang="cs-CZ" smtClean="0"/>
              <a:t> jejich </a:t>
            </a:r>
            <a:r>
              <a:rPr lang="cs-CZ" altLang="cs-CZ" b="1" smtClean="0"/>
              <a:t>správná interpretace</a:t>
            </a:r>
            <a:r>
              <a:rPr lang="cs-CZ" altLang="cs-CZ" smtClean="0"/>
              <a:t> </a:t>
            </a:r>
          </a:p>
          <a:p>
            <a:pPr eaLnBrk="1" hangingPunct="1">
              <a:defRPr/>
            </a:pPr>
            <a:endParaRPr lang="cs-CZ" altLang="cs-CZ"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rrowheads="1"/>
          </p:cNvSpPr>
          <p:nvPr>
            <p:ph type="title"/>
          </p:nvPr>
        </p:nvSpPr>
        <p:spPr>
          <a:xfrm>
            <a:off x="301625" y="228600"/>
            <a:ext cx="8842375" cy="968375"/>
          </a:xfrm>
        </p:spPr>
        <p:txBody>
          <a:bodyPr/>
          <a:lstStyle/>
          <a:p>
            <a:pPr eaLnBrk="1" hangingPunct="1"/>
            <a:r>
              <a:rPr lang="cs-CZ" altLang="cs-CZ" sz="4000" smtClean="0">
                <a:solidFill>
                  <a:schemeClr val="hlink"/>
                </a:solidFill>
                <a:effectLst/>
              </a:rPr>
              <a:t>Interpretace biochemických vyšetření</a:t>
            </a:r>
          </a:p>
        </p:txBody>
      </p:sp>
      <p:sp>
        <p:nvSpPr>
          <p:cNvPr id="92163" name="Rectangle 3"/>
          <p:cNvSpPr>
            <a:spLocks noGrp="1" noRot="1" noChangeArrowheads="1"/>
          </p:cNvSpPr>
          <p:nvPr>
            <p:ph idx="1"/>
          </p:nvPr>
        </p:nvSpPr>
        <p:spPr/>
        <p:txBody>
          <a:bodyPr/>
          <a:lstStyle/>
          <a:p>
            <a:pPr eaLnBrk="1" hangingPunct="1">
              <a:lnSpc>
                <a:spcPct val="80000"/>
              </a:lnSpc>
              <a:defRPr/>
            </a:pPr>
            <a:r>
              <a:rPr lang="cs-CZ" altLang="cs-CZ" sz="2800" smtClean="0"/>
              <a:t>před stanovením diagnózy a zahájením léčby na podkladě kvantitativních biochemických vyšetření lze ke správné interpretaci použít tyto otázky: </a:t>
            </a:r>
          </a:p>
          <a:p>
            <a:pPr lvl="1" eaLnBrk="1" hangingPunct="1">
              <a:lnSpc>
                <a:spcPct val="80000"/>
              </a:lnSpc>
              <a:defRPr/>
            </a:pPr>
            <a:r>
              <a:rPr lang="cs-CZ" altLang="cs-CZ" sz="2400" smtClean="0"/>
              <a:t>jestliže je vyšetření provedeno v současném stavu poprvé, je v mezích anamnestických fyziologických hodnot jedince? Nejsou-li tyto k dispozici, je výsledek v mezích referenčních hodnot nebo je patologický?</a:t>
            </a:r>
          </a:p>
          <a:p>
            <a:pPr lvl="1" eaLnBrk="1" hangingPunct="1">
              <a:lnSpc>
                <a:spcPct val="80000"/>
              </a:lnSpc>
              <a:defRPr/>
            </a:pPr>
            <a:endParaRPr lang="cs-CZ" altLang="cs-CZ" sz="2400" smtClean="0"/>
          </a:p>
          <a:p>
            <a:pPr lvl="1" eaLnBrk="1" hangingPunct="1">
              <a:lnSpc>
                <a:spcPct val="80000"/>
              </a:lnSpc>
              <a:defRPr/>
            </a:pPr>
            <a:r>
              <a:rPr lang="cs-CZ" altLang="cs-CZ" sz="2400" smtClean="0"/>
              <a:t>jestliže je výsledek abnormální, má diagnostickou hodnotu, nebo se jedná o nespecifický nález?</a:t>
            </a:r>
            <a:br>
              <a:rPr lang="cs-CZ" altLang="cs-CZ" sz="2400" smtClean="0"/>
            </a:br>
            <a:endParaRPr lang="cs-CZ" altLang="cs-CZ" sz="2400" smtClean="0"/>
          </a:p>
          <a:p>
            <a:pPr lvl="1" eaLnBrk="1" hangingPunct="1">
              <a:lnSpc>
                <a:spcPct val="80000"/>
              </a:lnSpc>
              <a:defRPr/>
            </a:pPr>
            <a:r>
              <a:rPr lang="cs-CZ" altLang="cs-CZ" sz="2400" smtClean="0"/>
              <a:t>při větším počtu vyšetření: jaký je trend změn a mají klinický význam?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rrowheads="1"/>
          </p:cNvSpPr>
          <p:nvPr>
            <p:ph type="title"/>
          </p:nvPr>
        </p:nvSpPr>
        <p:spPr>
          <a:xfrm>
            <a:off x="301625" y="228600"/>
            <a:ext cx="8734425" cy="896938"/>
          </a:xfrm>
        </p:spPr>
        <p:txBody>
          <a:bodyPr/>
          <a:lstStyle/>
          <a:p>
            <a:pPr eaLnBrk="1" hangingPunct="1"/>
            <a:r>
              <a:rPr lang="cs-CZ" altLang="cs-CZ" sz="4000" smtClean="0">
                <a:solidFill>
                  <a:schemeClr val="hlink"/>
                </a:solidFill>
                <a:effectLst/>
              </a:rPr>
              <a:t>Interpretace biochemických vyšetření</a:t>
            </a:r>
          </a:p>
        </p:txBody>
      </p:sp>
      <p:sp>
        <p:nvSpPr>
          <p:cNvPr id="93187" name="Rectangle 3"/>
          <p:cNvSpPr>
            <a:spLocks noGrp="1" noRot="1" noChangeArrowheads="1"/>
          </p:cNvSpPr>
          <p:nvPr>
            <p:ph idx="1"/>
          </p:nvPr>
        </p:nvSpPr>
        <p:spPr>
          <a:xfrm>
            <a:off x="301625" y="1196975"/>
            <a:ext cx="8540750" cy="5400675"/>
          </a:xfrm>
        </p:spPr>
        <p:txBody>
          <a:bodyPr/>
          <a:lstStyle/>
          <a:p>
            <a:pPr eaLnBrk="1" hangingPunct="1">
              <a:lnSpc>
                <a:spcPct val="80000"/>
              </a:lnSpc>
              <a:defRPr/>
            </a:pPr>
            <a:r>
              <a:rPr lang="cs-CZ" altLang="cs-CZ" sz="2000" b="1" smtClean="0"/>
              <a:t>Je vyšetření v rozmezí fyziologických hodnot nebo je patologické?</a:t>
            </a:r>
            <a:r>
              <a:rPr lang="cs-CZ" altLang="cs-CZ" sz="2000" smtClean="0"/>
              <a:t> </a:t>
            </a:r>
          </a:p>
          <a:p>
            <a:pPr lvl="1" eaLnBrk="1" hangingPunct="1">
              <a:lnSpc>
                <a:spcPct val="80000"/>
              </a:lnSpc>
              <a:defRPr/>
            </a:pPr>
            <a:r>
              <a:rPr lang="cs-CZ" altLang="cs-CZ" sz="1800" smtClean="0"/>
              <a:t>k posouzení výsledků biochemického vyšetření slouží obvykle porovnání nálezu s referenčním rozmezím</a:t>
            </a:r>
          </a:p>
          <a:p>
            <a:pPr lvl="1" eaLnBrk="1" hangingPunct="1">
              <a:lnSpc>
                <a:spcPct val="80000"/>
              </a:lnSpc>
              <a:defRPr/>
            </a:pPr>
            <a:r>
              <a:rPr lang="cs-CZ" altLang="cs-CZ" sz="1800" smtClean="0"/>
              <a:t>referenční fyziologické hodnoty jsou definovány jako určité kvantity, které byly získány od jedinců s definovaným stavem zdraví. Při stanovení referenčních hodnot je nutné vzít v úvahu faktory ovlivňující biochemická vyšetření. Je proto nezbytné definovat způsob odběru vzorku, referenční populaci, fyziologické podmínky včetně vlivu vnějšího prostředí na referenční populaci, druh analytické metody atd. Též je nutné přesně definovat způsob statistického zpracování</a:t>
            </a:r>
          </a:p>
          <a:p>
            <a:pPr lvl="1" eaLnBrk="1" hangingPunct="1">
              <a:lnSpc>
                <a:spcPct val="80000"/>
              </a:lnSpc>
              <a:defRPr/>
            </a:pPr>
            <a:r>
              <a:rPr lang="cs-CZ" altLang="cs-CZ" sz="1800" smtClean="0"/>
              <a:t>předpokládá se, že distribuce parametru bude gaussovská (normální)</a:t>
            </a:r>
          </a:p>
          <a:p>
            <a:pPr lvl="1" eaLnBrk="1" hangingPunct="1">
              <a:lnSpc>
                <a:spcPct val="80000"/>
              </a:lnSpc>
              <a:defRPr/>
            </a:pPr>
            <a:r>
              <a:rPr lang="cs-CZ" altLang="cs-CZ" sz="1800" smtClean="0"/>
              <a:t>za normální rozsah se bere průměr plus/minus 2 směrodatné odchylky, tedy rozsah, který zahrnuje 95% všech analyzovaných hodnot</a:t>
            </a:r>
          </a:p>
          <a:p>
            <a:pPr lvl="1" eaLnBrk="1" hangingPunct="1">
              <a:lnSpc>
                <a:spcPct val="80000"/>
              </a:lnSpc>
              <a:defRPr/>
            </a:pPr>
            <a:r>
              <a:rPr lang="cs-CZ" altLang="cs-CZ" sz="1800" smtClean="0"/>
              <a:t>této distribuci odpovídají zčásti parametry, které jsou v těle regulovány (koncentrace glukózy, sodíku, draslíku)</a:t>
            </a:r>
          </a:p>
          <a:p>
            <a:pPr lvl="1" eaLnBrk="1" hangingPunct="1">
              <a:lnSpc>
                <a:spcPct val="80000"/>
              </a:lnSpc>
              <a:defRPr/>
            </a:pPr>
            <a:r>
              <a:rPr lang="cs-CZ" altLang="cs-CZ" sz="1800" smtClean="0"/>
              <a:t>u řady biochemických vyšetření však gaussovské rozložení neplatí a vyskytuje se distribuce asymetrická s maximem posunutým k vyšším, ale i nižším hodnotám, než je hodnota střední </a:t>
            </a:r>
          </a:p>
          <a:p>
            <a:pPr eaLnBrk="1" hangingPunct="1">
              <a:lnSpc>
                <a:spcPct val="80000"/>
              </a:lnSpc>
              <a:buFont typeface="Wingdings" panose="05000000000000000000" pitchFamily="2" charset="2"/>
              <a:buNone/>
              <a:defRPr/>
            </a:pPr>
            <a:r>
              <a:rPr lang="cs-CZ" altLang="cs-CZ" sz="2000" smtClean="0"/>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rrowheads="1"/>
          </p:cNvSpPr>
          <p:nvPr>
            <p:ph type="title"/>
          </p:nvPr>
        </p:nvSpPr>
        <p:spPr>
          <a:xfrm>
            <a:off x="301625" y="228600"/>
            <a:ext cx="8842375" cy="968375"/>
          </a:xfrm>
        </p:spPr>
        <p:txBody>
          <a:bodyPr/>
          <a:lstStyle/>
          <a:p>
            <a:pPr eaLnBrk="1" hangingPunct="1"/>
            <a:r>
              <a:rPr lang="cs-CZ" altLang="cs-CZ" sz="4000" smtClean="0">
                <a:solidFill>
                  <a:schemeClr val="hlink"/>
                </a:solidFill>
                <a:effectLst/>
              </a:rPr>
              <a:t>Interpretace biochemických vyšetření</a:t>
            </a:r>
          </a:p>
        </p:txBody>
      </p:sp>
      <p:sp>
        <p:nvSpPr>
          <p:cNvPr id="96259" name="Rectangle 3"/>
          <p:cNvSpPr>
            <a:spLocks noGrp="1" noRot="1" noChangeArrowheads="1"/>
          </p:cNvSpPr>
          <p:nvPr>
            <p:ph idx="1"/>
          </p:nvPr>
        </p:nvSpPr>
        <p:spPr>
          <a:xfrm>
            <a:off x="301625" y="1196975"/>
            <a:ext cx="8540750" cy="5472113"/>
          </a:xfrm>
        </p:spPr>
        <p:txBody>
          <a:bodyPr/>
          <a:lstStyle/>
          <a:p>
            <a:pPr eaLnBrk="1" hangingPunct="1">
              <a:lnSpc>
                <a:spcPct val="90000"/>
              </a:lnSpc>
              <a:defRPr/>
            </a:pPr>
            <a:r>
              <a:rPr lang="cs-CZ" altLang="cs-CZ" sz="2400" dirty="0" smtClean="0"/>
              <a:t>Všeobecně větší výhodnost by mohly mít tzv. "individuální fyziologické hodnoty", kde znalost rozpětí hladin daného parametru z opakovaných vyšetření konkrétního pacienta umožní rozlišit patologické výsledky</a:t>
            </a:r>
          </a:p>
          <a:p>
            <a:pPr lvl="1" eaLnBrk="1" hangingPunct="1">
              <a:lnSpc>
                <a:spcPct val="90000"/>
              </a:lnSpc>
              <a:defRPr/>
            </a:pPr>
            <a:r>
              <a:rPr lang="cs-CZ" altLang="cs-CZ" sz="2000" dirty="0" smtClean="0"/>
              <a:t>tato optimální situace, kdy každý jedinec by měl stanoven svůj individuální rozsah normálních hodnot, zjištěný v delším časovém úseku, nebývá však z praktických důvodů vždy dosažitelná </a:t>
            </a:r>
          </a:p>
          <a:p>
            <a:pPr eaLnBrk="1" hangingPunct="1">
              <a:lnSpc>
                <a:spcPct val="90000"/>
              </a:lnSpc>
              <a:defRPr/>
            </a:pPr>
            <a:r>
              <a:rPr lang="cs-CZ" altLang="cs-CZ" sz="2400" b="1" dirty="0" smtClean="0"/>
              <a:t>Pro interpretaci je nutné též upozornit na diferenci referenčních hodnot mezi laboratořemi</a:t>
            </a:r>
          </a:p>
          <a:p>
            <a:pPr lvl="1" eaLnBrk="1" hangingPunct="1">
              <a:lnSpc>
                <a:spcPct val="90000"/>
              </a:lnSpc>
              <a:defRPr/>
            </a:pPr>
            <a:r>
              <a:rPr lang="cs-CZ" altLang="cs-CZ" sz="2000" dirty="0" smtClean="0"/>
              <a:t>klinicko-biochemické laboratoře mohou mít u některých parametrů rozdílná referenční rozmezí</a:t>
            </a:r>
          </a:p>
          <a:p>
            <a:pPr lvl="1" eaLnBrk="1" hangingPunct="1">
              <a:lnSpc>
                <a:spcPct val="90000"/>
              </a:lnSpc>
              <a:defRPr/>
            </a:pPr>
            <a:r>
              <a:rPr lang="cs-CZ" altLang="cs-CZ" sz="2000" dirty="0" smtClean="0"/>
              <a:t>tato odlišnost referenčních rozmezí je dána použitím rozdílných analytických systémů, metod, reagencií a instrumentária</a:t>
            </a:r>
          </a:p>
          <a:p>
            <a:pPr lvl="1" eaLnBrk="1" hangingPunct="1">
              <a:lnSpc>
                <a:spcPct val="90000"/>
              </a:lnSpc>
              <a:defRPr/>
            </a:pPr>
            <a:r>
              <a:rPr lang="cs-CZ" altLang="cs-CZ" sz="2000" dirty="0" smtClean="0"/>
              <a:t>při porovnávání výsledků biochemických vyšetření s referenčním rozmezím je proto nutné použít hodnoty z laboratoře, která provedla daná vyšetření </a:t>
            </a:r>
          </a:p>
          <a:p>
            <a:pPr eaLnBrk="1" hangingPunct="1">
              <a:lnSpc>
                <a:spcPct val="90000"/>
              </a:lnSpc>
              <a:defRPr/>
            </a:pPr>
            <a:endParaRPr lang="cs-CZ" altLang="cs-CZ" sz="24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rrowheads="1"/>
          </p:cNvSpPr>
          <p:nvPr>
            <p:ph type="title"/>
          </p:nvPr>
        </p:nvSpPr>
        <p:spPr>
          <a:xfrm>
            <a:off x="301625" y="228600"/>
            <a:ext cx="8842375" cy="896938"/>
          </a:xfrm>
        </p:spPr>
        <p:txBody>
          <a:bodyPr/>
          <a:lstStyle/>
          <a:p>
            <a:pPr eaLnBrk="1" hangingPunct="1"/>
            <a:r>
              <a:rPr lang="cs-CZ" altLang="cs-CZ" sz="4000" smtClean="0">
                <a:solidFill>
                  <a:schemeClr val="hlink"/>
                </a:solidFill>
                <a:effectLst/>
              </a:rPr>
              <a:t>Interpretace biochemických vyšetření</a:t>
            </a:r>
          </a:p>
        </p:txBody>
      </p:sp>
      <p:sp>
        <p:nvSpPr>
          <p:cNvPr id="94211" name="Rectangle 3"/>
          <p:cNvSpPr>
            <a:spLocks noGrp="1" noRot="1" noChangeArrowheads="1"/>
          </p:cNvSpPr>
          <p:nvPr>
            <p:ph idx="1"/>
          </p:nvPr>
        </p:nvSpPr>
        <p:spPr>
          <a:xfrm>
            <a:off x="301625" y="1125538"/>
            <a:ext cx="8540750" cy="5732462"/>
          </a:xfrm>
        </p:spPr>
        <p:txBody>
          <a:bodyPr/>
          <a:lstStyle/>
          <a:p>
            <a:pPr eaLnBrk="1" hangingPunct="1">
              <a:lnSpc>
                <a:spcPct val="90000"/>
              </a:lnSpc>
              <a:defRPr/>
            </a:pPr>
            <a:r>
              <a:rPr lang="cs-CZ" altLang="cs-CZ" sz="2400" b="1" smtClean="0"/>
              <a:t>Má výsledek diagnostickou hodnotu?</a:t>
            </a:r>
            <a:r>
              <a:rPr lang="cs-CZ" altLang="cs-CZ" sz="2400" smtClean="0"/>
              <a:t> </a:t>
            </a:r>
          </a:p>
          <a:p>
            <a:pPr lvl="1" eaLnBrk="1" hangingPunct="1">
              <a:lnSpc>
                <a:spcPct val="90000"/>
              </a:lnSpc>
              <a:defRPr/>
            </a:pPr>
            <a:r>
              <a:rPr lang="cs-CZ" altLang="cs-CZ" sz="2000" smtClean="0"/>
              <a:t>výsledky stanovení v plazmě či séru vyjadřují extracelulární koncentraci daného metabolitu, odpovídají tedy spíše poměrům v extracelulárním prostoru a nemusí vždy nezbytně odrážet situaci v celém organismu</a:t>
            </a:r>
          </a:p>
          <a:p>
            <a:pPr lvl="1" eaLnBrk="1" hangingPunct="1">
              <a:lnSpc>
                <a:spcPct val="90000"/>
              </a:lnSpc>
              <a:defRPr/>
            </a:pPr>
            <a:r>
              <a:rPr lang="cs-CZ" altLang="cs-CZ" sz="2000" smtClean="0"/>
              <a:t>v některých případech může být výsledek </a:t>
            </a:r>
            <a:r>
              <a:rPr lang="cs-CZ" altLang="cs-CZ" sz="2000" b="1" smtClean="0"/>
              <a:t>nespecifický </a:t>
            </a:r>
            <a:r>
              <a:rPr lang="cs-CZ" altLang="cs-CZ" sz="2000" smtClean="0"/>
              <a:t>a nemusí mít diagnostický či terapeutický význam (při infúzi glukózy a inzulínu může plazmatická hladina fosfátu klesnout tím, že se dostává fosfát do buněk. Hypofosfatémie tak neodráží depleci fosfátu v těle) </a:t>
            </a:r>
          </a:p>
          <a:p>
            <a:pPr lvl="1" eaLnBrk="1" hangingPunct="1">
              <a:lnSpc>
                <a:spcPct val="90000"/>
              </a:lnSpc>
              <a:defRPr/>
            </a:pPr>
            <a:r>
              <a:rPr lang="cs-CZ" altLang="cs-CZ" sz="2000" smtClean="0"/>
              <a:t>numerické hodnoty koncentrace závisejí nejen na celkovém množství měřeného analytu, ale též na množství vody, ve kterém je daná látka v těle distribuována (hyponatrémie nemusí být výrazem deplece sodíku, ale častěji ukazuje na zvýšené množství vody. Podobně hypernatrémie je častější z důvodu sníženého množství vody než z nadbytku sodíku. Tuto skutečnost je nutné si uvědomit, neboť souvisí s adekvátní léčbou)</a:t>
            </a:r>
          </a:p>
          <a:p>
            <a:pPr lvl="1" eaLnBrk="1" hangingPunct="1">
              <a:lnSpc>
                <a:spcPct val="90000"/>
              </a:lnSpc>
              <a:defRPr/>
            </a:pPr>
            <a:endParaRPr lang="cs-CZ" altLang="cs-CZ" sz="200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rrowheads="1"/>
          </p:cNvSpPr>
          <p:nvPr>
            <p:ph type="title"/>
          </p:nvPr>
        </p:nvSpPr>
        <p:spPr>
          <a:xfrm>
            <a:off x="301625" y="228600"/>
            <a:ext cx="8842375" cy="896938"/>
          </a:xfrm>
        </p:spPr>
        <p:txBody>
          <a:bodyPr/>
          <a:lstStyle/>
          <a:p>
            <a:pPr eaLnBrk="1" hangingPunct="1"/>
            <a:r>
              <a:rPr lang="cs-CZ" altLang="cs-CZ" sz="4000" smtClean="0">
                <a:solidFill>
                  <a:schemeClr val="hlink"/>
                </a:solidFill>
                <a:effectLst/>
              </a:rPr>
              <a:t>Interpretace biochemických vyšetření</a:t>
            </a:r>
          </a:p>
        </p:txBody>
      </p:sp>
      <p:sp>
        <p:nvSpPr>
          <p:cNvPr id="98307" name="Rectangle 3"/>
          <p:cNvSpPr>
            <a:spLocks noGrp="1" noRot="1" noChangeArrowheads="1"/>
          </p:cNvSpPr>
          <p:nvPr>
            <p:ph idx="1"/>
          </p:nvPr>
        </p:nvSpPr>
        <p:spPr>
          <a:xfrm>
            <a:off x="628650" y="1268760"/>
            <a:ext cx="7886700" cy="5184576"/>
          </a:xfrm>
        </p:spPr>
        <p:txBody>
          <a:bodyPr>
            <a:normAutofit/>
          </a:bodyPr>
          <a:lstStyle/>
          <a:p>
            <a:pPr lvl="1" eaLnBrk="1" hangingPunct="1">
              <a:lnSpc>
                <a:spcPct val="90000"/>
              </a:lnSpc>
              <a:defRPr/>
            </a:pPr>
            <a:r>
              <a:rPr lang="cs-CZ" altLang="cs-CZ" sz="2400" dirty="0" smtClean="0"/>
              <a:t>plazmatické koncentrace např. albuminu, kalcia a železa se mohou měnit u onemocnění, která nesouvisí s primárním defektem vlastního </a:t>
            </a:r>
            <a:r>
              <a:rPr lang="cs-CZ" altLang="cs-CZ" sz="2400" dirty="0" smtClean="0"/>
              <a:t>metabolismu.</a:t>
            </a:r>
          </a:p>
          <a:p>
            <a:pPr lvl="1" eaLnBrk="1" hangingPunct="1">
              <a:lnSpc>
                <a:spcPct val="90000"/>
              </a:lnSpc>
              <a:defRPr/>
            </a:pPr>
            <a:r>
              <a:rPr lang="cs-CZ" altLang="cs-CZ" sz="2400" dirty="0" smtClean="0"/>
              <a:t>Příklady:</a:t>
            </a:r>
          </a:p>
          <a:p>
            <a:pPr lvl="2">
              <a:defRPr/>
            </a:pPr>
            <a:r>
              <a:rPr lang="cs-CZ" altLang="cs-CZ" sz="2100" dirty="0" smtClean="0"/>
              <a:t>Většina </a:t>
            </a:r>
            <a:r>
              <a:rPr lang="cs-CZ" altLang="cs-CZ" sz="2100" dirty="0" smtClean="0"/>
              <a:t>metod pro stanovení plazmatického kalcia měří celkovou sumu kalcia vázaného na bílkovinu a volného - ionizovaného kalcia. Změna hladiny albuminu souvisí se změnou vázaného kalcia, aniž by došlo ke změně fyziologicky důležité volné ionizované frakce. Je proto důležité nesnažit se zvýšit celkovou koncentraci kalcia k normě, jestliže je prokázána </a:t>
            </a:r>
            <a:r>
              <a:rPr lang="cs-CZ" altLang="cs-CZ" sz="2100" dirty="0" err="1" smtClean="0"/>
              <a:t>hypoalbuminémie</a:t>
            </a:r>
            <a:r>
              <a:rPr lang="cs-CZ" altLang="cs-CZ" sz="2100" dirty="0" smtClean="0"/>
              <a:t>. </a:t>
            </a:r>
            <a:endParaRPr lang="cs-CZ" altLang="cs-CZ" sz="2100" dirty="0" smtClean="0"/>
          </a:p>
          <a:p>
            <a:pPr lvl="2">
              <a:defRPr/>
            </a:pPr>
            <a:r>
              <a:rPr lang="cs-CZ" altLang="cs-CZ" sz="2100" dirty="0" smtClean="0"/>
              <a:t>Plazmatická </a:t>
            </a:r>
            <a:r>
              <a:rPr lang="cs-CZ" altLang="cs-CZ" sz="2100" dirty="0" smtClean="0"/>
              <a:t>hladina železa může být snížena u řady typů anémií, aniž by se jednalo o anémii z deficitu železa)</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a:xfrm>
            <a:off x="301625" y="228600"/>
            <a:ext cx="8842375" cy="752475"/>
          </a:xfrm>
        </p:spPr>
        <p:txBody>
          <a:bodyPr/>
          <a:lstStyle/>
          <a:p>
            <a:pPr eaLnBrk="1" hangingPunct="1"/>
            <a:r>
              <a:rPr lang="cs-CZ" altLang="cs-CZ" sz="4000" smtClean="0">
                <a:solidFill>
                  <a:schemeClr val="hlink"/>
                </a:solidFill>
                <a:effectLst/>
              </a:rPr>
              <a:t>Interpretace biochemických vyšetření</a:t>
            </a:r>
          </a:p>
        </p:txBody>
      </p:sp>
      <p:sp>
        <p:nvSpPr>
          <p:cNvPr id="97283" name="Rectangle 3"/>
          <p:cNvSpPr>
            <a:spLocks noGrp="1" noRot="1" noChangeArrowheads="1"/>
          </p:cNvSpPr>
          <p:nvPr>
            <p:ph idx="1"/>
          </p:nvPr>
        </p:nvSpPr>
        <p:spPr>
          <a:xfrm>
            <a:off x="301625" y="1125538"/>
            <a:ext cx="8540750" cy="5543550"/>
          </a:xfrm>
        </p:spPr>
        <p:txBody>
          <a:bodyPr/>
          <a:lstStyle/>
          <a:p>
            <a:pPr eaLnBrk="1" hangingPunct="1">
              <a:lnSpc>
                <a:spcPct val="80000"/>
              </a:lnSpc>
              <a:defRPr/>
            </a:pPr>
            <a:r>
              <a:rPr lang="cs-CZ" altLang="cs-CZ" sz="2400" smtClean="0"/>
              <a:t>Při hodnocení abnormálního výsledku laboratorního vyšetření je nutné vzít v úvahu též možnost řady interferencí</a:t>
            </a:r>
          </a:p>
          <a:p>
            <a:pPr eaLnBrk="1" hangingPunct="1">
              <a:lnSpc>
                <a:spcPct val="80000"/>
              </a:lnSpc>
              <a:defRPr/>
            </a:pPr>
            <a:r>
              <a:rPr lang="cs-CZ" altLang="cs-CZ" sz="2400" smtClean="0"/>
              <a:t>Nejčastější interference jsou způsobeny léky a to zejména při analýze moči</a:t>
            </a:r>
          </a:p>
          <a:p>
            <a:pPr lvl="1" eaLnBrk="1" hangingPunct="1">
              <a:lnSpc>
                <a:spcPct val="80000"/>
              </a:lnSpc>
              <a:defRPr/>
            </a:pPr>
            <a:r>
              <a:rPr lang="cs-CZ" altLang="cs-CZ" sz="2000" smtClean="0"/>
              <a:t>podaná léčiva jsou vylučována v nezměněné formě nebo se do moči dostává řada lékových metabolitů, které mohou ovlivňovat </a:t>
            </a:r>
            <a:r>
              <a:rPr lang="cs-CZ" altLang="cs-CZ" sz="2000" b="1" smtClean="0"/>
              <a:t>chování sledovaného parametru v ledvinách</a:t>
            </a:r>
          </a:p>
          <a:p>
            <a:pPr lvl="1" eaLnBrk="1" hangingPunct="1">
              <a:lnSpc>
                <a:spcPct val="80000"/>
              </a:lnSpc>
              <a:defRPr/>
            </a:pPr>
            <a:r>
              <a:rPr lang="cs-CZ" altLang="cs-CZ" sz="2000" smtClean="0"/>
              <a:t>léky a jejich metabolity mohou tak ovlivňovat stanovení kyseliny močové, porfyrinu, glukózy, bilirubinu a urobilinu</a:t>
            </a:r>
          </a:p>
          <a:p>
            <a:pPr lvl="1" eaLnBrk="1" hangingPunct="1">
              <a:lnSpc>
                <a:spcPct val="80000"/>
              </a:lnSpc>
              <a:defRPr/>
            </a:pPr>
            <a:r>
              <a:rPr lang="cs-CZ" altLang="cs-CZ" sz="2000" smtClean="0"/>
              <a:t>při dosažení určité koncentrace léku v krvi může také dojít k </a:t>
            </a:r>
            <a:r>
              <a:rPr lang="cs-CZ" altLang="cs-CZ" sz="2000" b="1" smtClean="0"/>
              <a:t>interferenci s průběhem chemické reakce </a:t>
            </a:r>
            <a:r>
              <a:rPr lang="cs-CZ" altLang="cs-CZ" sz="2000" smtClean="0"/>
              <a:t>používané pro stanovení koncentrace sledovaného parametru (při enzymovém stanovení glukózy v krvi falešně snižují její koncentraci kyselina askorbová nebo bilirubin)</a:t>
            </a:r>
          </a:p>
          <a:p>
            <a:pPr lvl="1" eaLnBrk="1" hangingPunct="1">
              <a:lnSpc>
                <a:spcPct val="80000"/>
              </a:lnSpc>
              <a:defRPr/>
            </a:pPr>
            <a:r>
              <a:rPr lang="cs-CZ" altLang="cs-CZ" sz="2000" smtClean="0"/>
              <a:t>dalším mechanismem lékových interferencí či spíše nežádoucím účinkem léku je jeho vlastní </a:t>
            </a:r>
            <a:r>
              <a:rPr lang="cs-CZ" altLang="cs-CZ" sz="2000" b="1" smtClean="0"/>
              <a:t>farmakologický účinek</a:t>
            </a:r>
            <a:r>
              <a:rPr lang="cs-CZ" altLang="cs-CZ" sz="2000" smtClean="0"/>
              <a:t>, kde pak dochází k sekundární změně hladin jiných sledovaných látek (známým příkladem je změna koncentrace draslíku v krvi po podání thiazidových diuretik) </a:t>
            </a:r>
          </a:p>
          <a:p>
            <a:pPr eaLnBrk="1" hangingPunct="1">
              <a:lnSpc>
                <a:spcPct val="80000"/>
              </a:lnSpc>
              <a:defRPr/>
            </a:pPr>
            <a:endParaRPr lang="cs-CZ" altLang="cs-CZ" sz="240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rrowheads="1"/>
          </p:cNvSpPr>
          <p:nvPr>
            <p:ph type="title"/>
          </p:nvPr>
        </p:nvSpPr>
        <p:spPr>
          <a:xfrm>
            <a:off x="301625" y="228600"/>
            <a:ext cx="8842375" cy="823913"/>
          </a:xfrm>
        </p:spPr>
        <p:txBody>
          <a:bodyPr/>
          <a:lstStyle/>
          <a:p>
            <a:pPr eaLnBrk="1" hangingPunct="1"/>
            <a:r>
              <a:rPr lang="cs-CZ" altLang="cs-CZ" sz="4000" smtClean="0">
                <a:solidFill>
                  <a:schemeClr val="hlink"/>
                </a:solidFill>
                <a:effectLst/>
              </a:rPr>
              <a:t>Interpretace biochemických vyšetření</a:t>
            </a:r>
          </a:p>
        </p:txBody>
      </p:sp>
      <p:sp>
        <p:nvSpPr>
          <p:cNvPr id="95235" name="Rectangle 3"/>
          <p:cNvSpPr>
            <a:spLocks noGrp="1" noRot="1" noChangeArrowheads="1"/>
          </p:cNvSpPr>
          <p:nvPr>
            <p:ph idx="1"/>
          </p:nvPr>
        </p:nvSpPr>
        <p:spPr>
          <a:xfrm>
            <a:off x="301625" y="1052513"/>
            <a:ext cx="8540750" cy="5616575"/>
          </a:xfrm>
        </p:spPr>
        <p:txBody>
          <a:bodyPr/>
          <a:lstStyle/>
          <a:p>
            <a:pPr eaLnBrk="1" hangingPunct="1">
              <a:lnSpc>
                <a:spcPct val="80000"/>
              </a:lnSpc>
              <a:defRPr/>
            </a:pPr>
            <a:r>
              <a:rPr lang="cs-CZ" altLang="cs-CZ" sz="2800" b="1" smtClean="0"/>
              <a:t>Jedná se o klinicky signifikantní změnu?</a:t>
            </a:r>
            <a:endParaRPr lang="cs-CZ" altLang="cs-CZ" sz="2800" smtClean="0"/>
          </a:p>
          <a:p>
            <a:pPr lvl="1" eaLnBrk="1" hangingPunct="1">
              <a:lnSpc>
                <a:spcPct val="80000"/>
              </a:lnSpc>
              <a:defRPr/>
            </a:pPr>
            <a:r>
              <a:rPr lang="cs-CZ" altLang="cs-CZ" sz="2400" smtClean="0"/>
              <a:t>k interpretaci změn výsledků prováděných opakovaně a k rozhodnutí, zda se jedná o patologickou změnu biochemického vyšetření, je nutné vzít v úvahu též fyziologické variace hladiny daného analytu</a:t>
            </a:r>
          </a:p>
          <a:p>
            <a:pPr lvl="1" eaLnBrk="1" hangingPunct="1">
              <a:lnSpc>
                <a:spcPct val="80000"/>
              </a:lnSpc>
              <a:defRPr/>
            </a:pPr>
            <a:r>
              <a:rPr lang="cs-CZ" altLang="cs-CZ" sz="2400" smtClean="0"/>
              <a:t>některé biochemické parametry vykazují pravidelné změny ve 24 hodinových, vícedenních, měsíčních či ročních periodách. Tyto pravidelné změny jsou označovány jako "intraindividuální variace„</a:t>
            </a:r>
          </a:p>
          <a:p>
            <a:pPr lvl="1" eaLnBrk="1" hangingPunct="1">
              <a:lnSpc>
                <a:spcPct val="80000"/>
              </a:lnSpc>
              <a:defRPr/>
            </a:pPr>
            <a:r>
              <a:rPr lang="cs-CZ" altLang="cs-CZ" sz="2400" smtClean="0"/>
              <a:t>rozdíl mezi hladinami plazmatického železa ráno a večer může být 30 až 50 %</a:t>
            </a:r>
          </a:p>
          <a:p>
            <a:pPr lvl="1" eaLnBrk="1" hangingPunct="1">
              <a:lnSpc>
                <a:spcPct val="80000"/>
              </a:lnSpc>
              <a:defRPr/>
            </a:pPr>
            <a:r>
              <a:rPr lang="cs-CZ" altLang="cs-CZ" sz="2400" smtClean="0"/>
              <a:t>koncentrace lipidů, močoviny a AST se může měnit až o 20 %</a:t>
            </a:r>
          </a:p>
          <a:p>
            <a:pPr lvl="1" eaLnBrk="1" hangingPunct="1">
              <a:lnSpc>
                <a:spcPct val="80000"/>
              </a:lnSpc>
              <a:defRPr/>
            </a:pPr>
            <a:r>
              <a:rPr lang="cs-CZ" altLang="cs-CZ" sz="2400" smtClean="0"/>
              <a:t>kreatinin, cholesterol, kalium kolísají ze dne na den v rozsahu od 4 do 10 % </a:t>
            </a:r>
          </a:p>
          <a:p>
            <a:pPr eaLnBrk="1" hangingPunct="1">
              <a:lnSpc>
                <a:spcPct val="80000"/>
              </a:lnSpc>
              <a:buFont typeface="Wingdings" panose="05000000000000000000" pitchFamily="2" charset="2"/>
              <a:buNone/>
              <a:defRPr/>
            </a:pPr>
            <a:r>
              <a:rPr lang="cs-CZ" altLang="cs-CZ" sz="2800" smtClean="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rrowheads="1"/>
          </p:cNvSpPr>
          <p:nvPr>
            <p:ph type="title"/>
          </p:nvPr>
        </p:nvSpPr>
        <p:spPr>
          <a:xfrm>
            <a:off x="301625" y="228600"/>
            <a:ext cx="8734425" cy="896938"/>
          </a:xfrm>
        </p:spPr>
        <p:txBody>
          <a:bodyPr/>
          <a:lstStyle/>
          <a:p>
            <a:pPr eaLnBrk="1" hangingPunct="1"/>
            <a:r>
              <a:rPr lang="cs-CZ" altLang="cs-CZ" sz="4000" smtClean="0">
                <a:solidFill>
                  <a:schemeClr val="hlink"/>
                </a:solidFill>
                <a:effectLst/>
              </a:rPr>
              <a:t>Interpretace biochemických vyšetření</a:t>
            </a:r>
          </a:p>
        </p:txBody>
      </p:sp>
      <p:sp>
        <p:nvSpPr>
          <p:cNvPr id="99331" name="Rectangle 3"/>
          <p:cNvSpPr>
            <a:spLocks noGrp="1" noRot="1" noChangeArrowheads="1"/>
          </p:cNvSpPr>
          <p:nvPr>
            <p:ph idx="1"/>
          </p:nvPr>
        </p:nvSpPr>
        <p:spPr/>
        <p:txBody>
          <a:bodyPr/>
          <a:lstStyle/>
          <a:p>
            <a:pPr eaLnBrk="1" hangingPunct="1">
              <a:defRPr/>
            </a:pPr>
            <a:r>
              <a:rPr lang="cs-CZ" altLang="cs-CZ" dirty="0" smtClean="0"/>
              <a:t>Kromě biorytmů patří mezi další biologické faktory, které běžně ovlivňují biochemická vyšetření </a:t>
            </a:r>
            <a:r>
              <a:rPr lang="cs-CZ" altLang="cs-CZ" b="1" dirty="0" smtClean="0"/>
              <a:t>pohlaví, věk, tělesná zátěž, výživa, poloha těla při odběru krve</a:t>
            </a:r>
            <a:r>
              <a:rPr lang="cs-CZ" altLang="cs-CZ" dirty="0" smtClean="0"/>
              <a:t> a další </a:t>
            </a:r>
            <a:r>
              <a:rPr lang="cs-CZ" altLang="cs-CZ" dirty="0" err="1" smtClean="0"/>
              <a:t>preanalytické</a:t>
            </a:r>
            <a:r>
              <a:rPr lang="cs-CZ" altLang="cs-CZ" dirty="0" smtClean="0"/>
              <a:t> vlivy </a:t>
            </a:r>
          </a:p>
          <a:p>
            <a:pPr eaLnBrk="1" hangingPunct="1">
              <a:defRPr/>
            </a:pPr>
            <a:endParaRPr lang="cs-CZ" altLang="cs-CZ"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a:xfrm>
            <a:off x="301625" y="228600"/>
            <a:ext cx="8842375" cy="752475"/>
          </a:xfrm>
        </p:spPr>
        <p:txBody>
          <a:bodyPr/>
          <a:lstStyle/>
          <a:p>
            <a:pPr eaLnBrk="1" hangingPunct="1"/>
            <a:r>
              <a:rPr lang="cs-CZ" altLang="cs-CZ" sz="4000" smtClean="0">
                <a:solidFill>
                  <a:schemeClr val="hlink"/>
                </a:solidFill>
                <a:effectLst/>
              </a:rPr>
              <a:t>Interpretace biochemických vyšetření</a:t>
            </a:r>
          </a:p>
        </p:txBody>
      </p:sp>
      <p:sp>
        <p:nvSpPr>
          <p:cNvPr id="100355" name="Rectangle 3"/>
          <p:cNvSpPr>
            <a:spLocks noGrp="1" noRot="1" noChangeArrowheads="1"/>
          </p:cNvSpPr>
          <p:nvPr>
            <p:ph idx="1"/>
          </p:nvPr>
        </p:nvSpPr>
        <p:spPr>
          <a:xfrm>
            <a:off x="0" y="981075"/>
            <a:ext cx="9144000" cy="5876925"/>
          </a:xfrm>
        </p:spPr>
        <p:txBody>
          <a:bodyPr/>
          <a:lstStyle/>
          <a:p>
            <a:pPr eaLnBrk="1" hangingPunct="1">
              <a:lnSpc>
                <a:spcPct val="80000"/>
              </a:lnSpc>
              <a:defRPr/>
            </a:pPr>
            <a:r>
              <a:rPr lang="cs-CZ" altLang="cs-CZ" sz="2400" b="1" smtClean="0"/>
              <a:t>Pohlaví</a:t>
            </a:r>
            <a:r>
              <a:rPr lang="cs-CZ" altLang="cs-CZ" sz="2400" smtClean="0"/>
              <a:t> </a:t>
            </a:r>
            <a:br>
              <a:rPr lang="cs-CZ" altLang="cs-CZ" sz="2400" smtClean="0"/>
            </a:br>
            <a:r>
              <a:rPr lang="cs-CZ" altLang="cs-CZ" sz="2400" smtClean="0"/>
              <a:t>      Rozdílné hodnoty u mužů a žen vykazují nejen pohlavní hormony, ale např. i kys. močová, Fe, hemoglobin, haptoglobin, ceruloplasmin a GMT. Hladiny kreatininu jsou </a:t>
            </a:r>
            <a:r>
              <a:rPr lang="cs-CZ" altLang="cs-CZ" sz="2400" smtClean="0">
                <a:cs typeface="Arial" panose="020B0604020202020204" pitchFamily="34" charset="0"/>
              </a:rPr>
              <a:t>↑</a:t>
            </a:r>
            <a:r>
              <a:rPr lang="cs-CZ" altLang="cs-CZ" sz="2400" smtClean="0"/>
              <a:t> u mužů vzhledem k většímu podílu svalové hmoty. </a:t>
            </a:r>
            <a:endParaRPr lang="cs-CZ" altLang="cs-CZ" sz="2400" b="1" smtClean="0"/>
          </a:p>
          <a:p>
            <a:pPr eaLnBrk="1" hangingPunct="1">
              <a:lnSpc>
                <a:spcPct val="80000"/>
              </a:lnSpc>
              <a:defRPr/>
            </a:pPr>
            <a:r>
              <a:rPr lang="cs-CZ" altLang="cs-CZ" sz="2400" b="1" smtClean="0"/>
              <a:t>Věk</a:t>
            </a:r>
            <a:r>
              <a:rPr lang="cs-CZ" altLang="cs-CZ" sz="2400" smtClean="0"/>
              <a:t> </a:t>
            </a:r>
            <a:br>
              <a:rPr lang="cs-CZ" altLang="cs-CZ" sz="2400" smtClean="0"/>
            </a:br>
            <a:r>
              <a:rPr lang="cs-CZ" altLang="cs-CZ" sz="2400" smtClean="0"/>
              <a:t>      Některé parametry mají v dětském věku zcela jiné referenční rozmezí: katalytické koncentrace ALP v séru jsou výrazně </a:t>
            </a:r>
            <a:r>
              <a:rPr lang="cs-CZ" altLang="cs-CZ" sz="2400" smtClean="0">
                <a:cs typeface="Arial" panose="020B0604020202020204" pitchFamily="34" charset="0"/>
              </a:rPr>
              <a:t>↑</a:t>
            </a:r>
            <a:r>
              <a:rPr lang="cs-CZ" altLang="cs-CZ" sz="2400" smtClean="0"/>
              <a:t>, hladiny kreatininu v krvi jsou u dětí naopak </a:t>
            </a:r>
            <a:r>
              <a:rPr lang="cs-CZ" altLang="cs-CZ" sz="2400" smtClean="0">
                <a:cs typeface="Arial" panose="020B0604020202020204" pitchFamily="34" charset="0"/>
              </a:rPr>
              <a:t>↓</a:t>
            </a:r>
            <a:r>
              <a:rPr lang="cs-CZ" altLang="cs-CZ" sz="2400" smtClean="0"/>
              <a:t>. Se vzrůstajícím věkem stoupá hladina TC. Hladina kys. močové v krvi, která je u žen nižší než u mužů, se po menopauze zvyšuje a dosahuje stejné hodnoty jako mají muži. </a:t>
            </a:r>
            <a:endParaRPr lang="cs-CZ" altLang="cs-CZ" sz="2400" b="1" smtClean="0"/>
          </a:p>
          <a:p>
            <a:pPr eaLnBrk="1" hangingPunct="1">
              <a:lnSpc>
                <a:spcPct val="80000"/>
              </a:lnSpc>
              <a:defRPr/>
            </a:pPr>
            <a:r>
              <a:rPr lang="cs-CZ" altLang="cs-CZ" sz="2400" b="1" smtClean="0"/>
              <a:t>Tělesná zátěž</a:t>
            </a:r>
            <a:r>
              <a:rPr lang="cs-CZ" altLang="cs-CZ" sz="2400" smtClean="0"/>
              <a:t> </a:t>
            </a:r>
            <a:br>
              <a:rPr lang="cs-CZ" altLang="cs-CZ" sz="2400" smtClean="0"/>
            </a:br>
            <a:r>
              <a:rPr lang="cs-CZ" altLang="cs-CZ" sz="2400" smtClean="0"/>
              <a:t>      Fyzická námaha </a:t>
            </a:r>
            <a:r>
              <a:rPr lang="cs-CZ" altLang="cs-CZ" sz="2400" smtClean="0">
                <a:cs typeface="Arial" panose="020B0604020202020204" pitchFamily="34" charset="0"/>
              </a:rPr>
              <a:t>↑</a:t>
            </a:r>
            <a:r>
              <a:rPr lang="cs-CZ" altLang="cs-CZ" sz="2400" smtClean="0"/>
              <a:t> aktivitu kreatinkinázy a ALT. Po zvýšené svalové aktivitě dochází ke změnám látek energetického metabolismu (laktát, glukóza, FA apod.) Mění se distribuce vody a nízkomolekulových látek mezi krevní cirkulací a intersticiem (makromolekulové látky se zahušťují). Při intenzivní tělesné zátěži dochází též ke </a:t>
            </a:r>
            <a:r>
              <a:rPr lang="cs-CZ" altLang="cs-CZ" sz="2400" smtClean="0">
                <a:cs typeface="Arial" panose="020B0604020202020204" pitchFamily="34" charset="0"/>
              </a:rPr>
              <a:t>↑ kys.</a:t>
            </a:r>
            <a:r>
              <a:rPr lang="cs-CZ" altLang="cs-CZ" sz="2400" smtClean="0"/>
              <a:t> močové  v krvi.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rrowheads="1"/>
          </p:cNvSpPr>
          <p:nvPr>
            <p:ph type="title"/>
          </p:nvPr>
        </p:nvSpPr>
        <p:spPr>
          <a:xfrm>
            <a:off x="301625" y="228600"/>
            <a:ext cx="8734425" cy="823913"/>
          </a:xfrm>
        </p:spPr>
        <p:txBody>
          <a:bodyPr/>
          <a:lstStyle/>
          <a:p>
            <a:pPr eaLnBrk="1" hangingPunct="1"/>
            <a:r>
              <a:rPr lang="cs-CZ" altLang="cs-CZ" sz="4000" smtClean="0">
                <a:solidFill>
                  <a:schemeClr val="hlink"/>
                </a:solidFill>
                <a:effectLst/>
              </a:rPr>
              <a:t>Interpretace biochemických vyšetření</a:t>
            </a:r>
          </a:p>
        </p:txBody>
      </p:sp>
      <p:sp>
        <p:nvSpPr>
          <p:cNvPr id="101379" name="Rectangle 3"/>
          <p:cNvSpPr>
            <a:spLocks noGrp="1" noRot="1" noChangeArrowheads="1"/>
          </p:cNvSpPr>
          <p:nvPr>
            <p:ph idx="1"/>
          </p:nvPr>
        </p:nvSpPr>
        <p:spPr>
          <a:xfrm>
            <a:off x="301625" y="1125538"/>
            <a:ext cx="8540750" cy="5616575"/>
          </a:xfrm>
        </p:spPr>
        <p:txBody>
          <a:bodyPr/>
          <a:lstStyle/>
          <a:p>
            <a:pPr eaLnBrk="1" hangingPunct="1">
              <a:lnSpc>
                <a:spcPct val="90000"/>
              </a:lnSpc>
              <a:defRPr/>
            </a:pPr>
            <a:r>
              <a:rPr lang="cs-CZ" altLang="cs-CZ" sz="2400" b="1" smtClean="0"/>
              <a:t>Výživa</a:t>
            </a:r>
            <a:r>
              <a:rPr lang="cs-CZ" altLang="cs-CZ" sz="2400" smtClean="0"/>
              <a:t> </a:t>
            </a:r>
            <a:br>
              <a:rPr lang="cs-CZ" altLang="cs-CZ" sz="2400" smtClean="0"/>
            </a:br>
            <a:r>
              <a:rPr lang="cs-CZ" altLang="cs-CZ" sz="2400" smtClean="0"/>
              <a:t>      Strava přijatá bezprostředně před vyšetřením má vliv na koncentraci plazmatického Fe, Na+ a glukózy. Správná interpretace hladin glukózy v krvi je možná jen tehdy, jestliže byla krev odebrána nalačno či po určitém časovém intervalu po podání standardní dávky glukózy. Strava s vyšším obsahem bílkovin zvyšuje hladinu močoviny v krvi. Dieta bohatá na tuky zvyšuje hladinu TAG. Banány mohou ovlivňovat vyšetření kyseliny homovanilmandlové v moči. </a:t>
            </a:r>
          </a:p>
          <a:p>
            <a:pPr eaLnBrk="1" hangingPunct="1">
              <a:lnSpc>
                <a:spcPct val="90000"/>
              </a:lnSpc>
              <a:defRPr/>
            </a:pPr>
            <a:r>
              <a:rPr lang="cs-CZ" altLang="cs-CZ" sz="2400" b="1" smtClean="0"/>
              <a:t>Tělesná poloha</a:t>
            </a:r>
            <a:r>
              <a:rPr lang="cs-CZ" altLang="cs-CZ" sz="2400" smtClean="0"/>
              <a:t> </a:t>
            </a:r>
            <a:br>
              <a:rPr lang="cs-CZ" altLang="cs-CZ" sz="2400" smtClean="0"/>
            </a:br>
            <a:r>
              <a:rPr lang="cs-CZ" altLang="cs-CZ" sz="2400" smtClean="0"/>
              <a:t>      Vestoje je koncentrace vysokomolekulových látek (enzymy, lipidy vázané na bílkoviny, bílkoviny) vyšší o 10 až 15 % než vleže. </a:t>
            </a:r>
          </a:p>
          <a:p>
            <a:pPr eaLnBrk="1" hangingPunct="1">
              <a:lnSpc>
                <a:spcPct val="90000"/>
              </a:lnSpc>
              <a:buFont typeface="Wingdings" panose="05000000000000000000" pitchFamily="2" charset="2"/>
              <a:buNone/>
              <a:defRPr/>
            </a:pPr>
            <a:r>
              <a:rPr lang="cs-CZ" altLang="cs-CZ" sz="2400" smtClean="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Rot="1" noChangeArrowheads="1"/>
          </p:cNvSpPr>
          <p:nvPr>
            <p:ph type="title"/>
          </p:nvPr>
        </p:nvSpPr>
        <p:spPr/>
        <p:txBody>
          <a:bodyPr/>
          <a:lstStyle/>
          <a:p>
            <a:pPr eaLnBrk="1" hangingPunct="1"/>
            <a:r>
              <a:rPr lang="cs-CZ" altLang="cs-CZ" sz="4000" smtClean="0">
                <a:solidFill>
                  <a:schemeClr val="hlink"/>
                </a:solidFill>
                <a:effectLst/>
              </a:rPr>
              <a:t>Indikace biochemických vyšetření</a:t>
            </a:r>
          </a:p>
        </p:txBody>
      </p:sp>
      <p:sp>
        <p:nvSpPr>
          <p:cNvPr id="3075" name="Rectangle 3"/>
          <p:cNvSpPr>
            <a:spLocks noGrp="1" noRot="1" noChangeArrowheads="1"/>
          </p:cNvSpPr>
          <p:nvPr>
            <p:ph idx="1"/>
          </p:nvPr>
        </p:nvSpPr>
        <p:spPr>
          <a:xfrm>
            <a:off x="0" y="1676400"/>
            <a:ext cx="9144000" cy="4921250"/>
          </a:xfrm>
        </p:spPr>
        <p:txBody>
          <a:bodyPr/>
          <a:lstStyle/>
          <a:p>
            <a:pPr eaLnBrk="1" hangingPunct="1">
              <a:lnSpc>
                <a:spcPct val="90000"/>
              </a:lnSpc>
            </a:pPr>
            <a:r>
              <a:rPr lang="cs-CZ" altLang="cs-CZ" sz="2400" dirty="0" smtClean="0">
                <a:effectLst/>
              </a:rPr>
              <a:t>široká škála biochemických vyšetření, které při správném použití poskytují velmi cennou informaci</a:t>
            </a:r>
          </a:p>
          <a:p>
            <a:pPr eaLnBrk="1" hangingPunct="1">
              <a:lnSpc>
                <a:spcPct val="90000"/>
              </a:lnSpc>
            </a:pPr>
            <a:r>
              <a:rPr lang="cs-CZ" altLang="cs-CZ" sz="2400" dirty="0" smtClean="0">
                <a:effectLst/>
              </a:rPr>
              <a:t>nesprávné použití může pacienta neúměrně zatěžovat, výsledek může být bezcenný a v nejhorším případě i zkreslující a tím i nebezpečný vzhledem ke stavu pacienta</a:t>
            </a:r>
          </a:p>
          <a:p>
            <a:pPr eaLnBrk="1" hangingPunct="1">
              <a:lnSpc>
                <a:spcPct val="90000"/>
              </a:lnSpc>
            </a:pPr>
            <a:r>
              <a:rPr lang="cs-CZ" altLang="cs-CZ" sz="2400" b="1" dirty="0" smtClean="0">
                <a:effectLst/>
              </a:rPr>
              <a:t>mechanické vyplňování žádanky nelze považovat za vhodný prostředek k získání informací, které by pomohly vyléčit nebo zachránit pacienta</a:t>
            </a:r>
          </a:p>
          <a:p>
            <a:pPr eaLnBrk="1" hangingPunct="1">
              <a:lnSpc>
                <a:spcPct val="90000"/>
              </a:lnSpc>
            </a:pPr>
            <a:r>
              <a:rPr lang="cs-CZ" altLang="cs-CZ" sz="2400" dirty="0" smtClean="0">
                <a:effectLst/>
              </a:rPr>
              <a:t>laboratorní vyšetření mají být využita k prevenci či diagnostice onemocnění, ke sledování jeho průběhu a k monitorování léčby, tedy ne proto, aby se jejich počtem dokládala péče o nemocného</a:t>
            </a:r>
          </a:p>
          <a:p>
            <a:pPr eaLnBrk="1" hangingPunct="1">
              <a:lnSpc>
                <a:spcPct val="90000"/>
              </a:lnSpc>
              <a:buFont typeface="Wingdings" panose="05000000000000000000" pitchFamily="2" charset="2"/>
              <a:buNone/>
            </a:pPr>
            <a:r>
              <a:rPr lang="cs-CZ" altLang="cs-CZ" sz="2400" dirty="0" smtClean="0">
                <a:effectLst/>
              </a:rPr>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rrowheads="1"/>
          </p:cNvSpPr>
          <p:nvPr>
            <p:ph type="title"/>
          </p:nvPr>
        </p:nvSpPr>
        <p:spPr>
          <a:xfrm>
            <a:off x="301625" y="228600"/>
            <a:ext cx="8842375" cy="823913"/>
          </a:xfrm>
        </p:spPr>
        <p:txBody>
          <a:bodyPr/>
          <a:lstStyle/>
          <a:p>
            <a:pPr eaLnBrk="1" hangingPunct="1"/>
            <a:r>
              <a:rPr lang="cs-CZ" altLang="cs-CZ" sz="4000" smtClean="0">
                <a:solidFill>
                  <a:schemeClr val="hlink"/>
                </a:solidFill>
                <a:effectLst/>
              </a:rPr>
              <a:t>Interpretace biochemických vyšetření</a:t>
            </a:r>
          </a:p>
        </p:txBody>
      </p:sp>
      <p:sp>
        <p:nvSpPr>
          <p:cNvPr id="102403" name="Rectangle 3"/>
          <p:cNvSpPr>
            <a:spLocks noGrp="1" noRot="1" noChangeArrowheads="1"/>
          </p:cNvSpPr>
          <p:nvPr>
            <p:ph idx="1"/>
          </p:nvPr>
        </p:nvSpPr>
        <p:spPr/>
        <p:txBody>
          <a:bodyPr/>
          <a:lstStyle/>
          <a:p>
            <a:pPr eaLnBrk="1" hangingPunct="1">
              <a:lnSpc>
                <a:spcPct val="90000"/>
              </a:lnSpc>
              <a:defRPr/>
            </a:pPr>
            <a:r>
              <a:rPr lang="cs-CZ" altLang="cs-CZ" sz="2800" smtClean="0"/>
              <a:t>Vzhledem ke vlivu řady faktorů na výsledek biochemického vyšetření jsou pro posouzení klinického stavu důležitější změny hodnot vyšetření prováděného opakovaně než výsledky jednorázového vyšetření. </a:t>
            </a:r>
          </a:p>
          <a:p>
            <a:pPr eaLnBrk="1" hangingPunct="1">
              <a:lnSpc>
                <a:spcPct val="90000"/>
              </a:lnSpc>
              <a:defRPr/>
            </a:pPr>
            <a:r>
              <a:rPr lang="cs-CZ" altLang="cs-CZ" sz="2800" smtClean="0"/>
              <a:t>Správná indikace a interpretace vede k co možná nejmenší duplikaci vyšetření, k nižší útratě (pacientových) peněz, nepřetěžuje přístrojovou a personální vybavenost laboratoře a zabraňuje ztrátě času lékaře. </a:t>
            </a:r>
          </a:p>
          <a:p>
            <a:pPr eaLnBrk="1" hangingPunct="1">
              <a:lnSpc>
                <a:spcPct val="90000"/>
              </a:lnSpc>
              <a:defRPr/>
            </a:pPr>
            <a:endParaRPr lang="cs-CZ" altLang="cs-CZ" sz="280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p:txBody>
          <a:bodyPr/>
          <a:lstStyle/>
          <a:p>
            <a:pPr eaLnBrk="1" hangingPunct="1"/>
            <a:r>
              <a:rPr lang="cs-CZ" altLang="cs-CZ" smtClean="0">
                <a:solidFill>
                  <a:schemeClr val="hlink"/>
                </a:solidFill>
                <a:effectLst/>
              </a:rPr>
              <a:t>Konzultace s laboratoří</a:t>
            </a:r>
          </a:p>
        </p:txBody>
      </p:sp>
      <p:sp>
        <p:nvSpPr>
          <p:cNvPr id="103427" name="Rectangle 3"/>
          <p:cNvSpPr>
            <a:spLocks noGrp="1" noRot="1" noChangeArrowheads="1"/>
          </p:cNvSpPr>
          <p:nvPr>
            <p:ph idx="1"/>
          </p:nvPr>
        </p:nvSpPr>
        <p:spPr>
          <a:xfrm>
            <a:off x="301625" y="1341438"/>
            <a:ext cx="8540750" cy="5256212"/>
          </a:xfrm>
        </p:spPr>
        <p:txBody>
          <a:bodyPr/>
          <a:lstStyle/>
          <a:p>
            <a:pPr eaLnBrk="1" hangingPunct="1">
              <a:lnSpc>
                <a:spcPct val="90000"/>
              </a:lnSpc>
              <a:defRPr/>
            </a:pPr>
            <a:r>
              <a:rPr lang="cs-CZ" altLang="cs-CZ" sz="2400" smtClean="0"/>
              <a:t>Klinické nálezy jsou základní informací o nemocném a správného stanovení diagnózy lze dosáhnout jen při vztažení výsledků biochemických vyšetření ke klinickému stavu pacienta.</a:t>
            </a:r>
          </a:p>
          <a:p>
            <a:pPr eaLnBrk="1" hangingPunct="1">
              <a:lnSpc>
                <a:spcPct val="90000"/>
              </a:lnSpc>
              <a:defRPr/>
            </a:pPr>
            <a:r>
              <a:rPr lang="cs-CZ" altLang="cs-CZ" sz="2400" smtClean="0"/>
              <a:t>Z hlediska efektivního využití laboratoře je nutné zdůraznit účelnost vzájemné komunikace mezi ošetřujícím lékařem a lékařem v klinicko-biochemické laboratoři.</a:t>
            </a:r>
          </a:p>
          <a:p>
            <a:pPr eaLnBrk="1" hangingPunct="1">
              <a:lnSpc>
                <a:spcPct val="90000"/>
              </a:lnSpc>
              <a:defRPr/>
            </a:pPr>
            <a:r>
              <a:rPr lang="cs-CZ" altLang="cs-CZ" sz="2400" smtClean="0"/>
              <a:t>V případě nejasností může ošetřující lékař během telefonické konzultace dostat přesné informace o typu biologického materiálu, způsobu transportu do laboratoře, instrukce k provedení zátěžového testu apod. Některá speciální vyšetření či zátěžové testy provádí laboratoř až po předchozí domluvě.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a:xfrm>
            <a:off x="301625" y="228600"/>
            <a:ext cx="8510588" cy="968375"/>
          </a:xfrm>
        </p:spPr>
        <p:txBody>
          <a:bodyPr/>
          <a:lstStyle/>
          <a:p>
            <a:pPr eaLnBrk="1" hangingPunct="1"/>
            <a:r>
              <a:rPr lang="cs-CZ" altLang="cs-CZ" smtClean="0">
                <a:solidFill>
                  <a:schemeClr val="hlink"/>
                </a:solidFill>
                <a:effectLst/>
              </a:rPr>
              <a:t>Konzultace s laboratoří</a:t>
            </a:r>
          </a:p>
        </p:txBody>
      </p:sp>
      <p:sp>
        <p:nvSpPr>
          <p:cNvPr id="104451" name="Rectangle 3"/>
          <p:cNvSpPr>
            <a:spLocks noGrp="1" noRot="1" noChangeArrowheads="1"/>
          </p:cNvSpPr>
          <p:nvPr>
            <p:ph idx="1"/>
          </p:nvPr>
        </p:nvSpPr>
        <p:spPr>
          <a:xfrm>
            <a:off x="301625" y="1412875"/>
            <a:ext cx="8540750" cy="5184775"/>
          </a:xfrm>
        </p:spPr>
        <p:txBody>
          <a:bodyPr/>
          <a:lstStyle/>
          <a:p>
            <a:pPr eaLnBrk="1" hangingPunct="1">
              <a:lnSpc>
                <a:spcPct val="90000"/>
              </a:lnSpc>
              <a:defRPr/>
            </a:pPr>
            <a:r>
              <a:rPr lang="cs-CZ" altLang="cs-CZ" sz="2400" smtClean="0"/>
              <a:t>Řada biochemických nálezů, např. vyšetření vnitřního prostředí, renálních funkcí, vyšetření dědičných poruch metabolismu, zahrnuje nejen kvantitativní stanovení určitých parametrů, ale též interpretaci nálezu, doporučení dalšího sledu vyšetření či návrh léčby</a:t>
            </a:r>
          </a:p>
          <a:p>
            <a:pPr eaLnBrk="1" hangingPunct="1">
              <a:lnSpc>
                <a:spcPct val="90000"/>
              </a:lnSpc>
              <a:defRPr/>
            </a:pPr>
            <a:r>
              <a:rPr lang="cs-CZ" altLang="cs-CZ" sz="2400" smtClean="0"/>
              <a:t>Jestliže ošetřující lékař poskytne relevantní klinickou informaci o pacientovi s uvedením diferenciálně diagnostického problému, lze poté dospět ke kvalitnější interpretaci biochemických vyšetření. Z těchto důvodů je konzultace v řadě případů velmi cenná. Pracovníci laboratoře mají aktivní zájem o pacienty, které vyšetřují.</a:t>
            </a:r>
          </a:p>
          <a:p>
            <a:pPr eaLnBrk="1" hangingPunct="1">
              <a:lnSpc>
                <a:spcPct val="90000"/>
              </a:lnSpc>
              <a:defRPr/>
            </a:pPr>
            <a:r>
              <a:rPr lang="cs-CZ" altLang="cs-CZ" sz="2400" smtClean="0"/>
              <a:t>Vzájemná výměna informací a myšlenek je nejen v nejlepším zájmu pacienta, ale může též u řady zajímavých nálezů vést ke stimulaci výzkumu daného problému.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rrowheads="1"/>
          </p:cNvSpPr>
          <p:nvPr>
            <p:ph type="title"/>
          </p:nvPr>
        </p:nvSpPr>
        <p:spPr/>
        <p:txBody>
          <a:bodyPr/>
          <a:lstStyle/>
          <a:p>
            <a:pPr eaLnBrk="1" hangingPunct="1"/>
            <a:r>
              <a:rPr lang="cs-CZ" altLang="cs-CZ" sz="4000" smtClean="0">
                <a:solidFill>
                  <a:schemeClr val="hlink"/>
                </a:solidFill>
                <a:effectLst/>
              </a:rPr>
              <a:t>Indikace biochemických vyšetření</a:t>
            </a:r>
          </a:p>
        </p:txBody>
      </p:sp>
      <p:sp>
        <p:nvSpPr>
          <p:cNvPr id="88067" name="Rectangle 3"/>
          <p:cNvSpPr>
            <a:spLocks noGrp="1" noRot="1" noChangeArrowheads="1"/>
          </p:cNvSpPr>
          <p:nvPr>
            <p:ph idx="1"/>
          </p:nvPr>
        </p:nvSpPr>
        <p:spPr>
          <a:xfrm>
            <a:off x="301625" y="1676400"/>
            <a:ext cx="8540750" cy="4992688"/>
          </a:xfrm>
        </p:spPr>
        <p:txBody>
          <a:bodyPr/>
          <a:lstStyle/>
          <a:p>
            <a:pPr eaLnBrk="1" hangingPunct="1">
              <a:defRPr/>
            </a:pPr>
            <a:r>
              <a:rPr lang="cs-CZ" altLang="cs-CZ" sz="2800" smtClean="0"/>
              <a:t>využití nálezů z laboratoře musí být co nejefektivnějšího ke prospěchu pacienta</a:t>
            </a:r>
          </a:p>
          <a:p>
            <a:pPr eaLnBrk="1" hangingPunct="1">
              <a:defRPr/>
            </a:pPr>
            <a:r>
              <a:rPr lang="cs-CZ" altLang="cs-CZ" sz="2800" smtClean="0"/>
              <a:t>jedno biochemické vyšetření nelze považovat nezbytně za lepší než druhé jen z toho důvodu, že je dražší a vyžaduje složitější přístrojovou techniku</a:t>
            </a:r>
          </a:p>
          <a:p>
            <a:pPr eaLnBrk="1" hangingPunct="1">
              <a:defRPr/>
            </a:pPr>
            <a:r>
              <a:rPr lang="cs-CZ" altLang="cs-CZ" sz="2800" smtClean="0"/>
              <a:t>je nutné znát požadovaný test a jeho typický průběh u daného onemocnění - nadměrně požadovaná biochemická vyšetření nemusí vždy přinášet odpovídající plnohodnotnou informaci a mohou naopak oddálit léčbu</a:t>
            </a:r>
          </a:p>
          <a:p>
            <a:pPr eaLnBrk="1" hangingPunct="1">
              <a:defRPr/>
            </a:pPr>
            <a:endParaRPr lang="cs-CZ" altLang="cs-CZ" sz="28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rrowheads="1"/>
          </p:cNvSpPr>
          <p:nvPr>
            <p:ph type="title"/>
          </p:nvPr>
        </p:nvSpPr>
        <p:spPr/>
        <p:txBody>
          <a:bodyPr/>
          <a:lstStyle/>
          <a:p>
            <a:pPr eaLnBrk="1" hangingPunct="1"/>
            <a:r>
              <a:rPr lang="cs-CZ" altLang="cs-CZ" sz="4000" smtClean="0">
                <a:solidFill>
                  <a:schemeClr val="hlink"/>
                </a:solidFill>
                <a:effectLst/>
              </a:rPr>
              <a:t>Indikace biochemických vyšetření</a:t>
            </a:r>
          </a:p>
        </p:txBody>
      </p:sp>
      <p:sp>
        <p:nvSpPr>
          <p:cNvPr id="89091" name="Rectangle 3"/>
          <p:cNvSpPr>
            <a:spLocks noGrp="1" noRot="1" noChangeArrowheads="1"/>
          </p:cNvSpPr>
          <p:nvPr>
            <p:ph idx="1"/>
          </p:nvPr>
        </p:nvSpPr>
        <p:spPr/>
        <p:txBody>
          <a:bodyPr/>
          <a:lstStyle/>
          <a:p>
            <a:pPr eaLnBrk="1" hangingPunct="1">
              <a:lnSpc>
                <a:spcPct val="80000"/>
              </a:lnSpc>
              <a:defRPr/>
            </a:pPr>
            <a:r>
              <a:rPr lang="cs-CZ" altLang="cs-CZ" sz="2800" smtClean="0"/>
              <a:t>může také docházet k odčerpávání finančních prostředků, které by bylo možné investovat efektivněji v rámci celkové péče o nemocného</a:t>
            </a:r>
          </a:p>
          <a:p>
            <a:pPr eaLnBrk="1" hangingPunct="1">
              <a:lnSpc>
                <a:spcPct val="80000"/>
              </a:lnSpc>
              <a:defRPr/>
            </a:pPr>
            <a:r>
              <a:rPr lang="cs-CZ" altLang="cs-CZ" sz="2800" smtClean="0"/>
              <a:t>podcenění indikace je stejně nežádoucí jako indikace nadměrná</a:t>
            </a:r>
          </a:p>
          <a:p>
            <a:pPr eaLnBrk="1" hangingPunct="1">
              <a:lnSpc>
                <a:spcPct val="80000"/>
              </a:lnSpc>
              <a:defRPr/>
            </a:pPr>
            <a:r>
              <a:rPr lang="cs-CZ" altLang="cs-CZ" sz="2800" smtClean="0"/>
              <a:t>k efektivnímu využití laboratorních vyšetření je nutné, aby indikace řešila konkrétní otázku či cíl</a:t>
            </a:r>
          </a:p>
          <a:p>
            <a:pPr eaLnBrk="1" hangingPunct="1">
              <a:lnSpc>
                <a:spcPct val="80000"/>
              </a:lnSpc>
              <a:defRPr/>
            </a:pPr>
            <a:r>
              <a:rPr lang="cs-CZ" altLang="cs-CZ" sz="2800" smtClean="0"/>
              <a:t>biochemická vyšetření pomáhají nejen ke stanovení diagnózy, ale umožňují též odhalit asymptomatické onemocnění, posoudit aktivitu a stádium choroby, sledovat účinnost terapie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rrowheads="1"/>
          </p:cNvSpPr>
          <p:nvPr>
            <p:ph type="title"/>
          </p:nvPr>
        </p:nvSpPr>
        <p:spPr>
          <a:xfrm>
            <a:off x="301625" y="0"/>
            <a:ext cx="8518525" cy="1557338"/>
          </a:xfrm>
        </p:spPr>
        <p:txBody>
          <a:bodyPr/>
          <a:lstStyle/>
          <a:p>
            <a:pPr eaLnBrk="1" hangingPunct="1"/>
            <a:r>
              <a:rPr lang="cs-CZ" altLang="cs-CZ" smtClean="0">
                <a:effectLst/>
              </a:rPr>
              <a:t/>
            </a:r>
            <a:br>
              <a:rPr lang="cs-CZ" altLang="cs-CZ" smtClean="0">
                <a:effectLst/>
              </a:rPr>
            </a:br>
            <a:r>
              <a:rPr lang="cs-CZ" altLang="cs-CZ" smtClean="0">
                <a:effectLst/>
              </a:rPr>
              <a:t> </a:t>
            </a:r>
            <a:r>
              <a:rPr lang="cs-CZ" altLang="cs-CZ" sz="4000" smtClean="0">
                <a:solidFill>
                  <a:schemeClr val="hlink"/>
                </a:solidFill>
                <a:effectLst/>
              </a:rPr>
              <a:t>Indikace biochemických vyšetření</a:t>
            </a:r>
          </a:p>
        </p:txBody>
      </p:sp>
      <p:sp>
        <p:nvSpPr>
          <p:cNvPr id="45059" name="Rectangle 3"/>
          <p:cNvSpPr>
            <a:spLocks noGrp="1" noRot="1" noChangeArrowheads="1"/>
          </p:cNvSpPr>
          <p:nvPr>
            <p:ph idx="1"/>
          </p:nvPr>
        </p:nvSpPr>
        <p:spPr>
          <a:xfrm>
            <a:off x="0" y="1844675"/>
            <a:ext cx="9144000" cy="4783138"/>
          </a:xfrm>
        </p:spPr>
        <p:txBody>
          <a:bodyPr/>
          <a:lstStyle/>
          <a:p>
            <a:pPr eaLnBrk="1" hangingPunct="1">
              <a:defRPr/>
            </a:pPr>
            <a:r>
              <a:rPr lang="cs-CZ" altLang="cs-CZ" sz="2800" smtClean="0"/>
              <a:t>důvody požadování laboratorních vyšetření: </a:t>
            </a:r>
            <a:br>
              <a:rPr lang="cs-CZ" altLang="cs-CZ" sz="2800" smtClean="0"/>
            </a:br>
            <a:r>
              <a:rPr lang="cs-CZ" altLang="cs-CZ" sz="2800" smtClean="0"/>
              <a:t>- </a:t>
            </a:r>
            <a:r>
              <a:rPr lang="cs-CZ" altLang="cs-CZ" sz="2400" smtClean="0"/>
              <a:t>diagnóza</a:t>
            </a:r>
            <a:br>
              <a:rPr lang="cs-CZ" altLang="cs-CZ" sz="2400" smtClean="0"/>
            </a:br>
            <a:r>
              <a:rPr lang="cs-CZ" altLang="cs-CZ" sz="2400" smtClean="0"/>
              <a:t>- stanovení aktivity onemocnění a prognózy</a:t>
            </a:r>
            <a:br>
              <a:rPr lang="cs-CZ" altLang="cs-CZ" sz="2400" smtClean="0"/>
            </a:br>
            <a:r>
              <a:rPr lang="cs-CZ" altLang="cs-CZ" sz="2400" smtClean="0"/>
              <a:t>- monitorování průběhu nemoci nebo odpovědi na léčbu</a:t>
            </a:r>
            <a:br>
              <a:rPr lang="cs-CZ" altLang="cs-CZ" sz="2400" smtClean="0"/>
            </a:br>
            <a:r>
              <a:rPr lang="cs-CZ" altLang="cs-CZ" sz="2400" smtClean="0"/>
              <a:t>- detekce komplikací</a:t>
            </a:r>
            <a:br>
              <a:rPr lang="cs-CZ" altLang="cs-CZ" sz="2400" smtClean="0"/>
            </a:br>
            <a:r>
              <a:rPr lang="cs-CZ" altLang="cs-CZ" sz="2400" smtClean="0"/>
              <a:t>- screening</a:t>
            </a:r>
            <a:br>
              <a:rPr lang="cs-CZ" altLang="cs-CZ" sz="2400" smtClean="0"/>
            </a:br>
            <a:r>
              <a:rPr lang="cs-CZ" altLang="cs-CZ" sz="2400" smtClean="0"/>
              <a:t>- odhadnutí rizika onemocnění</a:t>
            </a:r>
            <a:br>
              <a:rPr lang="cs-CZ" altLang="cs-CZ" sz="2400" smtClean="0"/>
            </a:br>
            <a:r>
              <a:rPr lang="cs-CZ" altLang="cs-CZ" sz="2400" smtClean="0"/>
              <a:t>- epidemiologie</a:t>
            </a:r>
            <a:br>
              <a:rPr lang="cs-CZ" altLang="cs-CZ" sz="2400" smtClean="0"/>
            </a:br>
            <a:r>
              <a:rPr lang="cs-CZ" altLang="cs-CZ" sz="2400" smtClean="0"/>
              <a:t>- výzkum</a:t>
            </a:r>
            <a:br>
              <a:rPr lang="cs-CZ" altLang="cs-CZ" sz="2400" smtClean="0"/>
            </a:br>
            <a:r>
              <a:rPr lang="cs-CZ" altLang="cs-CZ" sz="2400" smtClean="0"/>
              <a:t>- stanovení výchozích hodnot pro zjištění budoucích změn</a:t>
            </a:r>
          </a:p>
          <a:p>
            <a:pPr eaLnBrk="1" hangingPunct="1">
              <a:defRPr/>
            </a:pPr>
            <a:endParaRPr lang="cs-CZ" altLang="cs-CZ" sz="2400" smtClean="0">
              <a:solidFill>
                <a:srgbClr val="FF0000"/>
              </a:solidFill>
            </a:endParaRPr>
          </a:p>
          <a:p>
            <a:pPr eaLnBrk="1" hangingPunct="1">
              <a:defRPr/>
            </a:pPr>
            <a:endParaRPr lang="cs-CZ" altLang="cs-CZ" sz="2800" smtClean="0"/>
          </a:p>
          <a:p>
            <a:pPr eaLnBrk="1" hangingPunct="1">
              <a:defRPr/>
            </a:pPr>
            <a:endParaRPr lang="cs-CZ" altLang="cs-CZ" sz="280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rrowheads="1"/>
          </p:cNvSpPr>
          <p:nvPr>
            <p:ph type="title"/>
          </p:nvPr>
        </p:nvSpPr>
        <p:spPr/>
        <p:txBody>
          <a:bodyPr/>
          <a:lstStyle/>
          <a:p>
            <a:pPr eaLnBrk="1" hangingPunct="1"/>
            <a:r>
              <a:rPr lang="cs-CZ" altLang="cs-CZ" sz="4000" smtClean="0">
                <a:solidFill>
                  <a:schemeClr val="hlink"/>
                </a:solidFill>
                <a:effectLst/>
              </a:rPr>
              <a:t>Indikace biochemických vyšetření</a:t>
            </a:r>
          </a:p>
        </p:txBody>
      </p:sp>
      <p:sp>
        <p:nvSpPr>
          <p:cNvPr id="67587" name="Rectangle 3"/>
          <p:cNvSpPr>
            <a:spLocks noGrp="1" noRot="1" noChangeArrowheads="1"/>
          </p:cNvSpPr>
          <p:nvPr>
            <p:ph idx="1"/>
          </p:nvPr>
        </p:nvSpPr>
        <p:spPr>
          <a:xfrm>
            <a:off x="107950" y="1676400"/>
            <a:ext cx="9036050" cy="4422775"/>
          </a:xfrm>
        </p:spPr>
        <p:txBody>
          <a:bodyPr/>
          <a:lstStyle/>
          <a:p>
            <a:pPr eaLnBrk="1" hangingPunct="1">
              <a:defRPr/>
            </a:pPr>
            <a:r>
              <a:rPr lang="cs-CZ" altLang="cs-CZ" sz="2800" smtClean="0"/>
              <a:t>k rozhodnutí o indikaci mohou posloužit tyto otázky:</a:t>
            </a:r>
            <a:br>
              <a:rPr lang="cs-CZ" altLang="cs-CZ" sz="2800" smtClean="0"/>
            </a:br>
            <a:endParaRPr lang="cs-CZ" altLang="cs-CZ" sz="2800" smtClean="0"/>
          </a:p>
          <a:p>
            <a:pPr lvl="1" eaLnBrk="1" hangingPunct="1">
              <a:defRPr/>
            </a:pPr>
            <a:r>
              <a:rPr lang="cs-CZ" altLang="cs-CZ" sz="2400" smtClean="0"/>
              <a:t>ovlivní výsledek (hodnota biochemického parametru vyšší, nižší či v mezích normy) pracovní diagnózu?</a:t>
            </a:r>
          </a:p>
          <a:p>
            <a:pPr lvl="1" eaLnBrk="1" hangingPunct="1">
              <a:defRPr/>
            </a:pPr>
            <a:r>
              <a:rPr lang="cs-CZ" altLang="cs-CZ" sz="2400" smtClean="0"/>
              <a:t>ovlivní výsledek průběh léčby?</a:t>
            </a:r>
          </a:p>
          <a:p>
            <a:pPr lvl="1" eaLnBrk="1" hangingPunct="1">
              <a:defRPr/>
            </a:pPr>
            <a:r>
              <a:rPr lang="cs-CZ" altLang="cs-CZ" sz="2400" smtClean="0"/>
              <a:t>bude mít výsledek vliv na odhad pacientovy prognózy?</a:t>
            </a:r>
          </a:p>
          <a:p>
            <a:pPr lvl="1" eaLnBrk="1" hangingPunct="1">
              <a:defRPr/>
            </a:pPr>
            <a:r>
              <a:rPr lang="cs-CZ" altLang="cs-CZ" sz="2400" smtClean="0"/>
              <a:t>může patologický proces, po kterém pátrám, probíhat u pacienta bez klinických projevů? Jestliže ano, může být závažný a lze ho léčit? </a:t>
            </a:r>
          </a:p>
          <a:p>
            <a:pPr eaLnBrk="1" hangingPunct="1">
              <a:buFont typeface="Wingdings" panose="05000000000000000000" pitchFamily="2" charset="2"/>
              <a:buNone/>
              <a:defRPr/>
            </a:pPr>
            <a:r>
              <a:rPr lang="cs-CZ" altLang="cs-CZ" sz="2800" smtClean="0"/>
              <a:t>     </a:t>
            </a:r>
            <a:endParaRPr lang="cs-CZ" altLang="cs-CZ" sz="2800" smtClean="0">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rrowheads="1"/>
          </p:cNvSpPr>
          <p:nvPr>
            <p:ph type="title"/>
          </p:nvPr>
        </p:nvSpPr>
        <p:spPr/>
        <p:txBody>
          <a:bodyPr/>
          <a:lstStyle/>
          <a:p>
            <a:pPr eaLnBrk="1" hangingPunct="1"/>
            <a:r>
              <a:rPr lang="cs-CZ" altLang="cs-CZ" sz="4000" smtClean="0">
                <a:solidFill>
                  <a:schemeClr val="hlink"/>
                </a:solidFill>
                <a:effectLst/>
              </a:rPr>
              <a:t>Indikace biochemických vyšetření</a:t>
            </a:r>
          </a:p>
        </p:txBody>
      </p:sp>
      <p:sp>
        <p:nvSpPr>
          <p:cNvPr id="28675" name="Rectangle 3"/>
          <p:cNvSpPr>
            <a:spLocks noGrp="1" noRot="1" noChangeArrowheads="1"/>
          </p:cNvSpPr>
          <p:nvPr>
            <p:ph idx="1"/>
          </p:nvPr>
        </p:nvSpPr>
        <p:spPr/>
        <p:txBody>
          <a:bodyPr/>
          <a:lstStyle/>
          <a:p>
            <a:pPr eaLnBrk="1" hangingPunct="1">
              <a:lnSpc>
                <a:spcPct val="80000"/>
              </a:lnSpc>
              <a:defRPr/>
            </a:pPr>
            <a:r>
              <a:rPr lang="cs-CZ" altLang="cs-CZ" sz="2800" smtClean="0"/>
              <a:t>jestliže bude odpověď na kteroukoliv otázku kladná, pak má být biochemické vyšetření požadováno</a:t>
            </a:r>
          </a:p>
          <a:p>
            <a:pPr eaLnBrk="1" hangingPunct="1">
              <a:lnSpc>
                <a:spcPct val="80000"/>
              </a:lnSpc>
              <a:defRPr/>
            </a:pPr>
            <a:r>
              <a:rPr lang="cs-CZ" altLang="cs-CZ" sz="2800" smtClean="0"/>
              <a:t>když jsou odpovědi na všechny otázky záporné, pak není nutné vyšetření provádět</a:t>
            </a:r>
          </a:p>
          <a:p>
            <a:pPr eaLnBrk="1" hangingPunct="1">
              <a:lnSpc>
                <a:spcPct val="80000"/>
              </a:lnSpc>
              <a:defRPr/>
            </a:pPr>
            <a:r>
              <a:rPr lang="cs-CZ" altLang="cs-CZ" sz="2800" smtClean="0"/>
              <a:t>řada vyšetření může výrazně přispět k včasné diagnostice v době, kdy je pacient ještě v asymptomatickém stádiu choroby (stanovení cholesterolu u pacienta s rizikem ICHS, detekce okultního krvácení u kolorektálních karcinomů nebo nález fenylketonurie u vrozených metabolických poruch)</a:t>
            </a:r>
          </a:p>
          <a:p>
            <a:pPr eaLnBrk="1" hangingPunct="1">
              <a:lnSpc>
                <a:spcPct val="80000"/>
              </a:lnSpc>
              <a:defRPr/>
            </a:pPr>
            <a:endParaRPr lang="cs-CZ" altLang="cs-CZ" sz="2800" smtClean="0">
              <a:cs typeface="Arial" panose="020B0604020202020204" pitchFamily="34" charset="0"/>
            </a:endParaRPr>
          </a:p>
          <a:p>
            <a:pPr eaLnBrk="1" hangingPunct="1">
              <a:lnSpc>
                <a:spcPct val="80000"/>
              </a:lnSpc>
              <a:defRPr/>
            </a:pPr>
            <a:endParaRPr lang="cs-CZ" altLang="cs-CZ" sz="2800" smtClean="0">
              <a:cs typeface="Arial" panose="020B0604020202020204" pitchFamily="34" charset="0"/>
            </a:endParaRPr>
          </a:p>
          <a:p>
            <a:pPr eaLnBrk="1" hangingPunct="1">
              <a:lnSpc>
                <a:spcPct val="80000"/>
              </a:lnSpc>
              <a:defRPr/>
            </a:pPr>
            <a:endParaRPr lang="cs-CZ" altLang="cs-CZ" sz="2800" smtClean="0">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rrowheads="1"/>
          </p:cNvSpPr>
          <p:nvPr>
            <p:ph type="title"/>
          </p:nvPr>
        </p:nvSpPr>
        <p:spPr>
          <a:xfrm>
            <a:off x="301625" y="228600"/>
            <a:ext cx="8510588" cy="752475"/>
          </a:xfrm>
        </p:spPr>
        <p:txBody>
          <a:bodyPr/>
          <a:lstStyle/>
          <a:p>
            <a:pPr eaLnBrk="1" hangingPunct="1"/>
            <a:r>
              <a:rPr lang="cs-CZ" altLang="cs-CZ" sz="4000" smtClean="0">
                <a:solidFill>
                  <a:schemeClr val="hlink"/>
                </a:solidFill>
                <a:effectLst/>
              </a:rPr>
              <a:t>Indikace biochemických vyšetření</a:t>
            </a:r>
          </a:p>
        </p:txBody>
      </p:sp>
      <p:sp>
        <p:nvSpPr>
          <p:cNvPr id="90115" name="Rectangle 3"/>
          <p:cNvSpPr>
            <a:spLocks noGrp="1" noRot="1" noChangeArrowheads="1"/>
          </p:cNvSpPr>
          <p:nvPr>
            <p:ph idx="1"/>
          </p:nvPr>
        </p:nvSpPr>
        <p:spPr>
          <a:xfrm>
            <a:off x="0" y="1125538"/>
            <a:ext cx="9144000" cy="5543550"/>
          </a:xfrm>
        </p:spPr>
        <p:txBody>
          <a:bodyPr/>
          <a:lstStyle/>
          <a:p>
            <a:pPr eaLnBrk="1" hangingPunct="1">
              <a:lnSpc>
                <a:spcPct val="90000"/>
              </a:lnSpc>
              <a:defRPr/>
            </a:pPr>
            <a:r>
              <a:rPr lang="cs-CZ" altLang="cs-CZ" sz="2800" b="1" smtClean="0"/>
              <a:t>Jak často požadovat biochemická vyšetření?</a:t>
            </a:r>
            <a:r>
              <a:rPr lang="cs-CZ" altLang="cs-CZ" sz="2800" smtClean="0"/>
              <a:t> </a:t>
            </a:r>
          </a:p>
          <a:p>
            <a:pPr lvl="1" eaLnBrk="1" hangingPunct="1">
              <a:lnSpc>
                <a:spcPct val="90000"/>
              </a:lnSpc>
              <a:defRPr/>
            </a:pPr>
            <a:r>
              <a:rPr lang="cs-CZ" altLang="cs-CZ" sz="2400" smtClean="0"/>
              <a:t>požadavky na vyšetření v intervalu kratším než 24 hodin jsou vzácné (v některých případech jsou vyšetření požadována častěji např. pacienti na jednotkách intenzivní péče, monitorování terapie, glykémie u diabetiků a jiné) </a:t>
            </a:r>
          </a:p>
          <a:p>
            <a:pPr eaLnBrk="1" hangingPunct="1">
              <a:lnSpc>
                <a:spcPct val="90000"/>
              </a:lnSpc>
              <a:defRPr/>
            </a:pPr>
            <a:r>
              <a:rPr lang="cs-CZ" altLang="cs-CZ" sz="2800" smtClean="0"/>
              <a:t>Rozhodnutí záleží převážně na těchto faktorech: </a:t>
            </a:r>
          </a:p>
          <a:p>
            <a:pPr lvl="1" eaLnBrk="1" hangingPunct="1">
              <a:lnSpc>
                <a:spcPct val="90000"/>
              </a:lnSpc>
              <a:defRPr/>
            </a:pPr>
            <a:r>
              <a:rPr lang="cs-CZ" altLang="cs-CZ" sz="2400" i="1" u="sng" smtClean="0"/>
              <a:t>změna v biochemickém parametru bude mít vliv na léčbu</a:t>
            </a:r>
            <a:r>
              <a:rPr lang="cs-CZ" altLang="cs-CZ" sz="2400" smtClean="0"/>
              <a:t/>
            </a:r>
            <a:br>
              <a:rPr lang="cs-CZ" altLang="cs-CZ" sz="2400" smtClean="0"/>
            </a:br>
            <a:r>
              <a:rPr lang="cs-CZ" altLang="cs-CZ" sz="2000" smtClean="0"/>
              <a:t>Příklad: koncentrace plazmatického kalia se může rychle změnit po vyšší dávce diuretik. Zde je na místě vyšetřovat a podle výsledků změnit terapii.</a:t>
            </a:r>
            <a:r>
              <a:rPr lang="cs-CZ" altLang="cs-CZ" sz="2400" smtClean="0"/>
              <a:t/>
            </a:r>
            <a:br>
              <a:rPr lang="cs-CZ" altLang="cs-CZ" sz="2400" smtClean="0"/>
            </a:br>
            <a:r>
              <a:rPr lang="cs-CZ" altLang="cs-CZ" sz="2400" smtClean="0"/>
              <a:t>- </a:t>
            </a:r>
            <a:r>
              <a:rPr lang="cs-CZ" altLang="cs-CZ" sz="2400" i="1" u="sng" smtClean="0"/>
              <a:t>rychlost signifikantní změny biochemického parametru</a:t>
            </a:r>
            <a:r>
              <a:rPr lang="cs-CZ" altLang="cs-CZ" sz="2400" smtClean="0"/>
              <a:t/>
            </a:r>
            <a:br>
              <a:rPr lang="cs-CZ" altLang="cs-CZ" sz="2400" smtClean="0"/>
            </a:br>
            <a:r>
              <a:rPr lang="cs-CZ" altLang="cs-CZ" sz="2000" smtClean="0"/>
              <a:t>Příklady: Koncentrace hlavních frakcí bílkovin v séru (elektroforéza proteinů séra) se s největší pravděpodobností nezmění v intervalu kratším než jeden týden. Plazmatická koncentrace urey nevykáže při oligurii signifikantní změnu v intervalu kratším než 12 hodin.</a:t>
            </a:r>
            <a:r>
              <a:rPr lang="cs-CZ" altLang="cs-CZ" sz="2400" smtClean="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rrowheads="1"/>
          </p:cNvSpPr>
          <p:nvPr>
            <p:ph type="title"/>
          </p:nvPr>
        </p:nvSpPr>
        <p:spPr>
          <a:xfrm>
            <a:off x="301625" y="228600"/>
            <a:ext cx="8842375" cy="752475"/>
          </a:xfrm>
        </p:spPr>
        <p:txBody>
          <a:bodyPr/>
          <a:lstStyle/>
          <a:p>
            <a:pPr eaLnBrk="1" hangingPunct="1"/>
            <a:r>
              <a:rPr lang="cs-CZ" altLang="cs-CZ" sz="4000" smtClean="0">
                <a:solidFill>
                  <a:schemeClr val="hlink"/>
                </a:solidFill>
                <a:effectLst/>
              </a:rPr>
              <a:t>Interpretace biochemických vyšetření</a:t>
            </a:r>
          </a:p>
        </p:txBody>
      </p:sp>
      <p:sp>
        <p:nvSpPr>
          <p:cNvPr id="91139" name="Rectangle 3"/>
          <p:cNvSpPr>
            <a:spLocks noGrp="1" noRot="1" noChangeArrowheads="1"/>
          </p:cNvSpPr>
          <p:nvPr>
            <p:ph idx="1"/>
          </p:nvPr>
        </p:nvSpPr>
        <p:spPr>
          <a:xfrm>
            <a:off x="0" y="981075"/>
            <a:ext cx="9144000" cy="5688013"/>
          </a:xfrm>
        </p:spPr>
        <p:txBody>
          <a:bodyPr/>
          <a:lstStyle/>
          <a:p>
            <a:pPr eaLnBrk="1" hangingPunct="1">
              <a:lnSpc>
                <a:spcPct val="80000"/>
              </a:lnSpc>
              <a:defRPr/>
            </a:pPr>
            <a:r>
              <a:rPr lang="cs-CZ" altLang="cs-CZ" sz="2400" dirty="0" smtClean="0"/>
              <a:t>interpretace laboratorních výsledků představuje nejobtížnější část zpracování biochemické informace</a:t>
            </a:r>
          </a:p>
          <a:p>
            <a:pPr eaLnBrk="1" hangingPunct="1">
              <a:lnSpc>
                <a:spcPct val="80000"/>
              </a:lnSpc>
              <a:defRPr/>
            </a:pPr>
            <a:r>
              <a:rPr lang="cs-CZ" altLang="cs-CZ" sz="2400" b="1" dirty="0" smtClean="0"/>
              <a:t>nelze vytvořit spolehlivý závěr ani z jednoho izolovaného vyšetření, ani bez znalosti klinického stavu pacienta</a:t>
            </a:r>
          </a:p>
          <a:p>
            <a:pPr eaLnBrk="1" hangingPunct="1">
              <a:lnSpc>
                <a:spcPct val="80000"/>
              </a:lnSpc>
              <a:defRPr/>
            </a:pPr>
            <a:r>
              <a:rPr lang="cs-CZ" altLang="cs-CZ" sz="2400" dirty="0" smtClean="0"/>
              <a:t>jednoznačné potvrzení či vyvrácení předběžné diagnózy jen na základě biochemického vyšetření není časté (nejčastěji lze takto stanovit diagnózu např. u dědičných metabolických poruch, kde abnormální nahromadění metabolitu v důsledku genetického defektu vytváří pro řadu těchto onemocnění specifické biochemické </a:t>
            </a:r>
            <a:r>
              <a:rPr lang="cs-CZ" altLang="cs-CZ" sz="2400" dirty="0" err="1" smtClean="0"/>
              <a:t>markery</a:t>
            </a:r>
            <a:r>
              <a:rPr lang="cs-CZ" altLang="cs-CZ" sz="2400" dirty="0" smtClean="0"/>
              <a:t>) </a:t>
            </a:r>
          </a:p>
          <a:p>
            <a:pPr eaLnBrk="1" hangingPunct="1">
              <a:lnSpc>
                <a:spcPct val="80000"/>
              </a:lnSpc>
              <a:defRPr/>
            </a:pPr>
            <a:r>
              <a:rPr lang="cs-CZ" altLang="cs-CZ" sz="2400" dirty="0" smtClean="0"/>
              <a:t>po vztažení výsledků k referenčnímu rozmezí je nutné posoudit výsledek z hlediska celkového a současného klinického stavu nemocného (je neobvyklé, aby na základě jen jednoho laboratorního testu byla stanovena diagnóza, nicméně i výsledky malého počtu vhodně zvolených a indikovaných vyšetření mohou být velmi užitečné k potvrzení klinického podezření nebo k vyloučení jednoho či více patologických procesů) </a:t>
            </a:r>
          </a:p>
        </p:txBody>
      </p:sp>
    </p:spTree>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563</TotalTime>
  <Words>1710</Words>
  <Application>Microsoft Office PowerPoint</Application>
  <PresentationFormat>Předvádění na obrazovce (4:3)</PresentationFormat>
  <Paragraphs>113</Paragraphs>
  <Slides>22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22</vt:i4>
      </vt:variant>
    </vt:vector>
  </HeadingPairs>
  <TitlesOfParts>
    <vt:vector size="27" baseType="lpstr">
      <vt:lpstr>Arial</vt:lpstr>
      <vt:lpstr>Calibri</vt:lpstr>
      <vt:lpstr>Calibri Light</vt:lpstr>
      <vt:lpstr>Wingdings</vt:lpstr>
      <vt:lpstr>Motiv Office</vt:lpstr>
      <vt:lpstr>Indikace a interpretace biochemických vyšetření</vt:lpstr>
      <vt:lpstr>Indikace biochemických vyšetření</vt:lpstr>
      <vt:lpstr>Indikace biochemických vyšetření</vt:lpstr>
      <vt:lpstr>Indikace biochemických vyšetření</vt:lpstr>
      <vt:lpstr>  Indikace biochemických vyšetření</vt:lpstr>
      <vt:lpstr>Indikace biochemických vyšetření</vt:lpstr>
      <vt:lpstr>Indikace biochemických vyšetření</vt:lpstr>
      <vt:lpstr>Indikace biochemických vyšetření</vt:lpstr>
      <vt:lpstr>Interpretace biochemických vyšetření</vt:lpstr>
      <vt:lpstr>Interpretace biochemických vyšetření</vt:lpstr>
      <vt:lpstr>Interpretace biochemických vyšetření</vt:lpstr>
      <vt:lpstr>Interpretace biochemických vyšetření</vt:lpstr>
      <vt:lpstr>Interpretace biochemických vyšetření</vt:lpstr>
      <vt:lpstr>Interpretace biochemických vyšetření</vt:lpstr>
      <vt:lpstr>Interpretace biochemických vyšetření</vt:lpstr>
      <vt:lpstr>Interpretace biochemických vyšetření</vt:lpstr>
      <vt:lpstr>Interpretace biochemických vyšetření</vt:lpstr>
      <vt:lpstr>Interpretace biochemických vyšetření</vt:lpstr>
      <vt:lpstr>Interpretace biochemických vyšetření</vt:lpstr>
      <vt:lpstr>Interpretace biochemických vyšetření</vt:lpstr>
      <vt:lpstr>Konzultace s laboratoří</vt:lpstr>
      <vt:lpstr>Konzultace s laboratoří</vt:lpstr>
    </vt:vector>
  </TitlesOfParts>
  <Company>;VOŠZ a SZŠ Praha1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VOŠZ a SZŠ</dc:creator>
  <cp:lastModifiedBy>Uživatel systému Windows</cp:lastModifiedBy>
  <cp:revision>29</cp:revision>
  <dcterms:created xsi:type="dcterms:W3CDTF">2010-02-03T17:34:44Z</dcterms:created>
  <dcterms:modified xsi:type="dcterms:W3CDTF">2021-02-23T09:12:10Z</dcterms:modified>
</cp:coreProperties>
</file>