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8"/>
  </p:notesMasterIdLst>
  <p:handoutMasterIdLst>
    <p:handoutMasterId r:id="rId59"/>
  </p:handoutMasterIdLst>
  <p:sldIdLst>
    <p:sldId id="259" r:id="rId2"/>
    <p:sldId id="348" r:id="rId3"/>
    <p:sldId id="349" r:id="rId4"/>
    <p:sldId id="350" r:id="rId5"/>
    <p:sldId id="351" r:id="rId6"/>
    <p:sldId id="352" r:id="rId7"/>
    <p:sldId id="356" r:id="rId8"/>
    <p:sldId id="355" r:id="rId9"/>
    <p:sldId id="354" r:id="rId10"/>
    <p:sldId id="353" r:id="rId11"/>
    <p:sldId id="359" r:id="rId12"/>
    <p:sldId id="357" r:id="rId13"/>
    <p:sldId id="358" r:id="rId14"/>
    <p:sldId id="360" r:id="rId15"/>
    <p:sldId id="369" r:id="rId16"/>
    <p:sldId id="368" r:id="rId17"/>
    <p:sldId id="367" r:id="rId18"/>
    <p:sldId id="366" r:id="rId19"/>
    <p:sldId id="365" r:id="rId20"/>
    <p:sldId id="364" r:id="rId21"/>
    <p:sldId id="363" r:id="rId22"/>
    <p:sldId id="362" r:id="rId23"/>
    <p:sldId id="371" r:id="rId24"/>
    <p:sldId id="370" r:id="rId25"/>
    <p:sldId id="381" r:id="rId26"/>
    <p:sldId id="380" r:id="rId27"/>
    <p:sldId id="379" r:id="rId28"/>
    <p:sldId id="378" r:id="rId29"/>
    <p:sldId id="377" r:id="rId30"/>
    <p:sldId id="376" r:id="rId31"/>
    <p:sldId id="375" r:id="rId32"/>
    <p:sldId id="374" r:id="rId33"/>
    <p:sldId id="389" r:id="rId34"/>
    <p:sldId id="388" r:id="rId35"/>
    <p:sldId id="387" r:id="rId36"/>
    <p:sldId id="386" r:id="rId37"/>
    <p:sldId id="385" r:id="rId38"/>
    <p:sldId id="384" r:id="rId39"/>
    <p:sldId id="392" r:id="rId40"/>
    <p:sldId id="391" r:id="rId41"/>
    <p:sldId id="390" r:id="rId42"/>
    <p:sldId id="396" r:id="rId43"/>
    <p:sldId id="395" r:id="rId44"/>
    <p:sldId id="394" r:id="rId45"/>
    <p:sldId id="397" r:id="rId46"/>
    <p:sldId id="398" r:id="rId47"/>
    <p:sldId id="400" r:id="rId48"/>
    <p:sldId id="405" r:id="rId49"/>
    <p:sldId id="404" r:id="rId50"/>
    <p:sldId id="403" r:id="rId51"/>
    <p:sldId id="402" r:id="rId52"/>
    <p:sldId id="401" r:id="rId53"/>
    <p:sldId id="408" r:id="rId54"/>
    <p:sldId id="407" r:id="rId55"/>
    <p:sldId id="406" r:id="rId56"/>
    <p:sldId id="317" r:id="rId57"/>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75DCB02-9BB8-47FD-8907-85C794F793BA}" styleName="Styl s motivem 1 – zvýraznění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99" autoAdjust="0"/>
    <p:restoredTop sz="94660"/>
  </p:normalViewPr>
  <p:slideViewPr>
    <p:cSldViewPr>
      <p:cViewPr varScale="1">
        <p:scale>
          <a:sx n="62" d="100"/>
          <a:sy n="62" d="100"/>
        </p:scale>
        <p:origin x="1468" y="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2672EB-E68D-460E-979A-565E8B3594D8}" type="doc">
      <dgm:prSet loTypeId="urn:microsoft.com/office/officeart/2005/8/layout/process1" loCatId="process" qsTypeId="urn:microsoft.com/office/officeart/2005/8/quickstyle/simple1" qsCatId="simple" csTypeId="urn:microsoft.com/office/officeart/2005/8/colors/accent1_2" csCatId="accent1" phldr="1"/>
      <dgm:spPr/>
    </dgm:pt>
    <dgm:pt modelId="{A9CDF6E7-886B-4651-9A9E-A590CE6AB0A2}">
      <dgm:prSet phldrT="[Text]"/>
      <dgm:spPr>
        <a:solidFill>
          <a:srgbClr val="FFFF00"/>
        </a:solidFill>
      </dgm:spPr>
      <dgm:t>
        <a:bodyPr/>
        <a:lstStyle/>
        <a:p>
          <a:r>
            <a:rPr lang="cs-CZ" b="1" dirty="0">
              <a:solidFill>
                <a:srgbClr val="002060"/>
              </a:solidFill>
            </a:rPr>
            <a:t>úplné vlastní náklady na výrobu (výrobní cena)</a:t>
          </a:r>
        </a:p>
        <a:p>
          <a:r>
            <a:rPr lang="cs-CZ" b="1" dirty="0">
              <a:solidFill>
                <a:srgbClr val="002060"/>
              </a:solidFill>
            </a:rPr>
            <a:t>+</a:t>
          </a:r>
        </a:p>
        <a:p>
          <a:r>
            <a:rPr lang="cs-CZ" b="1" dirty="0">
              <a:solidFill>
                <a:srgbClr val="002060"/>
              </a:solidFill>
            </a:rPr>
            <a:t>zisk výrobce</a:t>
          </a:r>
        </a:p>
        <a:p>
          <a:r>
            <a:rPr lang="cs-CZ" b="1" dirty="0">
              <a:solidFill>
                <a:srgbClr val="002060"/>
              </a:solidFill>
            </a:rPr>
            <a:t>=</a:t>
          </a:r>
        </a:p>
        <a:p>
          <a:r>
            <a:rPr lang="cs-CZ" b="1" dirty="0">
              <a:solidFill>
                <a:srgbClr val="002060"/>
              </a:solidFill>
            </a:rPr>
            <a:t>za tuto cenu se prodá velkodistributorům</a:t>
          </a:r>
        </a:p>
      </dgm:t>
    </dgm:pt>
    <dgm:pt modelId="{8893BBB3-8E6E-4B44-99AA-78064F16A569}" type="parTrans" cxnId="{43513D06-719B-4184-BE09-74E4CCC76A00}">
      <dgm:prSet/>
      <dgm:spPr/>
      <dgm:t>
        <a:bodyPr/>
        <a:lstStyle/>
        <a:p>
          <a:endParaRPr lang="cs-CZ"/>
        </a:p>
      </dgm:t>
    </dgm:pt>
    <dgm:pt modelId="{A2A7F99A-103E-4516-88AD-35A2397641A9}" type="sibTrans" cxnId="{43513D06-719B-4184-BE09-74E4CCC76A00}">
      <dgm:prSet/>
      <dgm:spPr>
        <a:solidFill>
          <a:srgbClr val="C00000"/>
        </a:solidFill>
      </dgm:spPr>
      <dgm:t>
        <a:bodyPr/>
        <a:lstStyle/>
        <a:p>
          <a:endParaRPr lang="cs-CZ"/>
        </a:p>
      </dgm:t>
    </dgm:pt>
    <dgm:pt modelId="{D350A36F-EDED-4FA4-AD0F-4E5E4426BB60}">
      <dgm:prSet phldrT="[Text]"/>
      <dgm:spPr>
        <a:solidFill>
          <a:srgbClr val="FFFF00"/>
        </a:solidFill>
      </dgm:spPr>
      <dgm:t>
        <a:bodyPr/>
        <a:lstStyle/>
        <a:p>
          <a:r>
            <a:rPr lang="cs-CZ" b="1" dirty="0">
              <a:solidFill>
                <a:srgbClr val="002060"/>
              </a:solidFill>
            </a:rPr>
            <a:t>velkodistributoři přičtou svoji obchodní přirážku (marži) a prodají je maloobchodním prodejcům (lékárnám) za tzv. velkoobchodní ceny</a:t>
          </a:r>
        </a:p>
      </dgm:t>
    </dgm:pt>
    <dgm:pt modelId="{EB89E32E-9101-4B99-889F-D659FBC1B5B2}" type="parTrans" cxnId="{D9EE1861-C811-4419-AB2D-7A1BA362BF7C}">
      <dgm:prSet/>
      <dgm:spPr/>
      <dgm:t>
        <a:bodyPr/>
        <a:lstStyle/>
        <a:p>
          <a:endParaRPr lang="cs-CZ"/>
        </a:p>
      </dgm:t>
    </dgm:pt>
    <dgm:pt modelId="{022B7FEE-D13B-4FB7-8F65-EA5B4D084E03}" type="sibTrans" cxnId="{D9EE1861-C811-4419-AB2D-7A1BA362BF7C}">
      <dgm:prSet/>
      <dgm:spPr>
        <a:solidFill>
          <a:srgbClr val="C00000"/>
        </a:solidFill>
      </dgm:spPr>
      <dgm:t>
        <a:bodyPr/>
        <a:lstStyle/>
        <a:p>
          <a:endParaRPr lang="cs-CZ"/>
        </a:p>
      </dgm:t>
    </dgm:pt>
    <dgm:pt modelId="{D0A46B03-34CF-47AE-9933-18EB4D9B5B10}">
      <dgm:prSet phldrT="[Text]"/>
      <dgm:spPr>
        <a:solidFill>
          <a:srgbClr val="FFFF00"/>
        </a:solidFill>
      </dgm:spPr>
      <dgm:t>
        <a:bodyPr/>
        <a:lstStyle/>
        <a:p>
          <a:r>
            <a:rPr lang="cs-CZ" b="1" dirty="0">
              <a:solidFill>
                <a:srgbClr val="002060"/>
              </a:solidFill>
            </a:rPr>
            <a:t>lékárny přičtou své vlastní marže, která zahrnuje jejich náklady a zisk, prodávají tyto léky konečným spotřebitelům za tzv. maloobchodní cenu</a:t>
          </a:r>
        </a:p>
      </dgm:t>
    </dgm:pt>
    <dgm:pt modelId="{FC762216-F3D9-439C-BFFE-911E6A124560}" type="parTrans" cxnId="{DBB424F8-863F-4B57-8599-104DD14A425A}">
      <dgm:prSet/>
      <dgm:spPr/>
      <dgm:t>
        <a:bodyPr/>
        <a:lstStyle/>
        <a:p>
          <a:endParaRPr lang="cs-CZ"/>
        </a:p>
      </dgm:t>
    </dgm:pt>
    <dgm:pt modelId="{71B522C1-B7AC-49BC-B2DA-FCFB70D995CC}" type="sibTrans" cxnId="{DBB424F8-863F-4B57-8599-104DD14A425A}">
      <dgm:prSet/>
      <dgm:spPr/>
      <dgm:t>
        <a:bodyPr/>
        <a:lstStyle/>
        <a:p>
          <a:endParaRPr lang="cs-CZ"/>
        </a:p>
      </dgm:t>
    </dgm:pt>
    <dgm:pt modelId="{9EAAD854-752F-45E6-85D7-CF8B9CB40909}" type="pres">
      <dgm:prSet presAssocID="{4A2672EB-E68D-460E-979A-565E8B3594D8}" presName="Name0" presStyleCnt="0">
        <dgm:presLayoutVars>
          <dgm:dir/>
          <dgm:resizeHandles val="exact"/>
        </dgm:presLayoutVars>
      </dgm:prSet>
      <dgm:spPr/>
    </dgm:pt>
    <dgm:pt modelId="{31E9AA37-2F44-42E6-9F09-7283756F12CA}" type="pres">
      <dgm:prSet presAssocID="{A9CDF6E7-886B-4651-9A9E-A590CE6AB0A2}" presName="node" presStyleLbl="node1" presStyleIdx="0" presStyleCnt="3">
        <dgm:presLayoutVars>
          <dgm:bulletEnabled val="1"/>
        </dgm:presLayoutVars>
      </dgm:prSet>
      <dgm:spPr/>
    </dgm:pt>
    <dgm:pt modelId="{4D447013-D584-409B-86EF-AD09CC275CF3}" type="pres">
      <dgm:prSet presAssocID="{A2A7F99A-103E-4516-88AD-35A2397641A9}" presName="sibTrans" presStyleLbl="sibTrans2D1" presStyleIdx="0" presStyleCnt="2"/>
      <dgm:spPr/>
    </dgm:pt>
    <dgm:pt modelId="{1A639093-260E-4269-888F-A0FC976507C9}" type="pres">
      <dgm:prSet presAssocID="{A2A7F99A-103E-4516-88AD-35A2397641A9}" presName="connectorText" presStyleLbl="sibTrans2D1" presStyleIdx="0" presStyleCnt="2"/>
      <dgm:spPr/>
    </dgm:pt>
    <dgm:pt modelId="{244DA3A9-DAA7-47B8-94FC-E4BA956F434A}" type="pres">
      <dgm:prSet presAssocID="{D350A36F-EDED-4FA4-AD0F-4E5E4426BB60}" presName="node" presStyleLbl="node1" presStyleIdx="1" presStyleCnt="3" custLinFactNeighborX="-2798" custLinFactNeighborY="-110">
        <dgm:presLayoutVars>
          <dgm:bulletEnabled val="1"/>
        </dgm:presLayoutVars>
      </dgm:prSet>
      <dgm:spPr/>
    </dgm:pt>
    <dgm:pt modelId="{4B164F9A-2487-43D1-8458-E786D29EB4BA}" type="pres">
      <dgm:prSet presAssocID="{022B7FEE-D13B-4FB7-8F65-EA5B4D084E03}" presName="sibTrans" presStyleLbl="sibTrans2D1" presStyleIdx="1" presStyleCnt="2"/>
      <dgm:spPr/>
    </dgm:pt>
    <dgm:pt modelId="{E272EFB8-F75B-461E-9267-647BCF58E257}" type="pres">
      <dgm:prSet presAssocID="{022B7FEE-D13B-4FB7-8F65-EA5B4D084E03}" presName="connectorText" presStyleLbl="sibTrans2D1" presStyleIdx="1" presStyleCnt="2"/>
      <dgm:spPr/>
    </dgm:pt>
    <dgm:pt modelId="{8758A447-77A6-480B-BA54-5B7BFE5FFC82}" type="pres">
      <dgm:prSet presAssocID="{D0A46B03-34CF-47AE-9933-18EB4D9B5B10}" presName="node" presStyleLbl="node1" presStyleIdx="2" presStyleCnt="3">
        <dgm:presLayoutVars>
          <dgm:bulletEnabled val="1"/>
        </dgm:presLayoutVars>
      </dgm:prSet>
      <dgm:spPr/>
    </dgm:pt>
  </dgm:ptLst>
  <dgm:cxnLst>
    <dgm:cxn modelId="{43513D06-719B-4184-BE09-74E4CCC76A00}" srcId="{4A2672EB-E68D-460E-979A-565E8B3594D8}" destId="{A9CDF6E7-886B-4651-9A9E-A590CE6AB0A2}" srcOrd="0" destOrd="0" parTransId="{8893BBB3-8E6E-4B44-99AA-78064F16A569}" sibTransId="{A2A7F99A-103E-4516-88AD-35A2397641A9}"/>
    <dgm:cxn modelId="{AB9E6F0F-D539-450E-B0E6-EEEC8239EB83}" type="presOf" srcId="{A9CDF6E7-886B-4651-9A9E-A590CE6AB0A2}" destId="{31E9AA37-2F44-42E6-9F09-7283756F12CA}" srcOrd="0" destOrd="0" presId="urn:microsoft.com/office/officeart/2005/8/layout/process1"/>
    <dgm:cxn modelId="{D3EFFE1F-8F27-4833-B197-D82680A8C77F}" type="presOf" srcId="{A2A7F99A-103E-4516-88AD-35A2397641A9}" destId="{1A639093-260E-4269-888F-A0FC976507C9}" srcOrd="1" destOrd="0" presId="urn:microsoft.com/office/officeart/2005/8/layout/process1"/>
    <dgm:cxn modelId="{5DB71A2E-4F30-4935-8C80-BCAF10B83439}" type="presOf" srcId="{D0A46B03-34CF-47AE-9933-18EB4D9B5B10}" destId="{8758A447-77A6-480B-BA54-5B7BFE5FFC82}" srcOrd="0" destOrd="0" presId="urn:microsoft.com/office/officeart/2005/8/layout/process1"/>
    <dgm:cxn modelId="{D9EE1861-C811-4419-AB2D-7A1BA362BF7C}" srcId="{4A2672EB-E68D-460E-979A-565E8B3594D8}" destId="{D350A36F-EDED-4FA4-AD0F-4E5E4426BB60}" srcOrd="1" destOrd="0" parTransId="{EB89E32E-9101-4B99-889F-D659FBC1B5B2}" sibTransId="{022B7FEE-D13B-4FB7-8F65-EA5B4D084E03}"/>
    <dgm:cxn modelId="{637F6476-97A5-4D2E-AA33-D599465A355A}" type="presOf" srcId="{022B7FEE-D13B-4FB7-8F65-EA5B4D084E03}" destId="{4B164F9A-2487-43D1-8458-E786D29EB4BA}" srcOrd="0" destOrd="0" presId="urn:microsoft.com/office/officeart/2005/8/layout/process1"/>
    <dgm:cxn modelId="{415A22B3-270E-4271-BC1D-3C344E9527B1}" type="presOf" srcId="{A2A7F99A-103E-4516-88AD-35A2397641A9}" destId="{4D447013-D584-409B-86EF-AD09CC275CF3}" srcOrd="0" destOrd="0" presId="urn:microsoft.com/office/officeart/2005/8/layout/process1"/>
    <dgm:cxn modelId="{100546E3-41EE-45C1-8E9F-411691015864}" type="presOf" srcId="{D350A36F-EDED-4FA4-AD0F-4E5E4426BB60}" destId="{244DA3A9-DAA7-47B8-94FC-E4BA956F434A}" srcOrd="0" destOrd="0" presId="urn:microsoft.com/office/officeart/2005/8/layout/process1"/>
    <dgm:cxn modelId="{DBB424F8-863F-4B57-8599-104DD14A425A}" srcId="{4A2672EB-E68D-460E-979A-565E8B3594D8}" destId="{D0A46B03-34CF-47AE-9933-18EB4D9B5B10}" srcOrd="2" destOrd="0" parTransId="{FC762216-F3D9-439C-BFFE-911E6A124560}" sibTransId="{71B522C1-B7AC-49BC-B2DA-FCFB70D995CC}"/>
    <dgm:cxn modelId="{DF880CFF-BD5D-4E5B-B171-BEB9F8D638A5}" type="presOf" srcId="{022B7FEE-D13B-4FB7-8F65-EA5B4D084E03}" destId="{E272EFB8-F75B-461E-9267-647BCF58E257}" srcOrd="1" destOrd="0" presId="urn:microsoft.com/office/officeart/2005/8/layout/process1"/>
    <dgm:cxn modelId="{737911FF-B148-470E-BD85-80E767765368}" type="presOf" srcId="{4A2672EB-E68D-460E-979A-565E8B3594D8}" destId="{9EAAD854-752F-45E6-85D7-CF8B9CB40909}" srcOrd="0" destOrd="0" presId="urn:microsoft.com/office/officeart/2005/8/layout/process1"/>
    <dgm:cxn modelId="{6B678795-B977-46D4-A447-75018339AAAC}" type="presParOf" srcId="{9EAAD854-752F-45E6-85D7-CF8B9CB40909}" destId="{31E9AA37-2F44-42E6-9F09-7283756F12CA}" srcOrd="0" destOrd="0" presId="urn:microsoft.com/office/officeart/2005/8/layout/process1"/>
    <dgm:cxn modelId="{B0EA506D-B33B-4D65-8E80-B550050F8473}" type="presParOf" srcId="{9EAAD854-752F-45E6-85D7-CF8B9CB40909}" destId="{4D447013-D584-409B-86EF-AD09CC275CF3}" srcOrd="1" destOrd="0" presId="urn:microsoft.com/office/officeart/2005/8/layout/process1"/>
    <dgm:cxn modelId="{0E0A9425-1E9E-495D-A847-04DEB7AC8BE6}" type="presParOf" srcId="{4D447013-D584-409B-86EF-AD09CC275CF3}" destId="{1A639093-260E-4269-888F-A0FC976507C9}" srcOrd="0" destOrd="0" presId="urn:microsoft.com/office/officeart/2005/8/layout/process1"/>
    <dgm:cxn modelId="{8ED83CEF-4B31-4BB4-93F9-D0CF73D9B796}" type="presParOf" srcId="{9EAAD854-752F-45E6-85D7-CF8B9CB40909}" destId="{244DA3A9-DAA7-47B8-94FC-E4BA956F434A}" srcOrd="2" destOrd="0" presId="urn:microsoft.com/office/officeart/2005/8/layout/process1"/>
    <dgm:cxn modelId="{FF95D45E-3514-4825-AD86-819136B258AC}" type="presParOf" srcId="{9EAAD854-752F-45E6-85D7-CF8B9CB40909}" destId="{4B164F9A-2487-43D1-8458-E786D29EB4BA}" srcOrd="3" destOrd="0" presId="urn:microsoft.com/office/officeart/2005/8/layout/process1"/>
    <dgm:cxn modelId="{383CA200-BB18-41C3-83C7-81A34EEEFB10}" type="presParOf" srcId="{4B164F9A-2487-43D1-8458-E786D29EB4BA}" destId="{E272EFB8-F75B-461E-9267-647BCF58E257}" srcOrd="0" destOrd="0" presId="urn:microsoft.com/office/officeart/2005/8/layout/process1"/>
    <dgm:cxn modelId="{CF73A140-0D93-4E3B-A80A-628A3E3CAC2F}" type="presParOf" srcId="{9EAAD854-752F-45E6-85D7-CF8B9CB40909}" destId="{8758A447-77A6-480B-BA54-5B7BFE5FFC82}" srcOrd="4"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E9AA37-2F44-42E6-9F09-7283756F12CA}">
      <dsp:nvSpPr>
        <dsp:cNvPr id="0" name=""/>
        <dsp:cNvSpPr/>
      </dsp:nvSpPr>
      <dsp:spPr>
        <a:xfrm>
          <a:off x="7708" y="100897"/>
          <a:ext cx="2304061" cy="2030453"/>
        </a:xfrm>
        <a:prstGeom prst="roundRect">
          <a:avLst>
            <a:gd name="adj" fmla="val 10000"/>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cs-CZ" sz="1500" b="1" kern="1200" dirty="0">
              <a:solidFill>
                <a:srgbClr val="002060"/>
              </a:solidFill>
            </a:rPr>
            <a:t>úplné vlastní náklady na výrobu (výrobní cena)</a:t>
          </a:r>
        </a:p>
        <a:p>
          <a:pPr marL="0" lvl="0" indent="0" algn="ctr" defTabSz="666750">
            <a:lnSpc>
              <a:spcPct val="90000"/>
            </a:lnSpc>
            <a:spcBef>
              <a:spcPct val="0"/>
            </a:spcBef>
            <a:spcAft>
              <a:spcPct val="35000"/>
            </a:spcAft>
            <a:buNone/>
          </a:pPr>
          <a:r>
            <a:rPr lang="cs-CZ" sz="1500" b="1" kern="1200" dirty="0">
              <a:solidFill>
                <a:srgbClr val="002060"/>
              </a:solidFill>
            </a:rPr>
            <a:t>+</a:t>
          </a:r>
        </a:p>
        <a:p>
          <a:pPr marL="0" lvl="0" indent="0" algn="ctr" defTabSz="666750">
            <a:lnSpc>
              <a:spcPct val="90000"/>
            </a:lnSpc>
            <a:spcBef>
              <a:spcPct val="0"/>
            </a:spcBef>
            <a:spcAft>
              <a:spcPct val="35000"/>
            </a:spcAft>
            <a:buNone/>
          </a:pPr>
          <a:r>
            <a:rPr lang="cs-CZ" sz="1500" b="1" kern="1200" dirty="0">
              <a:solidFill>
                <a:srgbClr val="002060"/>
              </a:solidFill>
            </a:rPr>
            <a:t>zisk výrobce</a:t>
          </a:r>
        </a:p>
        <a:p>
          <a:pPr marL="0" lvl="0" indent="0" algn="ctr" defTabSz="666750">
            <a:lnSpc>
              <a:spcPct val="90000"/>
            </a:lnSpc>
            <a:spcBef>
              <a:spcPct val="0"/>
            </a:spcBef>
            <a:spcAft>
              <a:spcPct val="35000"/>
            </a:spcAft>
            <a:buNone/>
          </a:pPr>
          <a:r>
            <a:rPr lang="cs-CZ" sz="1500" b="1" kern="1200" dirty="0">
              <a:solidFill>
                <a:srgbClr val="002060"/>
              </a:solidFill>
            </a:rPr>
            <a:t>=</a:t>
          </a:r>
        </a:p>
        <a:p>
          <a:pPr marL="0" lvl="0" indent="0" algn="ctr" defTabSz="666750">
            <a:lnSpc>
              <a:spcPct val="90000"/>
            </a:lnSpc>
            <a:spcBef>
              <a:spcPct val="0"/>
            </a:spcBef>
            <a:spcAft>
              <a:spcPct val="35000"/>
            </a:spcAft>
            <a:buNone/>
          </a:pPr>
          <a:r>
            <a:rPr lang="cs-CZ" sz="1500" b="1" kern="1200" dirty="0">
              <a:solidFill>
                <a:srgbClr val="002060"/>
              </a:solidFill>
            </a:rPr>
            <a:t>za tuto cenu se prodá velkodistributorům</a:t>
          </a:r>
        </a:p>
      </dsp:txBody>
      <dsp:txXfrm>
        <a:off x="67178" y="160367"/>
        <a:ext cx="2185121" cy="1911513"/>
      </dsp:txXfrm>
    </dsp:sp>
    <dsp:sp modelId="{4D447013-D584-409B-86EF-AD09CC275CF3}">
      <dsp:nvSpPr>
        <dsp:cNvPr id="0" name=""/>
        <dsp:cNvSpPr/>
      </dsp:nvSpPr>
      <dsp:spPr>
        <a:xfrm rot="21597600">
          <a:off x="2535729" y="829294"/>
          <a:ext cx="474793" cy="571407"/>
        </a:xfrm>
        <a:prstGeom prst="rightArrow">
          <a:avLst>
            <a:gd name="adj1" fmla="val 60000"/>
            <a:gd name="adj2" fmla="val 50000"/>
          </a:avLst>
        </a:prstGeom>
        <a:solidFill>
          <a:srgbClr val="C0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cs-CZ" sz="1200" kern="1200"/>
        </a:p>
      </dsp:txBody>
      <dsp:txXfrm>
        <a:off x="2535729" y="943625"/>
        <a:ext cx="332355" cy="342845"/>
      </dsp:txXfrm>
    </dsp:sp>
    <dsp:sp modelId="{244DA3A9-DAA7-47B8-94FC-E4BA956F434A}">
      <dsp:nvSpPr>
        <dsp:cNvPr id="0" name=""/>
        <dsp:cNvSpPr/>
      </dsp:nvSpPr>
      <dsp:spPr>
        <a:xfrm>
          <a:off x="3207607" y="98663"/>
          <a:ext cx="2304061" cy="2030453"/>
        </a:xfrm>
        <a:prstGeom prst="roundRect">
          <a:avLst>
            <a:gd name="adj" fmla="val 10000"/>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cs-CZ" sz="1500" b="1" kern="1200" dirty="0">
              <a:solidFill>
                <a:srgbClr val="002060"/>
              </a:solidFill>
            </a:rPr>
            <a:t>velkodistributoři přičtou svoji obchodní přirážku (marži) a prodají je maloobchodním prodejcům (lékárnám) za tzv. velkoobchodní ceny</a:t>
          </a:r>
        </a:p>
      </dsp:txBody>
      <dsp:txXfrm>
        <a:off x="3267077" y="158133"/>
        <a:ext cx="2185121" cy="1911513"/>
      </dsp:txXfrm>
    </dsp:sp>
    <dsp:sp modelId="{4B164F9A-2487-43D1-8458-E786D29EB4BA}">
      <dsp:nvSpPr>
        <dsp:cNvPr id="0" name=""/>
        <dsp:cNvSpPr/>
      </dsp:nvSpPr>
      <dsp:spPr>
        <a:xfrm rot="2361">
          <a:off x="5748521" y="829313"/>
          <a:ext cx="502128" cy="571407"/>
        </a:xfrm>
        <a:prstGeom prst="rightArrow">
          <a:avLst>
            <a:gd name="adj1" fmla="val 60000"/>
            <a:gd name="adj2" fmla="val 50000"/>
          </a:avLst>
        </a:prstGeom>
        <a:solidFill>
          <a:srgbClr val="C0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cs-CZ" sz="1200" kern="1200"/>
        </a:p>
      </dsp:txBody>
      <dsp:txXfrm>
        <a:off x="5748521" y="943542"/>
        <a:ext cx="351490" cy="342845"/>
      </dsp:txXfrm>
    </dsp:sp>
    <dsp:sp modelId="{8758A447-77A6-480B-BA54-5B7BFE5FFC82}">
      <dsp:nvSpPr>
        <dsp:cNvPr id="0" name=""/>
        <dsp:cNvSpPr/>
      </dsp:nvSpPr>
      <dsp:spPr>
        <a:xfrm>
          <a:off x="6459080" y="100897"/>
          <a:ext cx="2304061" cy="2030453"/>
        </a:xfrm>
        <a:prstGeom prst="roundRect">
          <a:avLst>
            <a:gd name="adj" fmla="val 10000"/>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cs-CZ" sz="1500" b="1" kern="1200" dirty="0">
              <a:solidFill>
                <a:srgbClr val="002060"/>
              </a:solidFill>
            </a:rPr>
            <a:t>lékárny přičtou své vlastní marže, která zahrnuje jejich náklady a zisk, prodávají tyto léky konečným spotřebitelům za tzv. maloobchodní cenu</a:t>
          </a:r>
        </a:p>
      </dsp:txBody>
      <dsp:txXfrm>
        <a:off x="6518550" y="160367"/>
        <a:ext cx="2185121" cy="1911513"/>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5B6EAF49-B2E6-4188-BB8F-2A8DDEF35B85}" type="datetimeFigureOut">
              <a:rPr lang="cs-CZ" smtClean="0"/>
              <a:t>06.03.2021</a:t>
            </a:fld>
            <a:endParaRPr lang="cs-CZ"/>
          </a:p>
        </p:txBody>
      </p:sp>
      <p:sp>
        <p:nvSpPr>
          <p:cNvPr id="4" name="Zástupný symbol pro zápatí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87004C0A-A18A-4473-B93A-AAA54009889E}" type="slidenum">
              <a:rPr lang="cs-CZ" smtClean="0"/>
              <a:t>‹#›</a:t>
            </a:fld>
            <a:endParaRPr lang="cs-CZ"/>
          </a:p>
        </p:txBody>
      </p:sp>
    </p:spTree>
    <p:extLst>
      <p:ext uri="{BB962C8B-B14F-4D97-AF65-F5344CB8AC3E}">
        <p14:creationId xmlns:p14="http://schemas.microsoft.com/office/powerpoint/2010/main" val="1258662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E3BAD084-A4E7-412D-82F6-91464DDDFFEC}" type="datetimeFigureOut">
              <a:rPr lang="cs-CZ" smtClean="0"/>
              <a:t>06.03.2021</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0FC1E295-5A06-4B8D-AF47-3BC1882A6C6B}" type="slidenum">
              <a:rPr lang="cs-CZ" smtClean="0"/>
              <a:t>‹#›</a:t>
            </a:fld>
            <a:endParaRPr lang="cs-CZ"/>
          </a:p>
        </p:txBody>
      </p:sp>
    </p:spTree>
    <p:extLst>
      <p:ext uri="{BB962C8B-B14F-4D97-AF65-F5344CB8AC3E}">
        <p14:creationId xmlns:p14="http://schemas.microsoft.com/office/powerpoint/2010/main" val="1322410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a:t>
            </a:fld>
            <a:endParaRPr lang="cs-CZ"/>
          </a:p>
        </p:txBody>
      </p:sp>
    </p:spTree>
    <p:extLst>
      <p:ext uri="{BB962C8B-B14F-4D97-AF65-F5344CB8AC3E}">
        <p14:creationId xmlns:p14="http://schemas.microsoft.com/office/powerpoint/2010/main" val="39877843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a:t>
            </a:fld>
            <a:endParaRPr lang="cs-CZ"/>
          </a:p>
        </p:txBody>
      </p:sp>
    </p:spTree>
    <p:extLst>
      <p:ext uri="{BB962C8B-B14F-4D97-AF65-F5344CB8AC3E}">
        <p14:creationId xmlns:p14="http://schemas.microsoft.com/office/powerpoint/2010/main" val="4518362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a:t>
            </a:fld>
            <a:endParaRPr lang="cs-CZ"/>
          </a:p>
        </p:txBody>
      </p:sp>
    </p:spTree>
    <p:extLst>
      <p:ext uri="{BB962C8B-B14F-4D97-AF65-F5344CB8AC3E}">
        <p14:creationId xmlns:p14="http://schemas.microsoft.com/office/powerpoint/2010/main" val="3386728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a:t>
            </a:fld>
            <a:endParaRPr lang="cs-CZ"/>
          </a:p>
        </p:txBody>
      </p:sp>
    </p:spTree>
    <p:extLst>
      <p:ext uri="{BB962C8B-B14F-4D97-AF65-F5344CB8AC3E}">
        <p14:creationId xmlns:p14="http://schemas.microsoft.com/office/powerpoint/2010/main" val="39948757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a:t>
            </a:fld>
            <a:endParaRPr lang="cs-CZ"/>
          </a:p>
        </p:txBody>
      </p:sp>
    </p:spTree>
    <p:extLst>
      <p:ext uri="{BB962C8B-B14F-4D97-AF65-F5344CB8AC3E}">
        <p14:creationId xmlns:p14="http://schemas.microsoft.com/office/powerpoint/2010/main" val="18579834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14</a:t>
            </a:fld>
            <a:endParaRPr lang="cs-CZ"/>
          </a:p>
        </p:txBody>
      </p:sp>
    </p:spTree>
    <p:extLst>
      <p:ext uri="{BB962C8B-B14F-4D97-AF65-F5344CB8AC3E}">
        <p14:creationId xmlns:p14="http://schemas.microsoft.com/office/powerpoint/2010/main" val="1571166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15</a:t>
            </a:fld>
            <a:endParaRPr lang="cs-CZ"/>
          </a:p>
        </p:txBody>
      </p:sp>
    </p:spTree>
    <p:extLst>
      <p:ext uri="{BB962C8B-B14F-4D97-AF65-F5344CB8AC3E}">
        <p14:creationId xmlns:p14="http://schemas.microsoft.com/office/powerpoint/2010/main" val="11800240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16</a:t>
            </a:fld>
            <a:endParaRPr lang="cs-CZ"/>
          </a:p>
        </p:txBody>
      </p:sp>
    </p:spTree>
    <p:extLst>
      <p:ext uri="{BB962C8B-B14F-4D97-AF65-F5344CB8AC3E}">
        <p14:creationId xmlns:p14="http://schemas.microsoft.com/office/powerpoint/2010/main" val="41480289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17</a:t>
            </a:fld>
            <a:endParaRPr lang="cs-CZ"/>
          </a:p>
        </p:txBody>
      </p:sp>
    </p:spTree>
    <p:extLst>
      <p:ext uri="{BB962C8B-B14F-4D97-AF65-F5344CB8AC3E}">
        <p14:creationId xmlns:p14="http://schemas.microsoft.com/office/powerpoint/2010/main" val="15867697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18</a:t>
            </a:fld>
            <a:endParaRPr lang="cs-CZ"/>
          </a:p>
        </p:txBody>
      </p:sp>
    </p:spTree>
    <p:extLst>
      <p:ext uri="{BB962C8B-B14F-4D97-AF65-F5344CB8AC3E}">
        <p14:creationId xmlns:p14="http://schemas.microsoft.com/office/powerpoint/2010/main" val="31830410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19</a:t>
            </a:fld>
            <a:endParaRPr lang="cs-CZ"/>
          </a:p>
        </p:txBody>
      </p:sp>
    </p:spTree>
    <p:extLst>
      <p:ext uri="{BB962C8B-B14F-4D97-AF65-F5344CB8AC3E}">
        <p14:creationId xmlns:p14="http://schemas.microsoft.com/office/powerpoint/2010/main" val="37423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a:t>
            </a:fld>
            <a:endParaRPr lang="cs-CZ"/>
          </a:p>
        </p:txBody>
      </p:sp>
    </p:spTree>
    <p:extLst>
      <p:ext uri="{BB962C8B-B14F-4D97-AF65-F5344CB8AC3E}">
        <p14:creationId xmlns:p14="http://schemas.microsoft.com/office/powerpoint/2010/main" val="30869311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20</a:t>
            </a:fld>
            <a:endParaRPr lang="cs-CZ"/>
          </a:p>
        </p:txBody>
      </p:sp>
    </p:spTree>
    <p:extLst>
      <p:ext uri="{BB962C8B-B14F-4D97-AF65-F5344CB8AC3E}">
        <p14:creationId xmlns:p14="http://schemas.microsoft.com/office/powerpoint/2010/main" val="10099450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21</a:t>
            </a:fld>
            <a:endParaRPr lang="cs-CZ"/>
          </a:p>
        </p:txBody>
      </p:sp>
    </p:spTree>
    <p:extLst>
      <p:ext uri="{BB962C8B-B14F-4D97-AF65-F5344CB8AC3E}">
        <p14:creationId xmlns:p14="http://schemas.microsoft.com/office/powerpoint/2010/main" val="28907877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22</a:t>
            </a:fld>
            <a:endParaRPr lang="cs-CZ"/>
          </a:p>
        </p:txBody>
      </p:sp>
    </p:spTree>
    <p:extLst>
      <p:ext uri="{BB962C8B-B14F-4D97-AF65-F5344CB8AC3E}">
        <p14:creationId xmlns:p14="http://schemas.microsoft.com/office/powerpoint/2010/main" val="5562508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23</a:t>
            </a:fld>
            <a:endParaRPr lang="cs-CZ"/>
          </a:p>
        </p:txBody>
      </p:sp>
    </p:spTree>
    <p:extLst>
      <p:ext uri="{BB962C8B-B14F-4D97-AF65-F5344CB8AC3E}">
        <p14:creationId xmlns:p14="http://schemas.microsoft.com/office/powerpoint/2010/main" val="39519613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24</a:t>
            </a:fld>
            <a:endParaRPr lang="cs-CZ"/>
          </a:p>
        </p:txBody>
      </p:sp>
    </p:spTree>
    <p:extLst>
      <p:ext uri="{BB962C8B-B14F-4D97-AF65-F5344CB8AC3E}">
        <p14:creationId xmlns:p14="http://schemas.microsoft.com/office/powerpoint/2010/main" val="9648003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25</a:t>
            </a:fld>
            <a:endParaRPr lang="cs-CZ"/>
          </a:p>
        </p:txBody>
      </p:sp>
    </p:spTree>
    <p:extLst>
      <p:ext uri="{BB962C8B-B14F-4D97-AF65-F5344CB8AC3E}">
        <p14:creationId xmlns:p14="http://schemas.microsoft.com/office/powerpoint/2010/main" val="80323701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26</a:t>
            </a:fld>
            <a:endParaRPr lang="cs-CZ"/>
          </a:p>
        </p:txBody>
      </p:sp>
    </p:spTree>
    <p:extLst>
      <p:ext uri="{BB962C8B-B14F-4D97-AF65-F5344CB8AC3E}">
        <p14:creationId xmlns:p14="http://schemas.microsoft.com/office/powerpoint/2010/main" val="9366479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27</a:t>
            </a:fld>
            <a:endParaRPr lang="cs-CZ"/>
          </a:p>
        </p:txBody>
      </p:sp>
    </p:spTree>
    <p:extLst>
      <p:ext uri="{BB962C8B-B14F-4D97-AF65-F5344CB8AC3E}">
        <p14:creationId xmlns:p14="http://schemas.microsoft.com/office/powerpoint/2010/main" val="41803064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28</a:t>
            </a:fld>
            <a:endParaRPr lang="cs-CZ"/>
          </a:p>
        </p:txBody>
      </p:sp>
    </p:spTree>
    <p:extLst>
      <p:ext uri="{BB962C8B-B14F-4D97-AF65-F5344CB8AC3E}">
        <p14:creationId xmlns:p14="http://schemas.microsoft.com/office/powerpoint/2010/main" val="208492018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29</a:t>
            </a:fld>
            <a:endParaRPr lang="cs-CZ"/>
          </a:p>
        </p:txBody>
      </p:sp>
    </p:spTree>
    <p:extLst>
      <p:ext uri="{BB962C8B-B14F-4D97-AF65-F5344CB8AC3E}">
        <p14:creationId xmlns:p14="http://schemas.microsoft.com/office/powerpoint/2010/main" val="37331954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a:t>
            </a:fld>
            <a:endParaRPr lang="cs-CZ"/>
          </a:p>
        </p:txBody>
      </p:sp>
    </p:spTree>
    <p:extLst>
      <p:ext uri="{BB962C8B-B14F-4D97-AF65-F5344CB8AC3E}">
        <p14:creationId xmlns:p14="http://schemas.microsoft.com/office/powerpoint/2010/main" val="26009414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30</a:t>
            </a:fld>
            <a:endParaRPr lang="cs-CZ"/>
          </a:p>
        </p:txBody>
      </p:sp>
    </p:spTree>
    <p:extLst>
      <p:ext uri="{BB962C8B-B14F-4D97-AF65-F5344CB8AC3E}">
        <p14:creationId xmlns:p14="http://schemas.microsoft.com/office/powerpoint/2010/main" val="397277251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31</a:t>
            </a:fld>
            <a:endParaRPr lang="cs-CZ"/>
          </a:p>
        </p:txBody>
      </p:sp>
    </p:spTree>
    <p:extLst>
      <p:ext uri="{BB962C8B-B14F-4D97-AF65-F5344CB8AC3E}">
        <p14:creationId xmlns:p14="http://schemas.microsoft.com/office/powerpoint/2010/main" val="35327378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32</a:t>
            </a:fld>
            <a:endParaRPr lang="cs-CZ"/>
          </a:p>
        </p:txBody>
      </p:sp>
    </p:spTree>
    <p:extLst>
      <p:ext uri="{BB962C8B-B14F-4D97-AF65-F5344CB8AC3E}">
        <p14:creationId xmlns:p14="http://schemas.microsoft.com/office/powerpoint/2010/main" val="56738054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33</a:t>
            </a:fld>
            <a:endParaRPr lang="cs-CZ"/>
          </a:p>
        </p:txBody>
      </p:sp>
    </p:spTree>
    <p:extLst>
      <p:ext uri="{BB962C8B-B14F-4D97-AF65-F5344CB8AC3E}">
        <p14:creationId xmlns:p14="http://schemas.microsoft.com/office/powerpoint/2010/main" val="33533229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34</a:t>
            </a:fld>
            <a:endParaRPr lang="cs-CZ"/>
          </a:p>
        </p:txBody>
      </p:sp>
    </p:spTree>
    <p:extLst>
      <p:ext uri="{BB962C8B-B14F-4D97-AF65-F5344CB8AC3E}">
        <p14:creationId xmlns:p14="http://schemas.microsoft.com/office/powerpoint/2010/main" val="189753162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35</a:t>
            </a:fld>
            <a:endParaRPr lang="cs-CZ"/>
          </a:p>
        </p:txBody>
      </p:sp>
    </p:spTree>
    <p:extLst>
      <p:ext uri="{BB962C8B-B14F-4D97-AF65-F5344CB8AC3E}">
        <p14:creationId xmlns:p14="http://schemas.microsoft.com/office/powerpoint/2010/main" val="67296327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36</a:t>
            </a:fld>
            <a:endParaRPr lang="cs-CZ"/>
          </a:p>
        </p:txBody>
      </p:sp>
    </p:spTree>
    <p:extLst>
      <p:ext uri="{BB962C8B-B14F-4D97-AF65-F5344CB8AC3E}">
        <p14:creationId xmlns:p14="http://schemas.microsoft.com/office/powerpoint/2010/main" val="49564071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37</a:t>
            </a:fld>
            <a:endParaRPr lang="cs-CZ"/>
          </a:p>
        </p:txBody>
      </p:sp>
    </p:spTree>
    <p:extLst>
      <p:ext uri="{BB962C8B-B14F-4D97-AF65-F5344CB8AC3E}">
        <p14:creationId xmlns:p14="http://schemas.microsoft.com/office/powerpoint/2010/main" val="90269291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38</a:t>
            </a:fld>
            <a:endParaRPr lang="cs-CZ"/>
          </a:p>
        </p:txBody>
      </p:sp>
    </p:spTree>
    <p:extLst>
      <p:ext uri="{BB962C8B-B14F-4D97-AF65-F5344CB8AC3E}">
        <p14:creationId xmlns:p14="http://schemas.microsoft.com/office/powerpoint/2010/main" val="352585068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39</a:t>
            </a:fld>
            <a:endParaRPr lang="cs-CZ"/>
          </a:p>
        </p:txBody>
      </p:sp>
    </p:spTree>
    <p:extLst>
      <p:ext uri="{BB962C8B-B14F-4D97-AF65-F5344CB8AC3E}">
        <p14:creationId xmlns:p14="http://schemas.microsoft.com/office/powerpoint/2010/main" val="1298793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a:t>
            </a:fld>
            <a:endParaRPr lang="cs-CZ"/>
          </a:p>
        </p:txBody>
      </p:sp>
    </p:spTree>
    <p:extLst>
      <p:ext uri="{BB962C8B-B14F-4D97-AF65-F5344CB8AC3E}">
        <p14:creationId xmlns:p14="http://schemas.microsoft.com/office/powerpoint/2010/main" val="251523045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40</a:t>
            </a:fld>
            <a:endParaRPr lang="cs-CZ"/>
          </a:p>
        </p:txBody>
      </p:sp>
    </p:spTree>
    <p:extLst>
      <p:ext uri="{BB962C8B-B14F-4D97-AF65-F5344CB8AC3E}">
        <p14:creationId xmlns:p14="http://schemas.microsoft.com/office/powerpoint/2010/main" val="377491725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41</a:t>
            </a:fld>
            <a:endParaRPr lang="cs-CZ"/>
          </a:p>
        </p:txBody>
      </p:sp>
    </p:spTree>
    <p:extLst>
      <p:ext uri="{BB962C8B-B14F-4D97-AF65-F5344CB8AC3E}">
        <p14:creationId xmlns:p14="http://schemas.microsoft.com/office/powerpoint/2010/main" val="11623842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42</a:t>
            </a:fld>
            <a:endParaRPr lang="cs-CZ"/>
          </a:p>
        </p:txBody>
      </p:sp>
    </p:spTree>
    <p:extLst>
      <p:ext uri="{BB962C8B-B14F-4D97-AF65-F5344CB8AC3E}">
        <p14:creationId xmlns:p14="http://schemas.microsoft.com/office/powerpoint/2010/main" val="93665594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43</a:t>
            </a:fld>
            <a:endParaRPr lang="cs-CZ"/>
          </a:p>
        </p:txBody>
      </p:sp>
    </p:spTree>
    <p:extLst>
      <p:ext uri="{BB962C8B-B14F-4D97-AF65-F5344CB8AC3E}">
        <p14:creationId xmlns:p14="http://schemas.microsoft.com/office/powerpoint/2010/main" val="31377340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44</a:t>
            </a:fld>
            <a:endParaRPr lang="cs-CZ"/>
          </a:p>
        </p:txBody>
      </p:sp>
    </p:spTree>
    <p:extLst>
      <p:ext uri="{BB962C8B-B14F-4D97-AF65-F5344CB8AC3E}">
        <p14:creationId xmlns:p14="http://schemas.microsoft.com/office/powerpoint/2010/main" val="15506791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45</a:t>
            </a:fld>
            <a:endParaRPr lang="cs-CZ"/>
          </a:p>
        </p:txBody>
      </p:sp>
    </p:spTree>
    <p:extLst>
      <p:ext uri="{BB962C8B-B14F-4D97-AF65-F5344CB8AC3E}">
        <p14:creationId xmlns:p14="http://schemas.microsoft.com/office/powerpoint/2010/main" val="315622689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46</a:t>
            </a:fld>
            <a:endParaRPr lang="cs-CZ"/>
          </a:p>
        </p:txBody>
      </p:sp>
    </p:spTree>
    <p:extLst>
      <p:ext uri="{BB962C8B-B14F-4D97-AF65-F5344CB8AC3E}">
        <p14:creationId xmlns:p14="http://schemas.microsoft.com/office/powerpoint/2010/main" val="318311504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47</a:t>
            </a:fld>
            <a:endParaRPr lang="cs-CZ"/>
          </a:p>
        </p:txBody>
      </p:sp>
    </p:spTree>
    <p:extLst>
      <p:ext uri="{BB962C8B-B14F-4D97-AF65-F5344CB8AC3E}">
        <p14:creationId xmlns:p14="http://schemas.microsoft.com/office/powerpoint/2010/main" val="336929540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48</a:t>
            </a:fld>
            <a:endParaRPr lang="cs-CZ"/>
          </a:p>
        </p:txBody>
      </p:sp>
    </p:spTree>
    <p:extLst>
      <p:ext uri="{BB962C8B-B14F-4D97-AF65-F5344CB8AC3E}">
        <p14:creationId xmlns:p14="http://schemas.microsoft.com/office/powerpoint/2010/main" val="304053703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49</a:t>
            </a:fld>
            <a:endParaRPr lang="cs-CZ"/>
          </a:p>
        </p:txBody>
      </p:sp>
    </p:spTree>
    <p:extLst>
      <p:ext uri="{BB962C8B-B14F-4D97-AF65-F5344CB8AC3E}">
        <p14:creationId xmlns:p14="http://schemas.microsoft.com/office/powerpoint/2010/main" val="32858928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a:t>
            </a:fld>
            <a:endParaRPr lang="cs-CZ"/>
          </a:p>
        </p:txBody>
      </p:sp>
    </p:spTree>
    <p:extLst>
      <p:ext uri="{BB962C8B-B14F-4D97-AF65-F5344CB8AC3E}">
        <p14:creationId xmlns:p14="http://schemas.microsoft.com/office/powerpoint/2010/main" val="37106756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50</a:t>
            </a:fld>
            <a:endParaRPr lang="cs-CZ"/>
          </a:p>
        </p:txBody>
      </p:sp>
    </p:spTree>
    <p:extLst>
      <p:ext uri="{BB962C8B-B14F-4D97-AF65-F5344CB8AC3E}">
        <p14:creationId xmlns:p14="http://schemas.microsoft.com/office/powerpoint/2010/main" val="319456570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51</a:t>
            </a:fld>
            <a:endParaRPr lang="cs-CZ"/>
          </a:p>
        </p:txBody>
      </p:sp>
    </p:spTree>
    <p:extLst>
      <p:ext uri="{BB962C8B-B14F-4D97-AF65-F5344CB8AC3E}">
        <p14:creationId xmlns:p14="http://schemas.microsoft.com/office/powerpoint/2010/main" val="194520986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52</a:t>
            </a:fld>
            <a:endParaRPr lang="cs-CZ"/>
          </a:p>
        </p:txBody>
      </p:sp>
    </p:spTree>
    <p:extLst>
      <p:ext uri="{BB962C8B-B14F-4D97-AF65-F5344CB8AC3E}">
        <p14:creationId xmlns:p14="http://schemas.microsoft.com/office/powerpoint/2010/main" val="331604499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53</a:t>
            </a:fld>
            <a:endParaRPr lang="cs-CZ"/>
          </a:p>
        </p:txBody>
      </p:sp>
    </p:spTree>
    <p:extLst>
      <p:ext uri="{BB962C8B-B14F-4D97-AF65-F5344CB8AC3E}">
        <p14:creationId xmlns:p14="http://schemas.microsoft.com/office/powerpoint/2010/main" val="305557452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54</a:t>
            </a:fld>
            <a:endParaRPr lang="cs-CZ"/>
          </a:p>
        </p:txBody>
      </p:sp>
    </p:spTree>
    <p:extLst>
      <p:ext uri="{BB962C8B-B14F-4D97-AF65-F5344CB8AC3E}">
        <p14:creationId xmlns:p14="http://schemas.microsoft.com/office/powerpoint/2010/main" val="145746744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55</a:t>
            </a:fld>
            <a:endParaRPr lang="cs-CZ"/>
          </a:p>
        </p:txBody>
      </p:sp>
    </p:spTree>
    <p:extLst>
      <p:ext uri="{BB962C8B-B14F-4D97-AF65-F5344CB8AC3E}">
        <p14:creationId xmlns:p14="http://schemas.microsoft.com/office/powerpoint/2010/main" val="419011381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56</a:t>
            </a:fld>
            <a:endParaRPr lang="cs-CZ"/>
          </a:p>
        </p:txBody>
      </p:sp>
    </p:spTree>
    <p:extLst>
      <p:ext uri="{BB962C8B-B14F-4D97-AF65-F5344CB8AC3E}">
        <p14:creationId xmlns:p14="http://schemas.microsoft.com/office/powerpoint/2010/main" val="1596762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a:t>
            </a:fld>
            <a:endParaRPr lang="cs-CZ"/>
          </a:p>
        </p:txBody>
      </p:sp>
    </p:spTree>
    <p:extLst>
      <p:ext uri="{BB962C8B-B14F-4D97-AF65-F5344CB8AC3E}">
        <p14:creationId xmlns:p14="http://schemas.microsoft.com/office/powerpoint/2010/main" val="33877458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a:t>
            </a:fld>
            <a:endParaRPr lang="cs-CZ"/>
          </a:p>
        </p:txBody>
      </p:sp>
    </p:spTree>
    <p:extLst>
      <p:ext uri="{BB962C8B-B14F-4D97-AF65-F5344CB8AC3E}">
        <p14:creationId xmlns:p14="http://schemas.microsoft.com/office/powerpoint/2010/main" val="27822446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a:t>
            </a:fld>
            <a:endParaRPr lang="cs-CZ"/>
          </a:p>
        </p:txBody>
      </p:sp>
    </p:spTree>
    <p:extLst>
      <p:ext uri="{BB962C8B-B14F-4D97-AF65-F5344CB8AC3E}">
        <p14:creationId xmlns:p14="http://schemas.microsoft.com/office/powerpoint/2010/main" val="27386342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a:t>
            </a:fld>
            <a:endParaRPr lang="cs-CZ"/>
          </a:p>
        </p:txBody>
      </p:sp>
    </p:spTree>
    <p:extLst>
      <p:ext uri="{BB962C8B-B14F-4D97-AF65-F5344CB8AC3E}">
        <p14:creationId xmlns:p14="http://schemas.microsoft.com/office/powerpoint/2010/main" val="10991809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cs-CZ"/>
              <a:t>Kliknutím lze upravit styl.</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en-US" dirty="0"/>
          </a:p>
        </p:txBody>
      </p:sp>
      <p:sp>
        <p:nvSpPr>
          <p:cNvPr id="4" name="Date Placeholder 3"/>
          <p:cNvSpPr>
            <a:spLocks noGrp="1"/>
          </p:cNvSpPr>
          <p:nvPr>
            <p:ph type="dt" sz="half" idx="10"/>
          </p:nvPr>
        </p:nvSpPr>
        <p:spPr/>
        <p:txBody>
          <a:bodyPr/>
          <a:lstStyle/>
          <a:p>
            <a:fld id="{90D75608-9937-4F52-82E5-11081C0E4D24}" type="datetime1">
              <a:rPr lang="cs-CZ" smtClean="0"/>
              <a:t>06.03.2021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FF0FCA7E-C633-4E7D-9D3E-4E66695ED5F6}" type="datetime1">
              <a:rPr lang="cs-CZ" smtClean="0"/>
              <a:t>06.03.2021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C529AF8-BEFB-4975-A9E6-54F230704F56}" type="datetime1">
              <a:rPr lang="cs-CZ" smtClean="0"/>
              <a:t>06.03.2021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cs-CZ"/>
              <a:t>Kliknutím lze upravit styl.</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69AF7857-15BE-4D3C-B800-E1A6D4C5EB7E}" type="datetime1">
              <a:rPr lang="cs-CZ" smtClean="0"/>
              <a:t>06.03.2021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
        <p:nvSpPr>
          <p:cNvPr id="7" name="Title 6"/>
          <p:cNvSpPr>
            <a:spLocks noGrp="1"/>
          </p:cNvSpPr>
          <p:nvPr>
            <p:ph type="title"/>
          </p:nvPr>
        </p:nvSpPr>
        <p:spPr/>
        <p:txBody>
          <a:bodyPr/>
          <a:lstStyle/>
          <a:p>
            <a:r>
              <a:rPr lang="cs-CZ"/>
              <a:t>Kliknutím lze upravit styl.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F51F2FA6-6A8E-49C3-96FC-FAD0DE348893}" type="datetime1">
              <a:rPr lang="cs-CZ" smtClean="0"/>
              <a:t>06.03.2021</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5" name="Date Placeholder 4"/>
          <p:cNvSpPr>
            <a:spLocks noGrp="1"/>
          </p:cNvSpPr>
          <p:nvPr>
            <p:ph type="dt" sz="half" idx="10"/>
          </p:nvPr>
        </p:nvSpPr>
        <p:spPr/>
        <p:txBody>
          <a:bodyPr/>
          <a:lstStyle/>
          <a:p>
            <a:fld id="{7D5E39F3-1450-441B-820F-9EBDCF62AAB5}" type="datetime1">
              <a:rPr lang="cs-CZ" smtClean="0"/>
              <a:t>06.03.2021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9" name="Content Placeholder 8"/>
          <p:cNvSpPr>
            <a:spLocks noGrp="1"/>
          </p:cNvSpPr>
          <p:nvPr>
            <p:ph sz="quarter" idx="13"/>
          </p:nvPr>
        </p:nvSpPr>
        <p:spPr>
          <a:xfrm>
            <a:off x="676655" y="2679192"/>
            <a:ext cx="3822192" cy="34472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62E481C8-D42F-4A0B-8259-04773D555D39}" type="datetime1">
              <a:rPr lang="cs-CZ" smtClean="0"/>
              <a:t>06.03.2021</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Date Placeholder 2"/>
          <p:cNvSpPr>
            <a:spLocks noGrp="1"/>
          </p:cNvSpPr>
          <p:nvPr>
            <p:ph type="dt" sz="half" idx="10"/>
          </p:nvPr>
        </p:nvSpPr>
        <p:spPr/>
        <p:txBody>
          <a:bodyPr/>
          <a:lstStyle/>
          <a:p>
            <a:fld id="{EDCEE32F-6CFB-43B8-9154-BF135054C675}" type="datetime1">
              <a:rPr lang="cs-CZ" smtClean="0"/>
              <a:t>06.03.2021</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8C29C9C1-84AE-4F03-A860-AC21E3ADEED7}" type="datetime1">
              <a:rPr lang="cs-CZ" smtClean="0"/>
              <a:t>06.03.2021</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180F865-5A64-48E3-A825-5A00461A0C56}" type="datetime1">
              <a:rPr lang="cs-CZ" smtClean="0"/>
              <a:t>06.03.2021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cs-CZ"/>
              <a:t>Kliknutím lze upravit styl.</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cs-CZ"/>
              <a:t>Kliknutím lze upravit styl.</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1D556F61-6352-4163-807B-46286B848CB8}" type="datetime1">
              <a:rPr lang="cs-CZ" smtClean="0"/>
              <a:t>06.03.2021</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4E4BBD4-8DED-4F8A-A2E8-E3966955424C}" type="datetime1">
              <a:rPr lang="cs-CZ" smtClean="0"/>
              <a:t>06.03.2021</a:t>
            </a:fld>
            <a:endParaRPr lang="cs-CZ"/>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cs-CZ"/>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88EE5339-3210-4F42-A617-3601F8616279}" type="slidenum">
              <a:rPr lang="cs-CZ" smtClean="0"/>
              <a:t>‹#›</a:t>
            </a:fld>
            <a:endParaRPr lang="cs-CZ"/>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9.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1.xml"/><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2.xml"/><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3.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4.xm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5.xml"/><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6.xml"/><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7.xml"/><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8.xml"/><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9.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0.xml"/><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1.xml"/><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2.xml"/><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3.xml"/><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4.xml"/><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5.xml"/><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6.xml"/><Relationship Id="rId1" Type="http://schemas.openxmlformats.org/officeDocument/2006/relationships/slideLayout" Target="../slideLayouts/slideLayout9.xml"/></Relationships>
</file>

<file path=ppt/slides/_rels/slide4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7.xml"/><Relationship Id="rId1" Type="http://schemas.openxmlformats.org/officeDocument/2006/relationships/slideLayout" Target="../slideLayouts/slideLayout9.xml"/></Relationships>
</file>

<file path=ppt/slides/_rels/slide4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8.xml"/><Relationship Id="rId1" Type="http://schemas.openxmlformats.org/officeDocument/2006/relationships/slideLayout" Target="../slideLayouts/slideLayout9.xml"/></Relationships>
</file>

<file path=ppt/slides/_rels/slide4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9.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50.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4.png"/><Relationship Id="rId7" Type="http://schemas.openxmlformats.org/officeDocument/2006/relationships/diagramColors" Target="../diagrams/colors1.xml"/><Relationship Id="rId2" Type="http://schemas.openxmlformats.org/officeDocument/2006/relationships/notesSlide" Target="../notesSlides/notesSlide50.xml"/><Relationship Id="rId1" Type="http://schemas.openxmlformats.org/officeDocument/2006/relationships/slideLayout" Target="../slideLayouts/slideLayout9.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1.xml"/><Relationship Id="rId1" Type="http://schemas.openxmlformats.org/officeDocument/2006/relationships/slideLayout" Target="../slideLayouts/slideLayout9.xml"/></Relationships>
</file>

<file path=ppt/slides/_rels/slide5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2.xml"/><Relationship Id="rId1" Type="http://schemas.openxmlformats.org/officeDocument/2006/relationships/slideLayout" Target="../slideLayouts/slideLayout9.xml"/></Relationships>
</file>

<file path=ppt/slides/_rels/slide5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3.xml"/><Relationship Id="rId1" Type="http://schemas.openxmlformats.org/officeDocument/2006/relationships/slideLayout" Target="../slideLayouts/slideLayout9.xml"/></Relationships>
</file>

<file path=ppt/slides/_rels/slide5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4.xml"/><Relationship Id="rId1" Type="http://schemas.openxmlformats.org/officeDocument/2006/relationships/slideLayout" Target="../slideLayouts/slideLayout9.xml"/></Relationships>
</file>

<file path=ppt/slides/_rels/slide5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5.xml"/><Relationship Id="rId1" Type="http://schemas.openxmlformats.org/officeDocument/2006/relationships/slideLayout" Target="../slideLayouts/slideLayout9.xml"/></Relationships>
</file>

<file path=ppt/slides/_rels/slide5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6.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168072" y="2564904"/>
            <a:ext cx="5580391" cy="3561259"/>
          </a:xfrm>
        </p:spPr>
        <p:txBody>
          <a:bodyPr>
            <a:normAutofit/>
          </a:bodyPr>
          <a:lstStyle/>
          <a:p>
            <a:pPr marL="0" indent="0" algn="ctr">
              <a:buNone/>
            </a:pPr>
            <a:r>
              <a:rPr lang="cs-CZ" sz="5400" b="1" dirty="0">
                <a:solidFill>
                  <a:schemeClr val="tx2">
                    <a:lumMod val="75000"/>
                  </a:schemeClr>
                </a:solidFill>
              </a:rPr>
              <a:t>Ekonomika </a:t>
            </a:r>
          </a:p>
          <a:p>
            <a:pPr marL="0" indent="0" algn="ctr">
              <a:buNone/>
            </a:pPr>
            <a:r>
              <a:rPr lang="cs-CZ" sz="5400" b="1" dirty="0">
                <a:solidFill>
                  <a:schemeClr val="tx2">
                    <a:lumMod val="75000"/>
                  </a:schemeClr>
                </a:solidFill>
              </a:rPr>
              <a:t>a </a:t>
            </a:r>
          </a:p>
          <a:p>
            <a:pPr marL="0" indent="0" algn="ctr">
              <a:buNone/>
            </a:pPr>
            <a:r>
              <a:rPr lang="cs-CZ" sz="5400" b="1" dirty="0">
                <a:solidFill>
                  <a:schemeClr val="tx2">
                    <a:lumMod val="75000"/>
                  </a:schemeClr>
                </a:solidFill>
              </a:rPr>
              <a:t>pojišťovnictví</a:t>
            </a:r>
          </a:p>
        </p:txBody>
      </p:sp>
      <p:sp>
        <p:nvSpPr>
          <p:cNvPr id="3" name="Nadpis 2"/>
          <p:cNvSpPr>
            <a:spLocks noGrp="1"/>
          </p:cNvSpPr>
          <p:nvPr>
            <p:ph type="title"/>
          </p:nvPr>
        </p:nvSpPr>
        <p:spPr/>
        <p:txBody>
          <a:bodyPr>
            <a:normAutofit fontScale="90000"/>
          </a:bodyPr>
          <a:lstStyle/>
          <a:p>
            <a:r>
              <a:rPr lang="cs-CZ" b="1" dirty="0"/>
              <a:t>Vysoká škola zdravotnická, o. p. s.</a:t>
            </a:r>
          </a:p>
        </p:txBody>
      </p:sp>
      <p:pic>
        <p:nvPicPr>
          <p:cNvPr id="614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1267444"/>
            <a:ext cx="1335038" cy="1252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a:t>
            </a:fld>
            <a:endParaRPr lang="cs-CZ"/>
          </a:p>
        </p:txBody>
      </p:sp>
      <p:pic>
        <p:nvPicPr>
          <p:cNvPr id="7" name="Obrázek 6" descr="Obsah obrázku zeď, osoba, interiér, muž&#10;&#10;Popis byl vytvořen automaticky">
            <a:extLst>
              <a:ext uri="{FF2B5EF4-FFF2-40B4-BE49-F238E27FC236}">
                <a16:creationId xmlns:a16="http://schemas.microsoft.com/office/drawing/2014/main" id="{A2EA560F-E2D4-4A85-99AD-039957C61A4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1560" y="2662419"/>
            <a:ext cx="2268480" cy="2736304"/>
          </a:xfrm>
          <a:prstGeom prst="rect">
            <a:avLst/>
          </a:prstGeom>
        </p:spPr>
      </p:pic>
    </p:spTree>
    <p:extLst>
      <p:ext uri="{BB962C8B-B14F-4D97-AF65-F5344CB8AC3E}">
        <p14:creationId xmlns:p14="http://schemas.microsoft.com/office/powerpoint/2010/main" val="10520133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V rámci Beveridgeova modelu rozeznáváme podmodely:</a:t>
            </a:r>
          </a:p>
          <a:p>
            <a:pPr algn="just">
              <a:buClr>
                <a:schemeClr val="tx2">
                  <a:lumMod val="50000"/>
                </a:schemeClr>
              </a:buClr>
            </a:pPr>
            <a:endParaRPr lang="cs-CZ" sz="2400" b="1" dirty="0">
              <a:solidFill>
                <a:srgbClr val="002060"/>
              </a:solidFill>
            </a:endParaRPr>
          </a:p>
          <a:p>
            <a:pPr marL="457200" indent="-457200" algn="just">
              <a:buClr>
                <a:srgbClr val="C00000"/>
              </a:buClr>
              <a:buFont typeface="+mj-lt"/>
              <a:buAutoNum type="alphaLcParenR"/>
            </a:pPr>
            <a:r>
              <a:rPr lang="cs-CZ" sz="2400" dirty="0">
                <a:solidFill>
                  <a:srgbClr val="C00000"/>
                </a:solidFill>
              </a:rPr>
              <a:t>Douglesův model</a:t>
            </a:r>
          </a:p>
          <a:p>
            <a:pPr algn="just">
              <a:buClr>
                <a:srgbClr val="C00000"/>
              </a:buClr>
            </a:pPr>
            <a:r>
              <a:rPr lang="cs-CZ" sz="2400" i="1" dirty="0">
                <a:solidFill>
                  <a:srgbClr val="002060"/>
                </a:solidFill>
              </a:rPr>
              <a:t>Uplatňuje se v těch zemích, které mají svá území rozdělená na provincie (Kanada, Austrálie, apod.). V těchto zemích se sice daně vybírají centrálně, avšak stát vybrané prostředky přerozděluje částečně mezi jednotlivé provincie, jejichž vlády odpovídají za poskytování a financování zdravotní péče na svém území, tedy nasmlouvávají a uhrazují zdravotní péči poskytnutou státními či nestátními zdravotními </a:t>
            </a:r>
            <a:r>
              <a:rPr lang="cs-CZ" sz="2400" i="1" dirty="0" err="1">
                <a:solidFill>
                  <a:srgbClr val="002060"/>
                </a:solidFill>
              </a:rPr>
              <a:t>zařizeními</a:t>
            </a:r>
            <a:r>
              <a:rPr lang="cs-CZ" sz="2400" i="1" dirty="0">
                <a:solidFill>
                  <a:srgbClr val="002060"/>
                </a:solidFill>
              </a:rPr>
              <a:t>.</a:t>
            </a:r>
          </a:p>
          <a:p>
            <a:pPr marL="457200" indent="-457200" algn="just">
              <a:buClr>
                <a:schemeClr val="tx2">
                  <a:lumMod val="50000"/>
                </a:schemeClr>
              </a:buClr>
              <a:buFont typeface="+mj-lt"/>
              <a:buAutoNum type="alphaLcParenR"/>
            </a:pPr>
            <a:endParaRPr lang="cs-CZ" sz="2000"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a:t>
            </a:fld>
            <a:endParaRPr lang="cs-CZ" dirty="0"/>
          </a:p>
        </p:txBody>
      </p:sp>
    </p:spTree>
    <p:extLst>
      <p:ext uri="{BB962C8B-B14F-4D97-AF65-F5344CB8AC3E}">
        <p14:creationId xmlns:p14="http://schemas.microsoft.com/office/powerpoint/2010/main" val="574822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lphaLcParenR" startAt="2"/>
            </a:pPr>
            <a:r>
              <a:rPr lang="cs-CZ" sz="2400" dirty="0" err="1">
                <a:solidFill>
                  <a:srgbClr val="C00000"/>
                </a:solidFill>
              </a:rPr>
              <a:t>Semeškův</a:t>
            </a:r>
            <a:r>
              <a:rPr lang="cs-CZ" sz="2400" dirty="0">
                <a:solidFill>
                  <a:srgbClr val="C00000"/>
                </a:solidFill>
              </a:rPr>
              <a:t> model</a:t>
            </a:r>
          </a:p>
          <a:p>
            <a:pPr algn="just">
              <a:buClr>
                <a:srgbClr val="C00000"/>
              </a:buClr>
            </a:pPr>
            <a:r>
              <a:rPr lang="cs-CZ" sz="2400" i="1" dirty="0">
                <a:solidFill>
                  <a:srgbClr val="002060"/>
                </a:solidFill>
              </a:rPr>
              <a:t>Tento model byl uplatňován v bývalých socialistických zemích včetně Československa do 90. let 20. století. Podstatou tohoto modelu bylo postátnění jak zdravotních zařízení, tak i prostředků na úhradu nákladů na zdravotní péči.</a:t>
            </a:r>
          </a:p>
          <a:p>
            <a:pPr algn="just">
              <a:buClr>
                <a:srgbClr val="C00000"/>
              </a:buClr>
            </a:pPr>
            <a:r>
              <a:rPr lang="cs-CZ" sz="2400" i="1" dirty="0">
                <a:solidFill>
                  <a:srgbClr val="002060"/>
                </a:solidFill>
              </a:rPr>
              <a:t>Zdravotnická zařízení byla státem zřizována jako rozpočtové a příspěvkové organizace státu, které měly náklady své činnosti hrazeny ze státního rozpočtu.</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a:t>
            </a:fld>
            <a:endParaRPr lang="cs-CZ" dirty="0"/>
          </a:p>
        </p:txBody>
      </p:sp>
    </p:spTree>
    <p:extLst>
      <p:ext uri="{BB962C8B-B14F-4D97-AF65-F5344CB8AC3E}">
        <p14:creationId xmlns:p14="http://schemas.microsoft.com/office/powerpoint/2010/main" val="1667750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457200" indent="-457200" algn="just">
              <a:buClr>
                <a:srgbClr val="C00000"/>
              </a:buClr>
              <a:buFont typeface="+mj-lt"/>
              <a:buAutoNum type="arabicParenR" startAt="2"/>
            </a:pPr>
            <a:r>
              <a:rPr lang="cs-CZ" sz="2400" dirty="0">
                <a:solidFill>
                  <a:srgbClr val="C00000"/>
                </a:solidFill>
              </a:rPr>
              <a:t>Bismarckův model</a:t>
            </a:r>
          </a:p>
          <a:p>
            <a:pPr marL="342900" indent="-342900" algn="just">
              <a:buClr>
                <a:srgbClr val="002060"/>
              </a:buClr>
              <a:buFont typeface="Wingdings" panose="05000000000000000000" pitchFamily="2" charset="2"/>
              <a:buChar char="§"/>
            </a:pPr>
            <a:r>
              <a:rPr lang="cs-CZ" sz="2400" dirty="0">
                <a:solidFill>
                  <a:srgbClr val="002060"/>
                </a:solidFill>
              </a:rPr>
              <a:t>začátkem 90. let 20. století byl u nás systém financování zdravotní péče transformován z Semeškova modelu na Bismarckův model.</a:t>
            </a:r>
          </a:p>
          <a:p>
            <a:pPr marL="342900" indent="-342900" algn="just">
              <a:buClr>
                <a:srgbClr val="002060"/>
              </a:buClr>
              <a:buFont typeface="Wingdings" panose="05000000000000000000" pitchFamily="2" charset="2"/>
              <a:buChar char="§"/>
            </a:pPr>
            <a:r>
              <a:rPr lang="cs-CZ" sz="2400" dirty="0">
                <a:solidFill>
                  <a:srgbClr val="002060"/>
                </a:solidFill>
              </a:rPr>
              <a:t>je to model postavený na povinném zdravotním pojištěním formou odvodů pojistného zákonem stanoveným procentem z příjmu pojištěnců a OSVČ a odvodu zaměstnavatelů z vyplacených mezd a dále platbou pojistného za státní pojištěnce z prostředků státního rozpočtu</a:t>
            </a:r>
          </a:p>
          <a:p>
            <a:pPr marL="342900" indent="-342900" algn="just">
              <a:buClr>
                <a:srgbClr val="002060"/>
              </a:buClr>
              <a:buFont typeface="Wingdings" panose="05000000000000000000" pitchFamily="2" charset="2"/>
              <a:buChar char="§"/>
            </a:pPr>
            <a:r>
              <a:rPr lang="cs-CZ" sz="2400" dirty="0">
                <a:solidFill>
                  <a:srgbClr val="002060"/>
                </a:solidFill>
              </a:rPr>
              <a:t>sytém je spravovaný samostatnými zdravotními pojišťovnami, které nasmlouvávají rozsah a strukturu zdravotní péče se stáními či nestátními zdravotními zařízeními.</a:t>
            </a:r>
          </a:p>
          <a:p>
            <a:pPr algn="just">
              <a:buClr>
                <a:srgbClr val="002060"/>
              </a:buClr>
            </a:pPr>
            <a:endParaRPr lang="cs-CZ" sz="2400" dirty="0">
              <a:solidFill>
                <a:srgbClr val="00206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a:t>
            </a:fld>
            <a:endParaRPr lang="cs-CZ" dirty="0"/>
          </a:p>
        </p:txBody>
      </p:sp>
    </p:spTree>
    <p:extLst>
      <p:ext uri="{BB962C8B-B14F-4D97-AF65-F5344CB8AC3E}">
        <p14:creationId xmlns:p14="http://schemas.microsoft.com/office/powerpoint/2010/main" val="3313435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76063"/>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chemeClr val="bg1"/>
                </a:solidFill>
                <a:ea typeface="+mn-ea"/>
                <a:cs typeface="+mn-cs"/>
              </a:rPr>
              <a:t>Pojistné modely ve zdravotním pojištění</a:t>
            </a:r>
            <a:endParaRPr lang="cs-CZ" sz="3600" b="1" dirty="0"/>
          </a:p>
        </p:txBody>
      </p:sp>
      <p:sp>
        <p:nvSpPr>
          <p:cNvPr id="3" name="Zástupný symbol pro text 2"/>
          <p:cNvSpPr>
            <a:spLocks noGrp="1"/>
          </p:cNvSpPr>
          <p:nvPr>
            <p:ph type="body" sz="half" idx="2"/>
          </p:nvPr>
        </p:nvSpPr>
        <p:spPr>
          <a:xfrm>
            <a:off x="611560" y="1196753"/>
            <a:ext cx="8064896" cy="5418535"/>
          </a:xfrm>
        </p:spPr>
        <p:txBody>
          <a:bodyPr>
            <a:noAutofit/>
          </a:bodyPr>
          <a:lstStyle/>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pojistný produkt určuje rozsah zdravotní péče kryté zdravotním pojištěním a vymezuje podmínky její úhrady ze strany zdravotních pojišťoven</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ve vyspělých zemích je pojistný produkt vymezen velice široce, znamená to, že prakticky veškeré oblasti zdravotní péče jsou kryty zdravotním pojištěním, vyloučeny obvykle bývají estetické výkony či alternativní postupy a omezené krytí je i v oblasti stomatologie.</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v ČR bylo do roku 2012 vymezení pojistného produktu ve zdravotním pojištění velmi široké, s rokem 2012 dochází k omezení hrazeného pojistného produktu a k zavedení tzv. nadstandardů zdravotní péče, které je možno získat jen za příplatek</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a:t>
            </a:fld>
            <a:endParaRPr lang="cs-CZ" dirty="0"/>
          </a:p>
        </p:txBody>
      </p:sp>
    </p:spTree>
    <p:extLst>
      <p:ext uri="{BB962C8B-B14F-4D97-AF65-F5344CB8AC3E}">
        <p14:creationId xmlns:p14="http://schemas.microsoft.com/office/powerpoint/2010/main" val="3912475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836712"/>
            <a:ext cx="8064896" cy="5778576"/>
          </a:xfrm>
        </p:spPr>
        <p:txBody>
          <a:bodyPr>
            <a:noAutofit/>
          </a:bodyPr>
          <a:lstStyle/>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v oblasti hrazených léků z prostředků zdravotního pojištění  byl rozsah pojistného produktu již od počátku pojistného systému vymezen v užším směru.</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z hlediska krytí nákladů na léky máme tři skupiny, a to </a:t>
            </a:r>
            <a:r>
              <a:rPr lang="cs-CZ" sz="2400" b="1" i="1" dirty="0">
                <a:solidFill>
                  <a:srgbClr val="C00000"/>
                </a:solidFill>
              </a:rPr>
              <a:t>léky hrazené, částečně hrazené a nehrazené ze zdravotního pojištění</a:t>
            </a:r>
            <a:r>
              <a:rPr lang="cs-CZ" sz="2400" b="1" dirty="0">
                <a:solidFill>
                  <a:srgbClr val="002060"/>
                </a:solidFill>
              </a:rPr>
              <a:t>, </a:t>
            </a:r>
            <a:r>
              <a:rPr lang="cs-CZ" sz="2400" b="1" i="1" dirty="0">
                <a:solidFill>
                  <a:srgbClr val="002060"/>
                </a:solidFill>
              </a:rPr>
              <a:t>platí zásada, že v každé lékové skupině (podle účinné látky) musí být alespoň jeden lék plně hrazený ze zdravotního pojištění</a:t>
            </a:r>
          </a:p>
          <a:p>
            <a:pPr marL="342900" indent="-342900" algn="just">
              <a:buClr>
                <a:schemeClr val="tx2">
                  <a:lumMod val="50000"/>
                </a:schemeClr>
              </a:buClr>
              <a:buFont typeface="Courier New" panose="02070309020205020404" pitchFamily="49" charset="0"/>
              <a:buChar char="o"/>
            </a:pPr>
            <a:r>
              <a:rPr lang="cs-CZ" sz="2400" b="1" i="1" dirty="0">
                <a:solidFill>
                  <a:srgbClr val="002060"/>
                </a:solidFill>
              </a:rPr>
              <a:t>v roce 2013 došlo k významnému zásahu do rozsahu pojistného produktu v lékové oblasti, a to zavedením zásady, že léky nehrazené nebudou ze zdravotního pojištění hrazeny ani v případě, že lékař jejich užívání předepíše</a:t>
            </a:r>
          </a:p>
          <a:p>
            <a:pPr marL="342900" indent="-342900" algn="just">
              <a:buClr>
                <a:schemeClr val="tx2">
                  <a:lumMod val="50000"/>
                </a:schemeClr>
              </a:buClr>
              <a:buFont typeface="Courier New" panose="02070309020205020404" pitchFamily="49" charset="0"/>
              <a:buChar char="o"/>
            </a:pPr>
            <a:r>
              <a:rPr lang="cs-CZ" sz="2400" b="1" i="1" dirty="0">
                <a:solidFill>
                  <a:srgbClr val="002060"/>
                </a:solidFill>
              </a:rPr>
              <a:t>obdobně v oblasti zdravotnických potřeb jsou ze zdravotního pojištění obvykle hrazeny jen základní provedení těchto prostředků, luxusnější provedení si hradí pacient sám.</a:t>
            </a:r>
          </a:p>
          <a:p>
            <a:pPr marL="342900" indent="-342900" algn="just">
              <a:buClr>
                <a:schemeClr val="tx2">
                  <a:lumMod val="50000"/>
                </a:schemeClr>
              </a:buClr>
              <a:buFont typeface="Courier New" panose="02070309020205020404" pitchFamily="49" charset="0"/>
              <a:buChar char="o"/>
            </a:pPr>
            <a:endParaRPr lang="cs-CZ" sz="2400" b="1" i="1" dirty="0">
              <a:solidFill>
                <a:srgbClr val="C0000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FE223192-8F4B-48D3-BDB1-B227AFD40CBC}" type="slidenum">
              <a:rPr lang="cs-CZ" smtClean="0"/>
              <a:t>14</a:t>
            </a:fld>
            <a:endParaRPr lang="cs-CZ" dirty="0"/>
          </a:p>
        </p:txBody>
      </p:sp>
    </p:spTree>
    <p:extLst>
      <p:ext uri="{BB962C8B-B14F-4D97-AF65-F5344CB8AC3E}">
        <p14:creationId xmlns:p14="http://schemas.microsoft.com/office/powerpoint/2010/main" val="38755586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648071"/>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chemeClr val="bg1"/>
                </a:solidFill>
                <a:ea typeface="+mn-ea"/>
                <a:cs typeface="+mn-cs"/>
              </a:rPr>
              <a:t>Princip solidarity ve zdravotním pojištění</a:t>
            </a:r>
            <a:endParaRPr lang="cs-CZ" sz="3600" b="1" dirty="0"/>
          </a:p>
        </p:txBody>
      </p:sp>
      <p:sp>
        <p:nvSpPr>
          <p:cNvPr id="3" name="Zástupný symbol pro text 2"/>
          <p:cNvSpPr>
            <a:spLocks noGrp="1"/>
          </p:cNvSpPr>
          <p:nvPr>
            <p:ph type="body" sz="half" idx="2"/>
          </p:nvPr>
        </p:nvSpPr>
        <p:spPr>
          <a:xfrm>
            <a:off x="611560" y="1772816"/>
            <a:ext cx="8064896" cy="4842472"/>
          </a:xfrm>
        </p:spPr>
        <p:txBody>
          <a:bodyPr>
            <a:noAutofit/>
          </a:bodyPr>
          <a:lstStyle/>
          <a:p>
            <a:pPr marL="342900" indent="-342900" algn="just">
              <a:buClr>
                <a:schemeClr val="tx2">
                  <a:lumMod val="50000"/>
                </a:schemeClr>
              </a:buClr>
              <a:buFont typeface="Wingdings" panose="05000000000000000000" pitchFamily="2" charset="2"/>
              <a:buChar char="§"/>
            </a:pPr>
            <a:r>
              <a:rPr lang="cs-CZ" sz="2400" b="1" dirty="0">
                <a:solidFill>
                  <a:srgbClr val="002060"/>
                </a:solidFill>
              </a:rPr>
              <a:t>veškeré pojistné systémy jsou postaveny na principu solidarity</a:t>
            </a:r>
          </a:p>
          <a:p>
            <a:pPr marL="342900" indent="-342900" algn="just">
              <a:buClr>
                <a:schemeClr val="tx2">
                  <a:lumMod val="50000"/>
                </a:schemeClr>
              </a:buClr>
              <a:buFont typeface="Wingdings" panose="05000000000000000000" pitchFamily="2" charset="2"/>
              <a:buChar char="§"/>
            </a:pPr>
            <a:r>
              <a:rPr lang="cs-CZ" sz="2400" b="1" dirty="0">
                <a:solidFill>
                  <a:srgbClr val="002060"/>
                </a:solidFill>
              </a:rPr>
              <a:t>do zdravotního pojištění přispívá prakticky veškeré ekonomicky aktivní obyvatelstvo, avšak jen někteří (nemocní) z něho čerpají</a:t>
            </a:r>
          </a:p>
          <a:p>
            <a:pPr marL="342900" indent="-342900" algn="just">
              <a:buClr>
                <a:schemeClr val="tx2">
                  <a:lumMod val="50000"/>
                </a:schemeClr>
              </a:buClr>
              <a:buFont typeface="Wingdings" panose="05000000000000000000" pitchFamily="2" charset="2"/>
              <a:buChar char="§"/>
            </a:pPr>
            <a:r>
              <a:rPr lang="cs-CZ" sz="2400" b="1" dirty="0">
                <a:solidFill>
                  <a:srgbClr val="002060"/>
                </a:solidFill>
              </a:rPr>
              <a:t>v časovém měřítku obvykle v produktivním věku lidé do pojistného systému přispívají více, než z něho čerpají, v pozdějším věku již do systému obvykle přispívají méně nebo více, ale čerpají z něho často značné prostředky, tato relativní disproporce je jednou ze složek principu solidarity ve zdravotním pojištění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15</a:t>
            </a:fld>
            <a:endParaRPr lang="cs-CZ" dirty="0"/>
          </a:p>
        </p:txBody>
      </p:sp>
    </p:spTree>
    <p:extLst>
      <p:ext uri="{BB962C8B-B14F-4D97-AF65-F5344CB8AC3E}">
        <p14:creationId xmlns:p14="http://schemas.microsoft.com/office/powerpoint/2010/main" val="3637790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340768"/>
            <a:ext cx="8064896" cy="5274520"/>
          </a:xfrm>
        </p:spPr>
        <p:txBody>
          <a:bodyPr>
            <a:noAutofit/>
          </a:bodyPr>
          <a:lstStyle/>
          <a:p>
            <a:pPr marL="342900" indent="-342900" algn="just">
              <a:buClr>
                <a:schemeClr val="tx2">
                  <a:lumMod val="50000"/>
                </a:schemeClr>
              </a:buClr>
              <a:buFont typeface="Wingdings" panose="05000000000000000000" pitchFamily="2" charset="2"/>
              <a:buChar char="§"/>
            </a:pPr>
            <a:r>
              <a:rPr lang="cs-CZ" sz="2400" b="1" dirty="0">
                <a:solidFill>
                  <a:srgbClr val="002060"/>
                </a:solidFill>
              </a:rPr>
              <a:t>obecně můžeme princip solidarity ve zdravotním pojištění vymezit ve třech rovinách:</a:t>
            </a:r>
          </a:p>
          <a:p>
            <a:pPr algn="just">
              <a:buClr>
                <a:schemeClr val="tx2">
                  <a:lumMod val="50000"/>
                </a:schemeClr>
              </a:buClr>
            </a:pPr>
            <a:endParaRPr lang="cs-CZ" sz="2400" b="1" dirty="0">
              <a:solidFill>
                <a:srgbClr val="002060"/>
              </a:solidFill>
            </a:endParaRPr>
          </a:p>
          <a:p>
            <a:pPr marL="914400" lvl="1" indent="-457200" algn="just">
              <a:buClr>
                <a:srgbClr val="C00000"/>
              </a:buClr>
              <a:buFont typeface="+mj-lt"/>
              <a:buAutoNum type="alphaLcParenR"/>
            </a:pPr>
            <a:r>
              <a:rPr lang="cs-CZ" sz="2400" dirty="0">
                <a:solidFill>
                  <a:srgbClr val="C00000"/>
                </a:solidFill>
              </a:rPr>
              <a:t>solidarita zdravých a nemocných</a:t>
            </a:r>
          </a:p>
          <a:p>
            <a:pPr marL="914400" lvl="1" indent="-457200" algn="just">
              <a:buClr>
                <a:srgbClr val="C00000"/>
              </a:buClr>
              <a:buFont typeface="+mj-lt"/>
              <a:buAutoNum type="alphaLcParenR"/>
            </a:pPr>
            <a:endParaRPr lang="cs-CZ" sz="2400" dirty="0">
              <a:solidFill>
                <a:srgbClr val="C00000"/>
              </a:solidFill>
            </a:endParaRPr>
          </a:p>
          <a:p>
            <a:pPr lvl="2" algn="just">
              <a:buClr>
                <a:srgbClr val="C00000"/>
              </a:buClr>
            </a:pPr>
            <a:r>
              <a:rPr lang="cs-CZ" sz="2400" i="1" dirty="0">
                <a:solidFill>
                  <a:srgbClr val="002060"/>
                </a:solidFill>
              </a:rPr>
              <a:t>pojistné odvádějí do systému ekonomicky aktivní lidé ze svých příjmů, aby mohli pracovat a mít příjem, musí být zdraví, tedy odvádějí do systému prostředky, kdy jsou zdraví a zdravotní pojištění nečerpají, projevují tak svou solidaritu s nemocnými, kteří v důsledku nemoci nemají často příjem a přitom užívají zdravotní péči, která je jim hrazená ze zdravotního pojištění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16</a:t>
            </a:fld>
            <a:endParaRPr lang="cs-CZ" dirty="0"/>
          </a:p>
        </p:txBody>
      </p:sp>
    </p:spTree>
    <p:extLst>
      <p:ext uri="{BB962C8B-B14F-4D97-AF65-F5344CB8AC3E}">
        <p14:creationId xmlns:p14="http://schemas.microsoft.com/office/powerpoint/2010/main" val="9262354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340768"/>
            <a:ext cx="8064896" cy="5274520"/>
          </a:xfrm>
        </p:spPr>
        <p:txBody>
          <a:bodyPr>
            <a:noAutofit/>
          </a:bodyPr>
          <a:lstStyle/>
          <a:p>
            <a:pPr marL="914400" lvl="1" indent="-457200" algn="just">
              <a:buClr>
                <a:srgbClr val="C00000"/>
              </a:buClr>
              <a:buFont typeface="+mj-lt"/>
              <a:buAutoNum type="alphaLcParenR" startAt="2"/>
            </a:pPr>
            <a:r>
              <a:rPr lang="cs-CZ" sz="2400" dirty="0">
                <a:solidFill>
                  <a:srgbClr val="C00000"/>
                </a:solidFill>
              </a:rPr>
              <a:t>solidarita mladých se staršími</a:t>
            </a:r>
          </a:p>
          <a:p>
            <a:pPr lvl="1" algn="just">
              <a:buClr>
                <a:srgbClr val="C00000"/>
              </a:buClr>
            </a:pPr>
            <a:endParaRPr lang="cs-CZ" sz="2400" dirty="0">
              <a:solidFill>
                <a:srgbClr val="C00000"/>
              </a:solidFill>
            </a:endParaRPr>
          </a:p>
          <a:p>
            <a:pPr lvl="2" algn="just">
              <a:buClr>
                <a:srgbClr val="C00000"/>
              </a:buClr>
            </a:pPr>
            <a:r>
              <a:rPr lang="cs-CZ" sz="2400" i="1" dirty="0">
                <a:solidFill>
                  <a:srgbClr val="002060"/>
                </a:solidFill>
              </a:rPr>
              <a:t>v mladším produktivním věku je obvykle člověk ekonomicky aktivní a má příjem, ze kterého část odvádí na zdravotní pojištění, v pozdějším věku již obvykle ekonomicky aktivní není a do zdravotního systému již nepřispívá, avšak vyšší věk přináší  i častější nemocnost a nemoci pozdního věku jsou většinou chronické, a tedy nákladné, úhrada těchto nákladů je hrazena z veřejného zdravotního pojištění, které se aktuálně vytváří z příspěvků mladších pojištěnců</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17</a:t>
            </a:fld>
            <a:endParaRPr lang="cs-CZ" dirty="0"/>
          </a:p>
        </p:txBody>
      </p:sp>
    </p:spTree>
    <p:extLst>
      <p:ext uri="{BB962C8B-B14F-4D97-AF65-F5344CB8AC3E}">
        <p14:creationId xmlns:p14="http://schemas.microsoft.com/office/powerpoint/2010/main" val="15465420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268760"/>
            <a:ext cx="8064896" cy="5346528"/>
          </a:xfrm>
        </p:spPr>
        <p:txBody>
          <a:bodyPr>
            <a:noAutofit/>
          </a:bodyPr>
          <a:lstStyle/>
          <a:p>
            <a:pPr marL="457200" indent="-457200" algn="just">
              <a:buClr>
                <a:srgbClr val="C00000"/>
              </a:buClr>
              <a:buFont typeface="+mj-lt"/>
              <a:buAutoNum type="alphaLcParenR" startAt="3"/>
            </a:pPr>
            <a:r>
              <a:rPr lang="cs-CZ" sz="2400" dirty="0">
                <a:solidFill>
                  <a:srgbClr val="C00000"/>
                </a:solidFill>
              </a:rPr>
              <a:t>solidarita bohatých s chudými</a:t>
            </a:r>
          </a:p>
          <a:p>
            <a:pPr marL="457200" indent="-457200" algn="just">
              <a:buClr>
                <a:srgbClr val="C00000"/>
              </a:buClr>
              <a:buFont typeface="+mj-lt"/>
              <a:buAutoNum type="alphaLcParenR" startAt="3"/>
            </a:pPr>
            <a:endParaRPr lang="cs-CZ" sz="2400" dirty="0">
              <a:solidFill>
                <a:srgbClr val="C00000"/>
              </a:solidFill>
            </a:endParaRPr>
          </a:p>
          <a:p>
            <a:pPr lvl="1" algn="just">
              <a:buClr>
                <a:srgbClr val="C00000"/>
              </a:buClr>
            </a:pPr>
            <a:r>
              <a:rPr lang="cs-CZ" sz="2400" i="1" dirty="0">
                <a:solidFill>
                  <a:srgbClr val="002060"/>
                </a:solidFill>
              </a:rPr>
              <a:t>pojistné na zdravotním pojištění se obvykle stanoví pojištěnci procentní sazbou z dosažených příjmů, tato procentní sazba (4,5%) je relativně stejná pro všechny pojištěnce, a tedy ti, kteří mají větší příjmy, do systému zdravotního pojištění při stejné procentní sazbě pojistného odvodu přispívají větší absolutní částkou než ti, kteří mají příjmy nižší.</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18</a:t>
            </a:fld>
            <a:endParaRPr lang="cs-CZ" dirty="0"/>
          </a:p>
        </p:txBody>
      </p:sp>
    </p:spTree>
    <p:extLst>
      <p:ext uri="{BB962C8B-B14F-4D97-AF65-F5344CB8AC3E}">
        <p14:creationId xmlns:p14="http://schemas.microsoft.com/office/powerpoint/2010/main" val="3464356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chemeClr val="bg1"/>
                </a:solidFill>
                <a:ea typeface="+mn-ea"/>
                <a:cs typeface="+mn-cs"/>
              </a:rPr>
              <a:t>Pojistné na zdravotním pojištění</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Wingdings" panose="05000000000000000000" pitchFamily="2" charset="2"/>
              <a:buChar char="q"/>
            </a:pPr>
            <a:r>
              <a:rPr lang="cs-CZ" sz="2400" b="1" dirty="0">
                <a:solidFill>
                  <a:srgbClr val="002060"/>
                </a:solidFill>
              </a:rPr>
              <a:t>v zákonném pojištění převažuje tzv. průběžné systémové financování, to znamená, že hodnota všech nákladů na systém zdravotní péče bude odpovídat očekávané hodnotě příjmů do systému v daném období, z této vyváženosti obou stran se prakticky nevytváří žádná významná rezerva pro budoucí období</a:t>
            </a:r>
          </a:p>
          <a:p>
            <a:pPr marL="342900" indent="-342900" algn="just">
              <a:buClr>
                <a:schemeClr val="tx2">
                  <a:lumMod val="50000"/>
                </a:schemeClr>
              </a:buClr>
              <a:buFont typeface="Wingdings" panose="05000000000000000000" pitchFamily="2" charset="2"/>
              <a:buChar char="q"/>
            </a:pPr>
            <a:r>
              <a:rPr lang="cs-CZ" sz="2400" b="1" dirty="0">
                <a:solidFill>
                  <a:srgbClr val="002060"/>
                </a:solidFill>
              </a:rPr>
              <a:t>pojistné se většinou dělí mezi zaměstnance a zaměstnavatele, v ČR je dlouhodobě sazba pojistného na zdravotní pojištění stanovena na 13,5% z příjmů pojištěnce (2/3 této sazby, tj. 9% odvádí zaměstnavatel, 1/3 , tj. 4,5% odvádí zaměstnanec)</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19</a:t>
            </a:fld>
            <a:endParaRPr lang="cs-CZ" dirty="0"/>
          </a:p>
        </p:txBody>
      </p:sp>
    </p:spTree>
    <p:extLst>
      <p:ext uri="{BB962C8B-B14F-4D97-AF65-F5344CB8AC3E}">
        <p14:creationId xmlns:p14="http://schemas.microsoft.com/office/powerpoint/2010/main" val="2084958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692697"/>
            <a:ext cx="8111155" cy="1080120"/>
          </a:xfrm>
        </p:spPr>
        <p:txBody>
          <a:bodyPr>
            <a:noAutofit/>
          </a:bodyPr>
          <a:lstStyle/>
          <a:p>
            <a:pPr marL="457200" lvl="0" indent="-457200" algn="ctr">
              <a:spcBef>
                <a:spcPct val="20000"/>
              </a:spcBef>
            </a:pPr>
            <a:r>
              <a:rPr lang="cs-CZ" sz="4000" b="1" dirty="0">
                <a:solidFill>
                  <a:schemeClr val="bg1"/>
                </a:solidFill>
                <a:ea typeface="+mn-ea"/>
                <a:cs typeface="+mn-cs"/>
              </a:rPr>
              <a:t>Zdravotní pojištění</a:t>
            </a:r>
            <a:br>
              <a:rPr lang="cs-CZ" sz="4000" b="1" dirty="0">
                <a:solidFill>
                  <a:schemeClr val="bg1"/>
                </a:solidFill>
                <a:ea typeface="+mn-ea"/>
                <a:cs typeface="+mn-cs"/>
              </a:rPr>
            </a:br>
            <a:r>
              <a:rPr lang="cs-CZ" sz="2400" b="1" dirty="0">
                <a:solidFill>
                  <a:schemeClr val="bg1"/>
                </a:solidFill>
                <a:ea typeface="+mn-ea"/>
                <a:cs typeface="+mn-cs"/>
              </a:rPr>
              <a:t>Historický vývoj zdravotního pojištění</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1" y="1412776"/>
            <a:ext cx="8566992" cy="5202512"/>
          </a:xfrm>
        </p:spPr>
        <p:txBody>
          <a:bodyPr>
            <a:noAutofit/>
          </a:bodyPr>
          <a:lstStyle/>
          <a:p>
            <a:pPr algn="just">
              <a:buClr>
                <a:schemeClr val="tx2">
                  <a:lumMod val="50000"/>
                </a:schemeClr>
              </a:buClr>
            </a:pPr>
            <a:r>
              <a:rPr lang="cs-CZ" sz="2400" b="1" dirty="0">
                <a:solidFill>
                  <a:srgbClr val="002060"/>
                </a:solidFill>
              </a:rPr>
              <a:t>Počátky zdravotního pojištění se datují již do období středověku. Cechovní zajišťující spolky vytvářely různé finanční fondy k podpoře svých členů v období nemoci či úrazu. Již zde můžeme pozorovat počátky profesích uzavřených systémů, se kterými se setkáváme i v dnešní době.</a:t>
            </a:r>
          </a:p>
          <a:p>
            <a:pPr algn="just">
              <a:buClr>
                <a:schemeClr val="tx2">
                  <a:lumMod val="50000"/>
                </a:schemeClr>
              </a:buClr>
            </a:pPr>
            <a:r>
              <a:rPr lang="cs-CZ" sz="2400" b="1" dirty="0">
                <a:solidFill>
                  <a:srgbClr val="002060"/>
                </a:solidFill>
              </a:rPr>
              <a:t>První moderní znaky pojistného systému je možno nalézat v souvislosti s rozvojem průmyslové výroby, s nástupem kapitalismu, se kterou je spojen vznik dělnické třídy. Tato skupina patřila mezi sociálně slabé, kdy stav nemoci nebo úrazu zaznamenal velmi tíživé důsledky nejen pro ně, ale i pro jejich rodiny. Tehdy vznikají různé příspěvkové fondy, které byly tvořeny příspěvky dělníků, ale i jejich zaměstnavatelů a charitativních organizací.</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a:t>
            </a:fld>
            <a:endParaRPr lang="cs-CZ" dirty="0"/>
          </a:p>
        </p:txBody>
      </p:sp>
    </p:spTree>
    <p:extLst>
      <p:ext uri="{BB962C8B-B14F-4D97-AF65-F5344CB8AC3E}">
        <p14:creationId xmlns:p14="http://schemas.microsoft.com/office/powerpoint/2010/main" val="706998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marL="342900" indent="-342900" algn="just">
              <a:buClr>
                <a:schemeClr val="tx2">
                  <a:lumMod val="50000"/>
                </a:schemeClr>
              </a:buClr>
              <a:buFont typeface="Wingdings" panose="05000000000000000000" pitchFamily="2" charset="2"/>
              <a:buChar char="q"/>
            </a:pPr>
            <a:r>
              <a:rPr lang="cs-CZ" sz="2400" b="1" dirty="0">
                <a:solidFill>
                  <a:srgbClr val="002060"/>
                </a:solidFill>
              </a:rPr>
              <a:t>pojistné pro OSVČ je stanoveno v minimální výši v závislosti na vývoji průměrné mzdy, pro rok 2021 vzrostla minimální výše odvodu OSVČ o 41 Kč oproti roku 2020, tak že pro rok 2021 je odvod vyčíslen ve výši 2 393 Kč</a:t>
            </a:r>
          </a:p>
          <a:p>
            <a:pPr marL="342900" indent="-342900" algn="just">
              <a:buClr>
                <a:schemeClr val="tx2">
                  <a:lumMod val="50000"/>
                </a:schemeClr>
              </a:buClr>
              <a:buFont typeface="Wingdings" panose="05000000000000000000" pitchFamily="2" charset="2"/>
              <a:buChar char="q"/>
            </a:pPr>
            <a:r>
              <a:rPr lang="cs-CZ" sz="2400" b="1" dirty="0">
                <a:solidFill>
                  <a:srgbClr val="002060"/>
                </a:solidFill>
              </a:rPr>
              <a:t>za státní pojištěnce platí zdravotní pojištění stát, jedná se o osoby bez příjmů (důchodci, nezaměstnaní, ženy na mateřské a osoby na rodičovské dovolené apod.), výše pojistného za tyto osoby je stanovená pevnou částkou, pro rok 2021 je tato částka ve výši 1 767 Kč</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20</a:t>
            </a:fld>
            <a:endParaRPr lang="cs-CZ" dirty="0"/>
          </a:p>
        </p:txBody>
      </p:sp>
      <p:graphicFrame>
        <p:nvGraphicFramePr>
          <p:cNvPr id="6" name="Tabulka 5">
            <a:extLst>
              <a:ext uri="{FF2B5EF4-FFF2-40B4-BE49-F238E27FC236}">
                <a16:creationId xmlns:a16="http://schemas.microsoft.com/office/drawing/2014/main" id="{C2C5D50A-3FA9-472C-8792-C8BBA1645373}"/>
              </a:ext>
            </a:extLst>
          </p:cNvPr>
          <p:cNvGraphicFramePr>
            <a:graphicFrameLocks noGrp="1"/>
          </p:cNvGraphicFramePr>
          <p:nvPr>
            <p:extLst>
              <p:ext uri="{D42A27DB-BD31-4B8C-83A1-F6EECF244321}">
                <p14:modId xmlns:p14="http://schemas.microsoft.com/office/powerpoint/2010/main" val="1898252227"/>
              </p:ext>
            </p:extLst>
          </p:nvPr>
        </p:nvGraphicFramePr>
        <p:xfrm>
          <a:off x="871538" y="4581128"/>
          <a:ext cx="7408862" cy="1800198"/>
        </p:xfrm>
        <a:graphic>
          <a:graphicData uri="http://schemas.openxmlformats.org/drawingml/2006/table">
            <a:tbl>
              <a:tblPr/>
              <a:tblGrid>
                <a:gridCol w="3704431">
                  <a:extLst>
                    <a:ext uri="{9D8B030D-6E8A-4147-A177-3AD203B41FA5}">
                      <a16:colId xmlns:a16="http://schemas.microsoft.com/office/drawing/2014/main" val="640473964"/>
                    </a:ext>
                  </a:extLst>
                </a:gridCol>
                <a:gridCol w="3704431">
                  <a:extLst>
                    <a:ext uri="{9D8B030D-6E8A-4147-A177-3AD203B41FA5}">
                      <a16:colId xmlns:a16="http://schemas.microsoft.com/office/drawing/2014/main" val="2044354481"/>
                    </a:ext>
                  </a:extLst>
                </a:gridCol>
              </a:tblGrid>
              <a:tr h="658359">
                <a:tc>
                  <a:txBody>
                    <a:bodyPr/>
                    <a:lstStyle/>
                    <a:p>
                      <a:pPr algn="l" fontAlgn="b"/>
                      <a:r>
                        <a:rPr lang="cs-CZ" dirty="0">
                          <a:effectLst/>
                        </a:rPr>
                        <a:t>Rok</a:t>
                      </a:r>
                    </a:p>
                  </a:txBody>
                  <a:tcPr marL="50800" marR="50800" marT="50800" marB="50800" anchor="b">
                    <a:lnL>
                      <a:noFill/>
                    </a:lnL>
                    <a:lnR>
                      <a:noFill/>
                    </a:lnR>
                    <a:lnT>
                      <a:noFill/>
                    </a:lnT>
                    <a:lnB w="6350" cap="flat" cmpd="sng" algn="ctr">
                      <a:solidFill>
                        <a:srgbClr val="DDDDDD"/>
                      </a:solidFill>
                      <a:prstDash val="solid"/>
                      <a:round/>
                      <a:headEnd type="none" w="med" len="med"/>
                      <a:tailEnd type="none" w="med" len="med"/>
                    </a:lnB>
                  </a:tcPr>
                </a:tc>
                <a:tc>
                  <a:txBody>
                    <a:bodyPr/>
                    <a:lstStyle/>
                    <a:p>
                      <a:pPr algn="l" fontAlgn="b"/>
                      <a:r>
                        <a:rPr lang="cs-CZ" dirty="0">
                          <a:effectLst/>
                        </a:rPr>
                        <a:t>Měsíční odvod zdravotního pojištění za státního pojištěnce</a:t>
                      </a:r>
                    </a:p>
                  </a:txBody>
                  <a:tcPr marL="50800" marR="50800" marT="50800" marB="50800" anchor="b">
                    <a:lnL>
                      <a:noFill/>
                    </a:lnL>
                    <a:lnR>
                      <a:noFill/>
                    </a:lnR>
                    <a:lnT>
                      <a:noFill/>
                    </a:lnT>
                    <a:lnB w="635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3053679736"/>
                  </a:ext>
                </a:extLst>
              </a:tr>
              <a:tr h="380613">
                <a:tc>
                  <a:txBody>
                    <a:bodyPr/>
                    <a:lstStyle/>
                    <a:p>
                      <a:pPr fontAlgn="t"/>
                      <a:r>
                        <a:rPr lang="cs-CZ">
                          <a:effectLst/>
                        </a:rPr>
                        <a:t>Od 1. ledna 2020</a:t>
                      </a:r>
                    </a:p>
                  </a:txBody>
                  <a:tcPr marL="50800" marR="50800" marT="50800" marB="50800">
                    <a:lnL>
                      <a:noFill/>
                    </a:lnL>
                    <a:lnR>
                      <a:noFill/>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fontAlgn="t"/>
                      <a:r>
                        <a:rPr lang="cs-CZ" dirty="0">
                          <a:effectLst/>
                        </a:rPr>
                        <a:t>1 067 Kč</a:t>
                      </a:r>
                    </a:p>
                  </a:txBody>
                  <a:tcPr marL="50800" marR="50800" marT="50800" marB="50800">
                    <a:lnL>
                      <a:noFill/>
                    </a:lnL>
                    <a:lnR>
                      <a:noFill/>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3193375039"/>
                  </a:ext>
                </a:extLst>
              </a:tr>
              <a:tr h="380613">
                <a:tc>
                  <a:txBody>
                    <a:bodyPr/>
                    <a:lstStyle/>
                    <a:p>
                      <a:pPr fontAlgn="t"/>
                      <a:r>
                        <a:rPr lang="cs-CZ">
                          <a:effectLst/>
                        </a:rPr>
                        <a:t>Od 1. června 2020</a:t>
                      </a:r>
                    </a:p>
                  </a:txBody>
                  <a:tcPr marL="50800" marR="50800" marT="50800" marB="50800">
                    <a:lnL>
                      <a:noFill/>
                    </a:lnL>
                    <a:lnR>
                      <a:noFill/>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fontAlgn="t"/>
                      <a:r>
                        <a:rPr lang="cs-CZ" dirty="0">
                          <a:effectLst/>
                        </a:rPr>
                        <a:t>1 567 Kč</a:t>
                      </a:r>
                    </a:p>
                  </a:txBody>
                  <a:tcPr marL="50800" marR="50800" marT="50800" marB="50800">
                    <a:lnL>
                      <a:noFill/>
                    </a:lnL>
                    <a:lnR>
                      <a:noFill/>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551245342"/>
                  </a:ext>
                </a:extLst>
              </a:tr>
              <a:tr h="380613">
                <a:tc>
                  <a:txBody>
                    <a:bodyPr/>
                    <a:lstStyle/>
                    <a:p>
                      <a:pPr fontAlgn="t"/>
                      <a:r>
                        <a:rPr lang="cs-CZ">
                          <a:effectLst/>
                        </a:rPr>
                        <a:t>Od 1. ledna 2021</a:t>
                      </a:r>
                    </a:p>
                  </a:txBody>
                  <a:tcPr marL="50800" marR="50800" marT="50800" marB="50800">
                    <a:lnL>
                      <a:noFill/>
                    </a:lnL>
                    <a:lnR>
                      <a:noFill/>
                    </a:lnR>
                    <a:lnT w="6350" cap="flat" cmpd="sng" algn="ctr">
                      <a:solidFill>
                        <a:srgbClr val="DDDDDD"/>
                      </a:solidFill>
                      <a:prstDash val="solid"/>
                      <a:round/>
                      <a:headEnd type="none" w="med" len="med"/>
                      <a:tailEnd type="none" w="med" len="med"/>
                    </a:lnT>
                    <a:lnB>
                      <a:noFill/>
                    </a:lnB>
                  </a:tcPr>
                </a:tc>
                <a:tc>
                  <a:txBody>
                    <a:bodyPr/>
                    <a:lstStyle/>
                    <a:p>
                      <a:pPr fontAlgn="t"/>
                      <a:r>
                        <a:rPr lang="cs-CZ" dirty="0">
                          <a:effectLst/>
                        </a:rPr>
                        <a:t>1 767 Kč</a:t>
                      </a:r>
                    </a:p>
                  </a:txBody>
                  <a:tcPr marL="50800" marR="50800" marT="50800" marB="50800">
                    <a:lnL>
                      <a:noFill/>
                    </a:lnL>
                    <a:lnR>
                      <a:noFill/>
                    </a:lnR>
                    <a:lnT w="6350" cap="flat" cmpd="sng" algn="ctr">
                      <a:solidFill>
                        <a:srgbClr val="DDDDDD"/>
                      </a:solidFill>
                      <a:prstDash val="solid"/>
                      <a:round/>
                      <a:headEnd type="none" w="med" len="med"/>
                      <a:tailEnd type="none" w="med" len="med"/>
                    </a:lnT>
                    <a:lnB>
                      <a:noFill/>
                    </a:lnB>
                  </a:tcPr>
                </a:tc>
                <a:extLst>
                  <a:ext uri="{0D108BD9-81ED-4DB2-BD59-A6C34878D82A}">
                    <a16:rowId xmlns:a16="http://schemas.microsoft.com/office/drawing/2014/main" val="1565114419"/>
                  </a:ext>
                </a:extLst>
              </a:tr>
            </a:tbl>
          </a:graphicData>
        </a:graphic>
      </p:graphicFrame>
    </p:spTree>
    <p:extLst>
      <p:ext uri="{BB962C8B-B14F-4D97-AF65-F5344CB8AC3E}">
        <p14:creationId xmlns:p14="http://schemas.microsoft.com/office/powerpoint/2010/main" val="2267464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chemeClr val="bg1"/>
                </a:solidFill>
                <a:ea typeface="+mn-ea"/>
                <a:cs typeface="+mn-cs"/>
              </a:rPr>
              <a:t>Zdravotní pojišťovny a jejich úloha při správě a provozování zdravotního pojištění</a:t>
            </a:r>
            <a:endParaRPr lang="cs-CZ" sz="3600" b="1" dirty="0"/>
          </a:p>
        </p:txBody>
      </p:sp>
      <p:sp>
        <p:nvSpPr>
          <p:cNvPr id="3" name="Zástupný symbol pro text 2"/>
          <p:cNvSpPr>
            <a:spLocks noGrp="1"/>
          </p:cNvSpPr>
          <p:nvPr>
            <p:ph type="body" sz="half" idx="2"/>
          </p:nvPr>
        </p:nvSpPr>
        <p:spPr>
          <a:xfrm>
            <a:off x="611560" y="1412777"/>
            <a:ext cx="8064896" cy="5202511"/>
          </a:xfrm>
        </p:spPr>
        <p:txBody>
          <a:bodyPr>
            <a:noAutofit/>
          </a:bodyPr>
          <a:lstStyle/>
          <a:p>
            <a:pPr algn="just">
              <a:buClr>
                <a:schemeClr val="tx2">
                  <a:lumMod val="50000"/>
                </a:schemeClr>
              </a:buClr>
            </a:pPr>
            <a:r>
              <a:rPr lang="cs-CZ" sz="2400" b="1" dirty="0">
                <a:solidFill>
                  <a:srgbClr val="002060"/>
                </a:solidFill>
              </a:rPr>
              <a:t>Přerozdělování pojistného mezi zdravotními pojišťovnami</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v systému, kde působí více zdravotních pojišťoven, má každá z nich jiné složení a strukturu pojištěnců (pojistný kmen) s různým zastoupením jejich rizikových faktorů</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struktura pojistného kmene je základním a rozhodujícím faktorem ekonomické úspěšnosti konkrétní zdravotní pojišťovny, vzhledem k těmto skutečnostem dochází na základě zákona 592/1992 Sb. o pojistném na všeobecné zdravotní pojištění k povinnému </a:t>
            </a:r>
            <a:r>
              <a:rPr lang="cs-CZ" sz="2400" dirty="0">
                <a:solidFill>
                  <a:srgbClr val="C00000"/>
                </a:solidFill>
              </a:rPr>
              <a:t>přerozdělení vybraného pojistného </a:t>
            </a:r>
            <a:r>
              <a:rPr lang="cs-CZ" sz="2400" dirty="0">
                <a:solidFill>
                  <a:srgbClr val="002060"/>
                </a:solidFill>
              </a:rPr>
              <a:t>a dalších příjmů zdravotních pojišťoven podle počtu pojištěnců, jejich věku, pohlaví a nákladových indexů věkových skupin</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21</a:t>
            </a:fld>
            <a:endParaRPr lang="cs-CZ" dirty="0"/>
          </a:p>
        </p:txBody>
      </p:sp>
    </p:spTree>
    <p:extLst>
      <p:ext uri="{BB962C8B-B14F-4D97-AF65-F5344CB8AC3E}">
        <p14:creationId xmlns:p14="http://schemas.microsoft.com/office/powerpoint/2010/main" val="31891472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Wingdings" panose="05000000000000000000" pitchFamily="2" charset="2"/>
              <a:buChar char="v"/>
            </a:pPr>
            <a:r>
              <a:rPr lang="cs-CZ" sz="2400" dirty="0">
                <a:solidFill>
                  <a:srgbClr val="002060"/>
                </a:solidFill>
              </a:rPr>
              <a:t>nákladové indexy jsou stanoveny pro 18 věkových skupin pojištěnců pro každé pohlaví v rozmezí od 0 do 5 let a dále po 5 letech až do věkové hranice 85 + dále již nedělená, nákladový index se stanový jako podíl průměrných nákladů na pojištěnce v dané věkové kategorii a pohlaví a průměrných nákladů na standardizovaného pojištěnce</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pro přerozdělování prostředků vybraného pojistného a dalších příjmů se zřizuje zvláštní účet, který spravuje Všeobecná zdravotní pojišťovna jako správce celého pojistného systému, na dodržování pravidel hospodaření na účtu přerozdělení dohlíží dozorčí rada složená ze zástupců ministerstva financí, zdravotnictví, práce a  sociálních věcí, zástupců VZP a zástupců ostatních zdravotních pojišťoven</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22</a:t>
            </a:fld>
            <a:endParaRPr lang="cs-CZ" dirty="0"/>
          </a:p>
        </p:txBody>
      </p:sp>
    </p:spTree>
    <p:extLst>
      <p:ext uri="{BB962C8B-B14F-4D97-AF65-F5344CB8AC3E}">
        <p14:creationId xmlns:p14="http://schemas.microsoft.com/office/powerpoint/2010/main" val="3023423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836712"/>
            <a:ext cx="8770850" cy="5778576"/>
          </a:xfrm>
        </p:spPr>
        <p:txBody>
          <a:bodyPr>
            <a:noAutofit/>
          </a:bodyPr>
          <a:lstStyle/>
          <a:p>
            <a:pPr algn="just">
              <a:buClr>
                <a:schemeClr val="tx2">
                  <a:lumMod val="50000"/>
                </a:schemeClr>
              </a:buClr>
            </a:pPr>
            <a:r>
              <a:rPr lang="cs-CZ" sz="2400" b="1" dirty="0">
                <a:solidFill>
                  <a:srgbClr val="002060"/>
                </a:solidFill>
              </a:rPr>
              <a:t>Na trhu zdravotního pojištění v ČR působí dva druhy zdravotních pojišťoven:</a:t>
            </a:r>
          </a:p>
          <a:p>
            <a:pPr marL="457200" indent="-457200" algn="just">
              <a:buClr>
                <a:srgbClr val="C00000"/>
              </a:buClr>
              <a:buFont typeface="+mj-lt"/>
              <a:buAutoNum type="arabicParenR"/>
            </a:pPr>
            <a:r>
              <a:rPr lang="cs-CZ" sz="2400" b="1" dirty="0">
                <a:solidFill>
                  <a:srgbClr val="C00000"/>
                </a:solidFill>
              </a:rPr>
              <a:t>Všeobecná zdravotní pojišťovna (VZP)</a:t>
            </a:r>
          </a:p>
          <a:p>
            <a:pPr marL="342900" indent="-342900" algn="just">
              <a:buClr>
                <a:srgbClr val="002060"/>
              </a:buClr>
              <a:buFont typeface="Wingdings" panose="05000000000000000000" pitchFamily="2" charset="2"/>
              <a:buChar char="Ø"/>
            </a:pPr>
            <a:r>
              <a:rPr lang="cs-CZ" sz="2400" dirty="0">
                <a:solidFill>
                  <a:srgbClr val="002060"/>
                </a:solidFill>
              </a:rPr>
              <a:t>VZP byla zřízená zvláštním zákonem 551/1991 Sb. o Všeobecné zdravotní pojišťovně</a:t>
            </a:r>
          </a:p>
          <a:p>
            <a:pPr marL="342900" indent="-342900" algn="just">
              <a:buClr>
                <a:srgbClr val="002060"/>
              </a:buClr>
              <a:buFont typeface="Wingdings" panose="05000000000000000000" pitchFamily="2" charset="2"/>
              <a:buChar char="Ø"/>
            </a:pPr>
            <a:r>
              <a:rPr lang="cs-CZ" sz="2400" dirty="0">
                <a:solidFill>
                  <a:srgbClr val="002060"/>
                </a:solidFill>
              </a:rPr>
              <a:t>příjmy získává především z plateb pojistného na zdravotním pojištění, příjmy z pokut a poplatků z prodlení a i z dalších zdrojů</a:t>
            </a:r>
          </a:p>
          <a:p>
            <a:pPr marL="342900" indent="-342900" algn="just">
              <a:buClr>
                <a:srgbClr val="002060"/>
              </a:buClr>
              <a:buFont typeface="Wingdings" panose="05000000000000000000" pitchFamily="2" charset="2"/>
              <a:buChar char="Ø"/>
            </a:pPr>
            <a:r>
              <a:rPr lang="cs-CZ" sz="2400" dirty="0">
                <a:solidFill>
                  <a:srgbClr val="002060"/>
                </a:solidFill>
              </a:rPr>
              <a:t>VZP předkládá MZ a MF zdravotně pojistný plán, který schvaluje Poslanecká sněmovna Parlamentu ČR spolu s uzávěrkou a návrhem výroční zprávy</a:t>
            </a:r>
          </a:p>
          <a:p>
            <a:pPr marL="342900" indent="-342900" algn="just">
              <a:buClr>
                <a:srgbClr val="002060"/>
              </a:buClr>
              <a:buFont typeface="Wingdings" panose="05000000000000000000" pitchFamily="2" charset="2"/>
              <a:buChar char="Ø"/>
            </a:pPr>
            <a:r>
              <a:rPr lang="cs-CZ" sz="2400" dirty="0">
                <a:solidFill>
                  <a:srgbClr val="002060"/>
                </a:solidFill>
              </a:rPr>
              <a:t>po skončení čtvrtletí předkládá VZP MZ a MF zprávu o hospodaření</a:t>
            </a:r>
          </a:p>
          <a:p>
            <a:pPr marL="342900" indent="-342900" algn="just">
              <a:buClr>
                <a:srgbClr val="002060"/>
              </a:buClr>
              <a:buFont typeface="Wingdings" panose="05000000000000000000" pitchFamily="2" charset="2"/>
              <a:buChar char="Ø"/>
            </a:pPr>
            <a:r>
              <a:rPr lang="cs-CZ" sz="2400" dirty="0">
                <a:solidFill>
                  <a:srgbClr val="002060"/>
                </a:solidFill>
              </a:rPr>
              <a:t>v případě problémů v hospodaření může být na VZP uvalena nucená správa a to max. na jeden rok</a:t>
            </a:r>
          </a:p>
          <a:p>
            <a:pPr marL="342900" indent="-342900" algn="just">
              <a:buClr>
                <a:srgbClr val="002060"/>
              </a:buClr>
              <a:buFont typeface="Wingdings" panose="05000000000000000000" pitchFamily="2" charset="2"/>
              <a:buChar char="Ø"/>
            </a:pPr>
            <a:endParaRPr lang="cs-CZ" sz="2400"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23</a:t>
            </a:fld>
            <a:endParaRPr lang="cs-CZ" dirty="0"/>
          </a:p>
        </p:txBody>
      </p:sp>
    </p:spTree>
    <p:extLst>
      <p:ext uri="{BB962C8B-B14F-4D97-AF65-F5344CB8AC3E}">
        <p14:creationId xmlns:p14="http://schemas.microsoft.com/office/powerpoint/2010/main" val="4106464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836712"/>
            <a:ext cx="8770850" cy="5778576"/>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VZP může obdržet návratnou finanční výpomoc ze státního rozpočtu až do výše 50% deficitu, o poskytnutí pomoci rozhoduje vláda</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organizační struktura VZP je tvořena ústředními a regionálními pobočkami, VZP je </a:t>
            </a:r>
            <a:r>
              <a:rPr lang="cs-CZ" sz="2400" dirty="0">
                <a:solidFill>
                  <a:srgbClr val="C00000"/>
                </a:solidFill>
              </a:rPr>
              <a:t>řízená správní radou</a:t>
            </a:r>
            <a:r>
              <a:rPr lang="cs-CZ" sz="2400" dirty="0">
                <a:solidFill>
                  <a:srgbClr val="002060"/>
                </a:solidFill>
              </a:rPr>
              <a:t>, která má 30 členů (10 členů jmenuje vláda + 20 členů Poslanecká sněmovna Parlamentu ČR) = </a:t>
            </a:r>
            <a:r>
              <a:rPr lang="cs-CZ" sz="2400" i="1" dirty="0">
                <a:solidFill>
                  <a:srgbClr val="002060"/>
                </a:solidFill>
              </a:rPr>
              <a:t>není ideální stav, kdy toto rozvržení správní rady může vést k výrazné politizaci řízení VZP!!!</a:t>
            </a:r>
            <a:r>
              <a:rPr lang="cs-CZ" sz="2400" dirty="0">
                <a:solidFill>
                  <a:srgbClr val="002060"/>
                </a:solidFill>
              </a:rPr>
              <a:t> </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správní rada volí a odvolává ředitele</a:t>
            </a:r>
            <a:r>
              <a:rPr lang="cs-CZ" sz="2400" dirty="0">
                <a:solidFill>
                  <a:srgbClr val="002060"/>
                </a:solidFill>
              </a:rPr>
              <a:t>, jeho funkční období je čtyřleté, stejně tak jako funkční období členů správní a dozorčí rady, ředitel má postavení statutárního orgánu</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dozorčí rada </a:t>
            </a:r>
            <a:r>
              <a:rPr lang="cs-CZ" sz="2400" dirty="0">
                <a:solidFill>
                  <a:srgbClr val="002060"/>
                </a:solidFill>
              </a:rPr>
              <a:t>kontroluje činnost ostatních orgánů VZP</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činnost regionálních poboček řídí ředitelé, které volí a odvolává ředitel VZP </a:t>
            </a:r>
          </a:p>
          <a:p>
            <a:pPr marL="342900" indent="-342900" algn="just">
              <a:buClr>
                <a:schemeClr val="tx2">
                  <a:lumMod val="50000"/>
                </a:schemeClr>
              </a:buClr>
              <a:buFont typeface="Wingdings" panose="05000000000000000000" pitchFamily="2" charset="2"/>
              <a:buChar char="Ø"/>
            </a:pPr>
            <a:endParaRPr lang="cs-CZ" sz="2000" i="1" dirty="0">
              <a:solidFill>
                <a:schemeClr val="accent1">
                  <a:lumMod val="50000"/>
                </a:schemeClr>
              </a:solidFill>
            </a:endParaRPr>
          </a:p>
          <a:p>
            <a:pPr marL="342900" indent="-342900" algn="just">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342900" indent="-342900" algn="ctr">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Font typeface="Wingdings" panose="05000000000000000000" pitchFamily="2" charset="2"/>
              <a:buChar char="Ø"/>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24</a:t>
            </a:fld>
            <a:endParaRPr lang="cs-CZ" dirty="0"/>
          </a:p>
        </p:txBody>
      </p:sp>
    </p:spTree>
    <p:extLst>
      <p:ext uri="{BB962C8B-B14F-4D97-AF65-F5344CB8AC3E}">
        <p14:creationId xmlns:p14="http://schemas.microsoft.com/office/powerpoint/2010/main" val="39226058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VZP je správcem celého pojistného systému, vede registry všech pojištěnců, registry zdravotních zařízení a i účet přerozdělení pojistného, spravuje tzv. informační centrum zdravotního pojištění, které slouží ke kontrole čerpání finančních prostředků zdravotního pojištění jednotlivými zdravotnickými zařízeními, které jsou ve smluvním vztahu ke zdravotním pojišťovnám</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v případě ukončení jakékoliv zdravotní pojišťovny, přebírá VZP pojištěnce této pojišťovny, kteří se nepřihlásili k žádné jiné zdravotní pojišťovně</a:t>
            </a:r>
          </a:p>
          <a:p>
            <a:pPr marL="342900" indent="-342900" algn="just">
              <a:buClr>
                <a:schemeClr val="tx2">
                  <a:lumMod val="50000"/>
                </a:schemeClr>
              </a:buClr>
              <a:buFont typeface="Wingdings" panose="05000000000000000000" pitchFamily="2" charset="2"/>
              <a:buChar char="Ø"/>
            </a:pPr>
            <a:endParaRPr lang="cs-CZ" sz="2000" i="1" dirty="0">
              <a:solidFill>
                <a:schemeClr val="accent1">
                  <a:lumMod val="50000"/>
                </a:schemeClr>
              </a:solidFill>
            </a:endParaRPr>
          </a:p>
          <a:p>
            <a:pPr marL="342900" indent="-342900" algn="just">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342900" indent="-342900" algn="ctr">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Font typeface="Wingdings" panose="05000000000000000000" pitchFamily="2" charset="2"/>
              <a:buChar char="Ø"/>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25</a:t>
            </a:fld>
            <a:endParaRPr lang="cs-CZ" dirty="0"/>
          </a:p>
        </p:txBody>
      </p:sp>
    </p:spTree>
    <p:extLst>
      <p:ext uri="{BB962C8B-B14F-4D97-AF65-F5344CB8AC3E}">
        <p14:creationId xmlns:p14="http://schemas.microsoft.com/office/powerpoint/2010/main" val="14244149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457200" indent="-457200" algn="just">
              <a:buClr>
                <a:srgbClr val="C00000"/>
              </a:buClr>
              <a:buFont typeface="+mj-lt"/>
              <a:buAutoNum type="arabicParenR" startAt="2"/>
            </a:pPr>
            <a:r>
              <a:rPr lang="cs-CZ" sz="2400" b="1" dirty="0">
                <a:solidFill>
                  <a:srgbClr val="C00000"/>
                </a:solidFill>
              </a:rPr>
              <a:t>Zaměstnanecké zdravotní pojišťovny (zdravotní pojišťovny rezortní, oborové, podnikové a další)</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jsou zřízené na základě zákona 280/1992 Sb. o resortních, oborových, podnikových a dalších zdravotních pojišťovnách</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historicky vznikly díky iniciativě soukromích subjektů nebo ministerstev</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jsou právnickými osobami zapsanými v obchodním rejstříku (VZP tuto povinnost nemá)</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provozují zdravotní pojištění na základě povolení vydaného ministerstvem zdravotnictví se souhlasem MF, požádat o vydání takové povolení může jen PO, která splňuje zákonem stanovené požadavky </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26</a:t>
            </a:fld>
            <a:endParaRPr lang="cs-CZ" dirty="0"/>
          </a:p>
        </p:txBody>
      </p:sp>
    </p:spTree>
    <p:extLst>
      <p:ext uri="{BB962C8B-B14F-4D97-AF65-F5344CB8AC3E}">
        <p14:creationId xmlns:p14="http://schemas.microsoft.com/office/powerpoint/2010/main" val="19161726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před podáním žádosti skládá žadatel kauci ve výši 100 mil. Kč</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zdravotní pojišťovny se mohou sloučit na základě povolení vydané MF</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v době vzniku pojistného systému začátkem 90. let 20. století v ČR působilo více než 20 zdravotních pojišťoven, nyní jich je již pouze 7, ty ostatní buď zanikly v důsledku hospodářských problémů či v důsledku neschválení jejich zdravotně pojistného plánu nebo se sloučily s jinými zdravotními pojišťovnami</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zdravotně pojistný plán zaměstnaneckým zdravotním pojišťovnám schvaluje Poslanecká sněmovna Parlamentu ČR spolu s roční uzávěrkou a výroční zprávou</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27</a:t>
            </a:fld>
            <a:endParaRPr lang="cs-CZ" dirty="0"/>
          </a:p>
        </p:txBody>
      </p:sp>
    </p:spTree>
    <p:extLst>
      <p:ext uri="{BB962C8B-B14F-4D97-AF65-F5344CB8AC3E}">
        <p14:creationId xmlns:p14="http://schemas.microsoft.com/office/powerpoint/2010/main" val="8936197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zdravotní pojišťovny předkládají po skončení čtvrtletí zprávu o hospodaření MZ a MF</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v případě vážných hospodářských problémů může MZ uvalit na zdravotní pojišťovny nucenou správu, a to max. na dobu jednoho roku</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organizační strukturu zaměstnaneckých zdravotních pojišťoven upravuje statut, který schvaluje MZ</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statutárním orgánem je ředitel</a:t>
            </a:r>
            <a:r>
              <a:rPr lang="cs-CZ" sz="2400" dirty="0">
                <a:solidFill>
                  <a:srgbClr val="002060"/>
                </a:solidFill>
              </a:rPr>
              <a:t>, kterého jmenuje a odvolává správní rada na období 4 let, stejně funkční období mají i ostatní orgány pojišťovny</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správní rada </a:t>
            </a:r>
            <a:r>
              <a:rPr lang="cs-CZ" sz="2400" dirty="0">
                <a:solidFill>
                  <a:srgbClr val="002060"/>
                </a:solidFill>
              </a:rPr>
              <a:t>má 15 členů (5 členů jmenuje vláda a 10 je voleno z řad organizací zaměstnavatelů)</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kontrolní činnost v pojišťovně vykonává její </a:t>
            </a:r>
            <a:r>
              <a:rPr lang="cs-CZ" sz="2400" dirty="0">
                <a:solidFill>
                  <a:srgbClr val="C00000"/>
                </a:solidFill>
              </a:rPr>
              <a:t>dozorčí rada </a:t>
            </a:r>
          </a:p>
          <a:p>
            <a:pPr algn="just">
              <a:buClr>
                <a:schemeClr val="tx2">
                  <a:lumMod val="50000"/>
                </a:schemeClr>
              </a:buClr>
            </a:pPr>
            <a:endParaRPr lang="cs-CZ" sz="2400" dirty="0">
              <a:solidFill>
                <a:srgbClr val="C0000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28</a:t>
            </a:fld>
            <a:endParaRPr lang="cs-CZ" dirty="0"/>
          </a:p>
        </p:txBody>
      </p:sp>
    </p:spTree>
    <p:extLst>
      <p:ext uri="{BB962C8B-B14F-4D97-AF65-F5344CB8AC3E}">
        <p14:creationId xmlns:p14="http://schemas.microsoft.com/office/powerpoint/2010/main" val="25833441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algn="just">
              <a:buClr>
                <a:schemeClr val="tx2">
                  <a:lumMod val="50000"/>
                </a:schemeClr>
              </a:buClr>
            </a:pPr>
            <a:r>
              <a:rPr lang="cs-CZ" sz="2400" b="1" dirty="0">
                <a:solidFill>
                  <a:srgbClr val="002060"/>
                </a:solidFill>
              </a:rPr>
              <a:t>Zákonem 48/1997 o veřejném zdravotním pojištění a o změně a doplnění některých souvisejících zákonů se zřizuje tzv. </a:t>
            </a:r>
            <a:r>
              <a:rPr lang="cs-CZ" sz="2400" b="1" dirty="0">
                <a:solidFill>
                  <a:srgbClr val="C00000"/>
                </a:solidFill>
              </a:rPr>
              <a:t>zajišťovací fond.</a:t>
            </a:r>
          </a:p>
          <a:p>
            <a:pPr algn="just">
              <a:buClr>
                <a:schemeClr val="tx2">
                  <a:lumMod val="50000"/>
                </a:schemeClr>
              </a:buClr>
            </a:pPr>
            <a:endParaRPr lang="cs-CZ" sz="2400" b="1" dirty="0">
              <a:solidFill>
                <a:srgbClr val="C00000"/>
              </a:solidFill>
            </a:endParaRPr>
          </a:p>
          <a:p>
            <a:pPr algn="just">
              <a:buClr>
                <a:schemeClr val="tx2">
                  <a:lumMod val="50000"/>
                </a:schemeClr>
              </a:buClr>
            </a:pPr>
            <a:r>
              <a:rPr lang="cs-CZ" sz="2400" b="1" dirty="0">
                <a:solidFill>
                  <a:srgbClr val="C00000"/>
                </a:solidFill>
              </a:rPr>
              <a:t>Zajišťovací fond</a:t>
            </a:r>
          </a:p>
          <a:p>
            <a:pPr marL="342900" indent="-342900" algn="just">
              <a:buClr>
                <a:schemeClr val="tx2">
                  <a:lumMod val="50000"/>
                </a:schemeClr>
              </a:buClr>
              <a:buFont typeface="Wingdings" panose="05000000000000000000" pitchFamily="2" charset="2"/>
              <a:buChar char="ü"/>
            </a:pPr>
            <a:r>
              <a:rPr lang="cs-CZ" sz="2400" dirty="0">
                <a:solidFill>
                  <a:srgbClr val="002060"/>
                </a:solidFill>
              </a:rPr>
              <a:t>jedná se o PO</a:t>
            </a:r>
            <a:r>
              <a:rPr lang="cs-CZ" sz="2400" b="1" dirty="0">
                <a:solidFill>
                  <a:srgbClr val="002060"/>
                </a:solidFill>
              </a:rPr>
              <a:t> </a:t>
            </a:r>
            <a:r>
              <a:rPr lang="cs-CZ" sz="2400" dirty="0">
                <a:solidFill>
                  <a:srgbClr val="002060"/>
                </a:solidFill>
              </a:rPr>
              <a:t>a zapisuje se do obchodního rejstříku </a:t>
            </a:r>
          </a:p>
          <a:p>
            <a:pPr marL="342900" indent="-342900" algn="just">
              <a:buClr>
                <a:schemeClr val="tx2">
                  <a:lumMod val="50000"/>
                </a:schemeClr>
              </a:buClr>
              <a:buFont typeface="Wingdings" panose="05000000000000000000" pitchFamily="2" charset="2"/>
              <a:buChar char="ü"/>
            </a:pPr>
            <a:r>
              <a:rPr lang="cs-CZ" sz="2400" dirty="0">
                <a:solidFill>
                  <a:srgbClr val="002060"/>
                </a:solidFill>
              </a:rPr>
              <a:t>slouží k úhradě zdravotních služeb poskytnutých pojištěncům zdravotní pojišťovny v likvidaci, pokud nebyly uhrazeny v průběhu likvidace zdravotní pojišťovny, nebo v případě, kdy zdravotní pojišťovna není schopna dlouhodobě plnit své závazky, v tomto případě se fond stává věřitelem takové zdravotní pojišťovny</a:t>
            </a:r>
          </a:p>
          <a:p>
            <a:pPr marL="342900" indent="-342900" algn="just">
              <a:buClr>
                <a:schemeClr val="tx2">
                  <a:lumMod val="50000"/>
                </a:schemeClr>
              </a:buClr>
              <a:buFont typeface="Wingdings" panose="05000000000000000000" pitchFamily="2" charset="2"/>
              <a:buChar char="ü"/>
            </a:pPr>
            <a:r>
              <a:rPr lang="cs-CZ" sz="2400" dirty="0">
                <a:solidFill>
                  <a:srgbClr val="002060"/>
                </a:solidFill>
              </a:rPr>
              <a:t>na zdravotní pojišťovny nelze podat insolvenční návrh</a:t>
            </a:r>
          </a:p>
          <a:p>
            <a:pPr algn="just">
              <a:buClr>
                <a:schemeClr val="tx2">
                  <a:lumMod val="50000"/>
                </a:schemeClr>
              </a:buClr>
            </a:pPr>
            <a:endParaRPr lang="cs-CZ" sz="2000" b="1" dirty="0">
              <a:solidFill>
                <a:srgbClr val="002060"/>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29</a:t>
            </a:fld>
            <a:endParaRPr lang="cs-CZ" dirty="0"/>
          </a:p>
        </p:txBody>
      </p:sp>
    </p:spTree>
    <p:extLst>
      <p:ext uri="{BB962C8B-B14F-4D97-AF65-F5344CB8AC3E}">
        <p14:creationId xmlns:p14="http://schemas.microsoft.com/office/powerpoint/2010/main" val="599645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a:solidFill>
                  <a:srgbClr val="002060"/>
                </a:solidFill>
              </a:rPr>
              <a:t>Skutečné povinné zdravotní pojištění vzniklo až v roce 1849 v Prusku, a to jen pro jednu profesi – horníky. Hornické povolání bylo v té době jedno z nejnebezpečnějších. Významné je, že pojistné již platili jak zaměstnanci, tak i zaměstnavatelé.</a:t>
            </a:r>
          </a:p>
          <a:p>
            <a:pPr algn="just">
              <a:buClr>
                <a:schemeClr val="tx2">
                  <a:lumMod val="50000"/>
                </a:schemeClr>
              </a:buClr>
            </a:pPr>
            <a:r>
              <a:rPr lang="cs-CZ" sz="2400" b="1" dirty="0">
                <a:solidFill>
                  <a:srgbClr val="002060"/>
                </a:solidFill>
              </a:rPr>
              <a:t>Dalším důležitým milníkem ve vývoji zdravotního pojištění je rok 1883, kdy byl v Německu vydán zákon o povinném zdravotním pojištění pro dělníky (1/3 zaměstnanci a 2/3 zaměstnavatelé – jako dnes). Toto zdravotní pojištění bylo koncipováno jako rodinné, vztahovalo se i na rodinné příslušníky.</a:t>
            </a:r>
          </a:p>
          <a:p>
            <a:pPr algn="just">
              <a:buClr>
                <a:schemeClr val="tx2">
                  <a:lumMod val="50000"/>
                </a:schemeClr>
              </a:buClr>
            </a:pPr>
            <a:r>
              <a:rPr lang="cs-CZ" sz="2400" b="1" dirty="0">
                <a:solidFill>
                  <a:srgbClr val="002060"/>
                </a:solidFill>
              </a:rPr>
              <a:t>Na našem území, respektive v Rakousku-Uhersku byl obdobný zákon přijat v roce 1886 a vztahoval se na všechny zaměstnané osoby.</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a:t>
            </a:fld>
            <a:endParaRPr lang="cs-CZ" dirty="0"/>
          </a:p>
        </p:txBody>
      </p:sp>
    </p:spTree>
    <p:extLst>
      <p:ext uri="{BB962C8B-B14F-4D97-AF65-F5344CB8AC3E}">
        <p14:creationId xmlns:p14="http://schemas.microsoft.com/office/powerpoint/2010/main" val="22353337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Síť smluvních zdravotních zařízení</a:t>
            </a:r>
          </a:p>
          <a:p>
            <a:pPr algn="just">
              <a:buClr>
                <a:schemeClr val="tx2">
                  <a:lumMod val="50000"/>
                </a:schemeClr>
              </a:buClr>
            </a:pPr>
            <a:endParaRPr lang="cs-CZ" sz="2400" b="1" dirty="0">
              <a:solidFill>
                <a:srgbClr val="C00000"/>
              </a:solidFill>
            </a:endParaRPr>
          </a:p>
          <a:p>
            <a:pPr algn="just">
              <a:buClr>
                <a:schemeClr val="tx2">
                  <a:lumMod val="50000"/>
                </a:schemeClr>
              </a:buClr>
            </a:pPr>
            <a:r>
              <a:rPr lang="cs-CZ" sz="2400" dirty="0">
                <a:solidFill>
                  <a:srgbClr val="002060"/>
                </a:solidFill>
              </a:rPr>
              <a:t>Zdravotní pojišťovny jsou ze zákona povinny zajistit zdravotní péči svým pojištěncům. Tuto povinnost plní prostřednictvím sítě zdravotních zařízení, se kterými uzavřou smlouvu o poskytování a úhradě zdravotní péče. Smlouvy se zdravotními zařízeními pojišťovny uzavírají na základě výběrových řízení.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30</a:t>
            </a:fld>
            <a:endParaRPr lang="cs-CZ" dirty="0"/>
          </a:p>
        </p:txBody>
      </p:sp>
    </p:spTree>
    <p:extLst>
      <p:ext uri="{BB962C8B-B14F-4D97-AF65-F5344CB8AC3E}">
        <p14:creationId xmlns:p14="http://schemas.microsoft.com/office/powerpoint/2010/main" val="35254099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Revizní lékaři</a:t>
            </a:r>
          </a:p>
          <a:p>
            <a:pPr algn="just">
              <a:buClr>
                <a:schemeClr val="tx2">
                  <a:lumMod val="50000"/>
                </a:schemeClr>
              </a:buClr>
            </a:pPr>
            <a:endParaRPr lang="cs-CZ" sz="2400" b="1" dirty="0">
              <a:solidFill>
                <a:srgbClr val="C00000"/>
              </a:solidFill>
            </a:endParaRPr>
          </a:p>
          <a:p>
            <a:pPr algn="just">
              <a:buClr>
                <a:schemeClr val="tx2">
                  <a:lumMod val="50000"/>
                </a:schemeClr>
              </a:buClr>
            </a:pPr>
            <a:r>
              <a:rPr lang="cs-CZ" sz="2400" dirty="0">
                <a:solidFill>
                  <a:srgbClr val="002060"/>
                </a:solidFill>
              </a:rPr>
              <a:t>Revizní lékaři  zdravotní pojišťovny posuzují odůvodněnost léčebného procesu. Především kontrolují, zda poskytnutá péče odpovídá péči vyúčtované zdravotní pojišťovně (zda byly vyúčtovány jen ty úkony, léčebné prostředky a prostředky zdravotní techniky, které je pojišťovna povinna uhradit, zda rozsah a druh zdravotní péče odpovídá zdravotnímu stavu pacienta). </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31</a:t>
            </a:fld>
            <a:endParaRPr lang="cs-CZ" dirty="0"/>
          </a:p>
        </p:txBody>
      </p:sp>
    </p:spTree>
    <p:extLst>
      <p:ext uri="{BB962C8B-B14F-4D97-AF65-F5344CB8AC3E}">
        <p14:creationId xmlns:p14="http://schemas.microsoft.com/office/powerpoint/2010/main" val="35661831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Pojištenci mají možnost výběru zdravotní pojišťovny a zdravotní pojišťovna nesmí žádného zájemce, který splňuje zákonné podmínky, odmítnout.  </a:t>
            </a:r>
          </a:p>
          <a:p>
            <a:pPr algn="just"/>
            <a:r>
              <a:rPr lang="cs-CZ" sz="2400" b="1" dirty="0">
                <a:solidFill>
                  <a:srgbClr val="002060"/>
                </a:solidFill>
              </a:rPr>
              <a:t>Pojištěnci mohou změnit zdravotní pojišťovnu 1x za rok, a to v termínech pojištění u nové zdravotní pojišťovny od </a:t>
            </a:r>
          </a:p>
          <a:p>
            <a:pPr algn="just"/>
            <a:r>
              <a:rPr lang="cs-CZ" sz="2400" b="1" dirty="0">
                <a:solidFill>
                  <a:srgbClr val="002060"/>
                </a:solidFill>
              </a:rPr>
              <a:t>1. ledna,</a:t>
            </a:r>
            <a:r>
              <a:rPr lang="cs-CZ" sz="2400" dirty="0">
                <a:solidFill>
                  <a:srgbClr val="002060"/>
                </a:solidFill>
              </a:rPr>
              <a:t> </a:t>
            </a:r>
            <a:r>
              <a:rPr lang="cs-CZ" sz="2400" b="1" dirty="0">
                <a:solidFill>
                  <a:srgbClr val="002060"/>
                </a:solidFill>
              </a:rPr>
              <a:t>přihlášku musíte odeslat do nové pojišťovny do 30. září a od 1. července</a:t>
            </a:r>
            <a:r>
              <a:rPr lang="cs-CZ" sz="2400" dirty="0">
                <a:solidFill>
                  <a:srgbClr val="002060"/>
                </a:solidFill>
              </a:rPr>
              <a:t>,</a:t>
            </a:r>
            <a:r>
              <a:rPr lang="cs-CZ" sz="2400" b="1" dirty="0">
                <a:solidFill>
                  <a:srgbClr val="002060"/>
                </a:solidFill>
              </a:rPr>
              <a:t> přihlášku musíte odeslat do nové pojišťovny do 31. března.</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32</a:t>
            </a:fld>
            <a:endParaRPr lang="cs-CZ" dirty="0"/>
          </a:p>
        </p:txBody>
      </p:sp>
    </p:spTree>
    <p:extLst>
      <p:ext uri="{BB962C8B-B14F-4D97-AF65-F5344CB8AC3E}">
        <p14:creationId xmlns:p14="http://schemas.microsoft.com/office/powerpoint/2010/main" val="14541911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chemeClr val="bg1"/>
                </a:solidFill>
                <a:ea typeface="+mn-ea"/>
                <a:cs typeface="+mn-cs"/>
              </a:rPr>
              <a:t>Tvorba rezerv ve zdravotním pojištění</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Pro stabilitu systému zdravotního pojištění je třeba, aby zdravotní pojišťovny byly vždy schopny dostát svým závazkům vůči poskytovatelům zdravotních služeb, a tím i svým klientům – pojištěncům.</a:t>
            </a:r>
          </a:p>
          <a:p>
            <a:pPr algn="just">
              <a:buClr>
                <a:schemeClr val="tx2">
                  <a:lumMod val="50000"/>
                </a:schemeClr>
              </a:buClr>
            </a:pPr>
            <a:r>
              <a:rPr lang="cs-CZ" sz="2400" b="1" dirty="0">
                <a:solidFill>
                  <a:srgbClr val="002060"/>
                </a:solidFill>
              </a:rPr>
              <a:t>Obecně platí, že není-li subjekt schopen dostát svým závazkům, dostává se do stavu úpadku ve smyslu insolvenčního zákona, ten se však na zdravotní pojišťovny nevztahuje a případná insolvence je řešena zvláštním způsobem </a:t>
            </a:r>
            <a:r>
              <a:rPr lang="cs-CZ" sz="2400" b="1" dirty="0">
                <a:solidFill>
                  <a:srgbClr val="C00000"/>
                </a:solidFill>
              </a:rPr>
              <a:t>nucenou zprávou</a:t>
            </a:r>
            <a:r>
              <a:rPr lang="cs-CZ" sz="2400" b="1" dirty="0">
                <a:solidFill>
                  <a:srgbClr val="002060"/>
                </a:solidFill>
              </a:rPr>
              <a:t>.</a:t>
            </a: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33</a:t>
            </a:fld>
            <a:endParaRPr lang="cs-CZ" dirty="0"/>
          </a:p>
        </p:txBody>
      </p:sp>
    </p:spTree>
    <p:extLst>
      <p:ext uri="{BB962C8B-B14F-4D97-AF65-F5344CB8AC3E}">
        <p14:creationId xmlns:p14="http://schemas.microsoft.com/office/powerpoint/2010/main" val="16737486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Nucená zpráva</a:t>
            </a:r>
          </a:p>
          <a:p>
            <a:pPr algn="just">
              <a:buClr>
                <a:schemeClr val="tx2">
                  <a:lumMod val="50000"/>
                </a:schemeClr>
              </a:buClr>
            </a:pPr>
            <a:endParaRPr lang="cs-CZ" sz="2400" dirty="0">
              <a:solidFill>
                <a:srgbClr val="C00000"/>
              </a:solidFill>
            </a:endParaRPr>
          </a:p>
          <a:p>
            <a:pPr algn="just">
              <a:buClr>
                <a:schemeClr val="tx2">
                  <a:lumMod val="50000"/>
                </a:schemeClr>
              </a:buClr>
            </a:pPr>
            <a:r>
              <a:rPr lang="cs-CZ" sz="2400" dirty="0">
                <a:solidFill>
                  <a:srgbClr val="002060"/>
                </a:solidFill>
              </a:rPr>
              <a:t>Nucený správce ustanovený MZ může činit rozhodnutí a právní úkony, které jinak přísluší řediteli nebo orgánu zdravotní pojišťovny, a rozhodnutí ředitele nebo orgánu zdravotní pojišťovny podléhá schválení nuceného správce. Nucená správa může trvat maximálně jeden rok, nesplní-li svůj účel, může být zaměstnanecká zdravotní pojišťovna (nikoliv VZP) zrušena s likvidací.</a:t>
            </a:r>
          </a:p>
          <a:p>
            <a:pPr algn="just">
              <a:buClr>
                <a:schemeClr val="tx2">
                  <a:lumMod val="50000"/>
                </a:schemeClr>
              </a:buClr>
            </a:pPr>
            <a:endParaRPr lang="cs-CZ" sz="2400"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34</a:t>
            </a:fld>
            <a:endParaRPr lang="cs-CZ" dirty="0"/>
          </a:p>
        </p:txBody>
      </p:sp>
    </p:spTree>
    <p:extLst>
      <p:ext uri="{BB962C8B-B14F-4D97-AF65-F5344CB8AC3E}">
        <p14:creationId xmlns:p14="http://schemas.microsoft.com/office/powerpoint/2010/main" val="35298097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Zdravotní pojišťovny často v případě platebních potíží přenášejí tyto problémy částečně na poskytovatele zdravotních služeb tím, že zpožďují platby za jimi poskytnuté zdravotní služby. Díky průběžnému systému plateb, tak získávají čas na přesun dalších finančních prostředků. </a:t>
            </a:r>
          </a:p>
          <a:p>
            <a:pPr algn="just">
              <a:buClr>
                <a:schemeClr val="tx2">
                  <a:lumMod val="50000"/>
                </a:schemeClr>
              </a:buClr>
            </a:pPr>
            <a:r>
              <a:rPr lang="cs-CZ" sz="2400" b="1" dirty="0">
                <a:solidFill>
                  <a:srgbClr val="002060"/>
                </a:solidFill>
              </a:rPr>
              <a:t>Aby se předešlo problémům se schopností zdravotní pojišťovny dostát svým závazkům, příslušné zákony předpokládají, že si zdravotní pojišťovny budou vytvářet odpovídající rezervy finančních prostředků. </a:t>
            </a:r>
          </a:p>
          <a:p>
            <a:pPr algn="just">
              <a:buClr>
                <a:schemeClr val="tx2">
                  <a:lumMod val="50000"/>
                </a:schemeClr>
              </a:buClr>
            </a:pPr>
            <a:r>
              <a:rPr lang="cs-CZ" sz="2400" b="1" dirty="0">
                <a:solidFill>
                  <a:srgbClr val="002060"/>
                </a:solidFill>
              </a:rPr>
              <a:t>Zdravotní pojišťovny vytvářejí </a:t>
            </a:r>
            <a:r>
              <a:rPr lang="cs-CZ" sz="2400" b="1" dirty="0">
                <a:solidFill>
                  <a:srgbClr val="C00000"/>
                </a:solidFill>
              </a:rPr>
              <a:t>rezervní fond.</a:t>
            </a:r>
            <a:endParaRPr lang="cs-CZ" sz="2400" b="1" dirty="0">
              <a:solidFill>
                <a:srgbClr val="002060"/>
              </a:solidFill>
            </a:endParaRP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35</a:t>
            </a:fld>
            <a:endParaRPr lang="cs-CZ" dirty="0"/>
          </a:p>
        </p:txBody>
      </p:sp>
    </p:spTree>
    <p:extLst>
      <p:ext uri="{BB962C8B-B14F-4D97-AF65-F5344CB8AC3E}">
        <p14:creationId xmlns:p14="http://schemas.microsoft.com/office/powerpoint/2010/main" val="6041603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Rezervní fond</a:t>
            </a:r>
          </a:p>
          <a:p>
            <a:pPr algn="just">
              <a:buClr>
                <a:schemeClr val="tx2">
                  <a:lumMod val="50000"/>
                </a:schemeClr>
              </a:buClr>
            </a:pPr>
            <a:endParaRPr lang="cs-CZ" sz="2400" b="1" i="1" dirty="0">
              <a:solidFill>
                <a:srgbClr val="C00000"/>
              </a:solidFill>
            </a:endParaRPr>
          </a:p>
          <a:p>
            <a:pPr algn="just">
              <a:buClr>
                <a:schemeClr val="tx2">
                  <a:lumMod val="50000"/>
                </a:schemeClr>
              </a:buClr>
            </a:pPr>
            <a:r>
              <a:rPr lang="cs-CZ" sz="2400" dirty="0">
                <a:solidFill>
                  <a:srgbClr val="002060"/>
                </a:solidFill>
              </a:rPr>
              <a:t>Zdravotní pojišťovny vytvářejí rezervní fond pro potřeby vyrovnání krátkodobých výkyvů ve výdajích na zdravotní péči. Takový výkyv může nastat např. v důsledku epidemie některého onemocnění (chřipková epidemie) a v případě přírodních katastrof apod.</a:t>
            </a:r>
          </a:p>
          <a:p>
            <a:pPr algn="just">
              <a:buClr>
                <a:schemeClr val="tx2">
                  <a:lumMod val="50000"/>
                </a:schemeClr>
              </a:buClr>
            </a:pPr>
            <a:r>
              <a:rPr lang="cs-CZ" sz="2400" dirty="0">
                <a:solidFill>
                  <a:srgbClr val="002060"/>
                </a:solidFill>
              </a:rPr>
              <a:t>Rezervní fond zdravotní pojišťovny vytvářejí povinně ve výši 1,5% z ročního příjmu z pojistného.</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36</a:t>
            </a:fld>
            <a:endParaRPr lang="cs-CZ" dirty="0"/>
          </a:p>
        </p:txBody>
      </p:sp>
    </p:spTree>
    <p:extLst>
      <p:ext uri="{BB962C8B-B14F-4D97-AF65-F5344CB8AC3E}">
        <p14:creationId xmlns:p14="http://schemas.microsoft.com/office/powerpoint/2010/main" val="6480711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465583"/>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chemeClr val="bg1"/>
                </a:solidFill>
                <a:ea typeface="+mn-ea"/>
                <a:cs typeface="+mn-cs"/>
              </a:rPr>
              <a:t>Zajištění v zdravotním pojištění</a:t>
            </a:r>
            <a:endParaRPr lang="cs-CZ" sz="3600" b="1" dirty="0">
              <a:solidFill>
                <a:schemeClr val="bg1"/>
              </a:solidFill>
            </a:endParaRPr>
          </a:p>
        </p:txBody>
      </p:sp>
      <p:sp>
        <p:nvSpPr>
          <p:cNvPr id="3" name="Zástupný symbol pro text 2"/>
          <p:cNvSpPr>
            <a:spLocks noGrp="1"/>
          </p:cNvSpPr>
          <p:nvPr>
            <p:ph type="body" sz="half" idx="2"/>
          </p:nvPr>
        </p:nvSpPr>
        <p:spPr>
          <a:xfrm>
            <a:off x="611560" y="978066"/>
            <a:ext cx="8064896" cy="5058496"/>
          </a:xfrm>
        </p:spPr>
        <p:txBody>
          <a:bodyPr>
            <a:noAutofit/>
          </a:bodyPr>
          <a:lstStyle/>
          <a:p>
            <a:pPr algn="just">
              <a:buClr>
                <a:schemeClr val="tx2">
                  <a:lumMod val="50000"/>
                </a:schemeClr>
              </a:buClr>
            </a:pPr>
            <a:r>
              <a:rPr lang="cs-CZ" sz="2400" b="1" dirty="0">
                <a:solidFill>
                  <a:srgbClr val="002060"/>
                </a:solidFill>
              </a:rPr>
              <a:t>Zajištění v pojistné terminologii znamená </a:t>
            </a:r>
            <a:r>
              <a:rPr lang="cs-CZ" sz="2400" b="1" dirty="0">
                <a:solidFill>
                  <a:srgbClr val="C00000"/>
                </a:solidFill>
              </a:rPr>
              <a:t>pojištění pojišťovny. </a:t>
            </a:r>
            <a:r>
              <a:rPr lang="cs-CZ" sz="2400" b="1" dirty="0">
                <a:solidFill>
                  <a:srgbClr val="002060"/>
                </a:solidFill>
              </a:rPr>
              <a:t>Zdravotní pojišťovny se samy v případě vysokého rizika pojišťují u zvláštních pojišťoven, kterým se říká zajišťovny. Zajištěním sleduje zdravotní pojišťovna rozložení pojistného rizika na více subjektů. Tento způsob zajištění však v ČR nefunguje.</a:t>
            </a:r>
          </a:p>
          <a:p>
            <a:pPr algn="just">
              <a:buClr>
                <a:schemeClr val="tx2">
                  <a:lumMod val="50000"/>
                </a:schemeClr>
              </a:buClr>
            </a:pPr>
            <a:r>
              <a:rPr lang="cs-CZ" sz="2400" b="1" dirty="0">
                <a:solidFill>
                  <a:srgbClr val="002060"/>
                </a:solidFill>
              </a:rPr>
              <a:t>V pojistném systému zdravotního pojištění v ČR existuje zvláštní forma zajištění. VZP vede zvláštní účet přerozdělení pojistného. Prostředky z tohoto účtu slouží i ke krytí výdajů zdravotních pojišťoven spojených s léčením zvlášť nákladných pacientů (nákladového pojištence). </a:t>
            </a:r>
          </a:p>
          <a:p>
            <a:pPr algn="just">
              <a:buClr>
                <a:schemeClr val="tx2">
                  <a:lumMod val="50000"/>
                </a:schemeClr>
              </a:buClr>
            </a:pPr>
            <a:r>
              <a:rPr lang="cs-CZ" sz="2400" b="1" dirty="0">
                <a:solidFill>
                  <a:srgbClr val="C00000"/>
                </a:solidFill>
              </a:rPr>
              <a:t>Za nákladového pojištěnce </a:t>
            </a:r>
            <a:r>
              <a:rPr lang="cs-CZ" sz="2400" b="1" dirty="0">
                <a:solidFill>
                  <a:srgbClr val="002060"/>
                </a:solidFill>
              </a:rPr>
              <a:t>se považuje ten pojištěnec, na kterého v běžném roce bylo vynaloženo víc než patnáctinásobek průměrných výdajů na pojištěnce ve veřejném zdravotním pojištění v předcházejícím roce.</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37</a:t>
            </a:fld>
            <a:endParaRPr lang="cs-CZ" dirty="0"/>
          </a:p>
        </p:txBody>
      </p:sp>
    </p:spTree>
    <p:extLst>
      <p:ext uri="{BB962C8B-B14F-4D97-AF65-F5344CB8AC3E}">
        <p14:creationId xmlns:p14="http://schemas.microsoft.com/office/powerpoint/2010/main" val="40498527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Zdravotní pojišťovna má nárok na úhradu 80% výdajů, které za nákladového pojištěnce vydala nad patnáctinásobek průměrných nákladů.</a:t>
            </a:r>
          </a:p>
          <a:p>
            <a:pPr algn="just">
              <a:buClr>
                <a:schemeClr val="tx2">
                  <a:lumMod val="50000"/>
                </a:schemeClr>
              </a:buClr>
            </a:pPr>
            <a:r>
              <a:rPr lang="cs-CZ" sz="2400" b="1" dirty="0">
                <a:solidFill>
                  <a:srgbClr val="002060"/>
                </a:solidFill>
              </a:rPr>
              <a:t>Za jistou formu zajištění vůči pojištěncům (nikoliv vůči poskytovatelům zdravotní péče) je možno považovat povinnost VZP převzít pojištěnce zkrachovalé zaměstnanecké zdravotní pojišťovny, pokud si sami nevyberou jinou zaměstnaneckou pojišťovnu.</a:t>
            </a:r>
          </a:p>
          <a:p>
            <a:pPr algn="just">
              <a:buClr>
                <a:schemeClr val="tx2">
                  <a:lumMod val="50000"/>
                </a:schemeClr>
              </a:buClr>
            </a:pPr>
            <a:r>
              <a:rPr lang="cs-CZ" sz="2400" b="1" dirty="0">
                <a:solidFill>
                  <a:srgbClr val="002060"/>
                </a:solidFill>
              </a:rPr>
              <a:t>VZP jako správce celého systému zdravotního pojištění má možnost v případě finančních obtíží </a:t>
            </a:r>
            <a:r>
              <a:rPr lang="cs-CZ" sz="2400" b="1" dirty="0">
                <a:solidFill>
                  <a:srgbClr val="C00000"/>
                </a:solidFill>
              </a:rPr>
              <a:t>požádat o návratnou finanční výpomoc </a:t>
            </a:r>
            <a:r>
              <a:rPr lang="cs-CZ" sz="2400" b="1" dirty="0">
                <a:solidFill>
                  <a:srgbClr val="002060"/>
                </a:solidFill>
              </a:rPr>
              <a:t>ze státního rozpočtu až do výše 50% finančního deficitu.</a:t>
            </a:r>
            <a:endParaRPr lang="cs-CZ" sz="2400" b="1" dirty="0">
              <a:solidFill>
                <a:srgbClr val="C0000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38</a:t>
            </a:fld>
            <a:endParaRPr lang="cs-CZ" dirty="0"/>
          </a:p>
        </p:txBody>
      </p:sp>
    </p:spTree>
    <p:extLst>
      <p:ext uri="{BB962C8B-B14F-4D97-AF65-F5344CB8AC3E}">
        <p14:creationId xmlns:p14="http://schemas.microsoft.com/office/powerpoint/2010/main" val="40867807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04055"/>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chemeClr val="bg1"/>
                </a:solidFill>
                <a:ea typeface="+mn-ea"/>
                <a:cs typeface="+mn-cs"/>
              </a:rPr>
              <a:t>Princip zdravotního pojištění v České republice</a:t>
            </a:r>
            <a:endParaRPr lang="cs-CZ" sz="3600" b="1" dirty="0"/>
          </a:p>
        </p:txBody>
      </p:sp>
      <p:sp>
        <p:nvSpPr>
          <p:cNvPr id="3" name="Zástupný symbol pro text 2"/>
          <p:cNvSpPr>
            <a:spLocks noGrp="1"/>
          </p:cNvSpPr>
          <p:nvPr>
            <p:ph type="body" sz="half" idx="2"/>
          </p:nvPr>
        </p:nvSpPr>
        <p:spPr>
          <a:xfrm>
            <a:off x="611560" y="980728"/>
            <a:ext cx="8064896" cy="5634560"/>
          </a:xfrm>
        </p:spPr>
        <p:txBody>
          <a:bodyPr>
            <a:noAutofit/>
          </a:bodyPr>
          <a:lstStyle/>
          <a:p>
            <a:pPr algn="just">
              <a:buClr>
                <a:schemeClr val="tx2">
                  <a:lumMod val="50000"/>
                </a:schemeClr>
              </a:buClr>
            </a:pPr>
            <a:r>
              <a:rPr lang="cs-CZ" sz="2400" b="1" dirty="0">
                <a:solidFill>
                  <a:srgbClr val="002060"/>
                </a:solidFill>
              </a:rPr>
              <a:t>Systém zdravotního pojištění zavedený v ČR 1992-1993 se stále vyvíjí a i přes neustále se měnící ekonomické podmínky, demograficky i sociálně se společnosti vyvíjí, je v systému možno vysledovat základní principy, na kterých je vybudován. Tyto principy jsou následující:</a:t>
            </a:r>
          </a:p>
          <a:p>
            <a:pPr marL="457200" indent="-457200" algn="just">
              <a:buClr>
                <a:schemeClr val="tx2">
                  <a:lumMod val="50000"/>
                </a:schemeClr>
              </a:buClr>
              <a:buFont typeface="+mj-lt"/>
              <a:buAutoNum type="alphaLcParenR"/>
            </a:pPr>
            <a:r>
              <a:rPr lang="cs-CZ" sz="2400" dirty="0">
                <a:solidFill>
                  <a:srgbClr val="002060"/>
                </a:solidFill>
              </a:rPr>
              <a:t>veřejné zdravotní pojištění je povinné pro všechny osoby s trvalým pobytem na území ČR a i pro všechny cizince zaměstnané  u zaměstnavatele se sídlem v ČR</a:t>
            </a:r>
          </a:p>
          <a:p>
            <a:pPr marL="457200" indent="-457200" algn="just">
              <a:buClr>
                <a:schemeClr val="tx2">
                  <a:lumMod val="50000"/>
                </a:schemeClr>
              </a:buClr>
              <a:buFont typeface="+mj-lt"/>
              <a:buAutoNum type="alphaLcParenR"/>
            </a:pPr>
            <a:r>
              <a:rPr lang="cs-CZ" sz="2400" dirty="0">
                <a:solidFill>
                  <a:srgbClr val="002060"/>
                </a:solidFill>
              </a:rPr>
              <a:t>ze systému zdravotního pojištění nelze vystoupit, účast v něm je pouze přerušit při dlouhodobém pobytu v zahraničí, pro přerušení účasti je však třeba splnit zákonem stanovené povinnosti</a:t>
            </a:r>
          </a:p>
          <a:p>
            <a:pPr marL="457200" indent="-457200" algn="just">
              <a:buClr>
                <a:schemeClr val="tx2">
                  <a:lumMod val="50000"/>
                </a:schemeClr>
              </a:buClr>
              <a:buFont typeface="+mj-lt"/>
              <a:buAutoNum type="alphaLcParenR"/>
            </a:pPr>
            <a:r>
              <a:rPr lang="cs-CZ" sz="2400" dirty="0">
                <a:solidFill>
                  <a:srgbClr val="002060"/>
                </a:solidFill>
              </a:rPr>
              <a:t>neexistence rodinného pojištění, každý občan musí být pojištěn sám za sebe</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39</a:t>
            </a:fld>
            <a:endParaRPr lang="cs-CZ" dirty="0"/>
          </a:p>
        </p:txBody>
      </p:sp>
    </p:spTree>
    <p:extLst>
      <p:ext uri="{BB962C8B-B14F-4D97-AF65-F5344CB8AC3E}">
        <p14:creationId xmlns:p14="http://schemas.microsoft.com/office/powerpoint/2010/main" val="1173232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V roce 1887 byl v Rakousku-Uhersku přijat zákon o úrazovém pojištění.</a:t>
            </a:r>
          </a:p>
          <a:p>
            <a:pPr algn="just">
              <a:buClr>
                <a:schemeClr val="tx2">
                  <a:lumMod val="50000"/>
                </a:schemeClr>
              </a:buClr>
            </a:pPr>
            <a:r>
              <a:rPr lang="cs-CZ" sz="2400" b="1" dirty="0">
                <a:solidFill>
                  <a:srgbClr val="002060"/>
                </a:solidFill>
              </a:rPr>
              <a:t>Na konci 19. století byl prakticky po celé Evropě a i ve Spojených státech legislativně přijat princip, že pracovní úraz je riziko zaměstnavatele, nikoliv zaměstnance. Tím se odstartoval začátek vzniku nových pojistných produktů pro komerční pojišťovny, které začaly zaměstnavatelům nabízet pojištění rizik úrazu jejich zaměstnanců. </a:t>
            </a:r>
            <a:r>
              <a:rPr lang="cs-CZ" sz="2400" b="1">
                <a:solidFill>
                  <a:srgbClr val="002060"/>
                </a:solidFill>
              </a:rPr>
              <a:t>Pojistné </a:t>
            </a:r>
            <a:r>
              <a:rPr lang="cs-CZ" sz="2400" b="1" dirty="0">
                <a:solidFill>
                  <a:srgbClr val="002060"/>
                </a:solidFill>
              </a:rPr>
              <a:t>náhrady se vztahovaly na  úhrady léčebných výloh, invalidních dávek a i odškodnění pozůstalých.</a:t>
            </a:r>
          </a:p>
          <a:p>
            <a:pPr algn="just">
              <a:buClr>
                <a:schemeClr val="tx2">
                  <a:lumMod val="50000"/>
                </a:schemeClr>
              </a:buClr>
            </a:pPr>
            <a:r>
              <a:rPr lang="cs-CZ" sz="2400" b="1" dirty="0">
                <a:solidFill>
                  <a:srgbClr val="002060"/>
                </a:solidFill>
              </a:rPr>
              <a:t>Prvním zdravotním pojištěním vztahujícím se na veškeré obyvatelstvo bylo uzákoněno v roce 1939 na Novém Zélandu.</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a:t>
            </a:fld>
            <a:endParaRPr lang="cs-CZ" dirty="0"/>
          </a:p>
        </p:txBody>
      </p:sp>
    </p:spTree>
    <p:extLst>
      <p:ext uri="{BB962C8B-B14F-4D97-AF65-F5344CB8AC3E}">
        <p14:creationId xmlns:p14="http://schemas.microsoft.com/office/powerpoint/2010/main" val="28344279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chemeClr val="tx2">
                  <a:lumMod val="50000"/>
                </a:schemeClr>
              </a:buClr>
              <a:buFont typeface="+mj-lt"/>
              <a:buAutoNum type="alphaLcParenR" startAt="4"/>
            </a:pPr>
            <a:r>
              <a:rPr lang="cs-CZ" sz="2400" dirty="0">
                <a:solidFill>
                  <a:srgbClr val="002060"/>
                </a:solidFill>
              </a:rPr>
              <a:t>sazba pojistného na zdravotním pojištění je pevná, zákonem daná (13,5%) z příjmu pojištěnců </a:t>
            </a:r>
          </a:p>
          <a:p>
            <a:pPr marL="457200" indent="-457200" algn="just">
              <a:buClr>
                <a:schemeClr val="tx2">
                  <a:lumMod val="50000"/>
                </a:schemeClr>
              </a:buClr>
              <a:buFont typeface="+mj-lt"/>
              <a:buAutoNum type="alphaLcParenR" startAt="4"/>
            </a:pPr>
            <a:r>
              <a:rPr lang="cs-CZ" sz="2400" dirty="0">
                <a:solidFill>
                  <a:srgbClr val="002060"/>
                </a:solidFill>
              </a:rPr>
              <a:t>platba pojistného se dělí mezi zaměstnance a zaměstnavatele v poměru 1:2, zaměstnanec odvádí 4,5% ze svého příjmu, zaměstnavatel 9% z příjmu zaměstnance</a:t>
            </a:r>
          </a:p>
          <a:p>
            <a:pPr marL="457200" indent="-457200" algn="just">
              <a:buClr>
                <a:schemeClr val="tx2">
                  <a:lumMod val="50000"/>
                </a:schemeClr>
              </a:buClr>
              <a:buFont typeface="+mj-lt"/>
              <a:buAutoNum type="alphaLcParenR" startAt="4"/>
            </a:pPr>
            <a:r>
              <a:rPr lang="cs-CZ" sz="2400" dirty="0">
                <a:solidFill>
                  <a:srgbClr val="002060"/>
                </a:solidFill>
              </a:rPr>
              <a:t>v systému zdravotního pojištění se uplatňuje prvek solidarity, a to trojího druhu:</a:t>
            </a:r>
          </a:p>
          <a:p>
            <a:pPr algn="just">
              <a:buClr>
                <a:schemeClr val="tx2">
                  <a:lumMod val="50000"/>
                </a:schemeClr>
              </a:buClr>
            </a:pPr>
            <a:r>
              <a:rPr lang="cs-CZ" sz="2400" dirty="0">
                <a:solidFill>
                  <a:srgbClr val="002060"/>
                </a:solidFill>
              </a:rPr>
              <a:t>				zdravých s nemocnými</a:t>
            </a:r>
          </a:p>
          <a:p>
            <a:pPr algn="just">
              <a:buClr>
                <a:schemeClr val="tx2">
                  <a:lumMod val="50000"/>
                </a:schemeClr>
              </a:buClr>
            </a:pPr>
            <a:r>
              <a:rPr lang="cs-CZ" sz="2400" dirty="0">
                <a:solidFill>
                  <a:srgbClr val="002060"/>
                </a:solidFill>
              </a:rPr>
              <a:t>				mladých se starými</a:t>
            </a:r>
          </a:p>
          <a:p>
            <a:pPr algn="just">
              <a:buClr>
                <a:schemeClr val="tx2">
                  <a:lumMod val="50000"/>
                </a:schemeClr>
              </a:buClr>
            </a:pPr>
            <a:r>
              <a:rPr lang="cs-CZ" sz="2400" dirty="0">
                <a:solidFill>
                  <a:srgbClr val="002060"/>
                </a:solidFill>
              </a:rPr>
              <a:t>				bohatých s chudými</a:t>
            </a:r>
          </a:p>
          <a:p>
            <a:pPr marL="457200" indent="-457200" algn="just">
              <a:buClr>
                <a:schemeClr val="tx2">
                  <a:lumMod val="50000"/>
                </a:schemeClr>
              </a:buClr>
              <a:buFont typeface="+mj-lt"/>
              <a:buAutoNum type="alphaLcParenR" startAt="7"/>
            </a:pPr>
            <a:r>
              <a:rPr lang="cs-CZ" sz="2400" dirty="0">
                <a:solidFill>
                  <a:srgbClr val="002060"/>
                </a:solidFill>
              </a:rPr>
              <a:t>za některé skupiny osob odvádí pojistné na zdravotním pojištění stát (státní pojištěnci)	</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40</a:t>
            </a:fld>
            <a:endParaRPr lang="cs-CZ" dirty="0"/>
          </a:p>
        </p:txBody>
      </p:sp>
    </p:spTree>
    <p:extLst>
      <p:ext uri="{BB962C8B-B14F-4D97-AF65-F5344CB8AC3E}">
        <p14:creationId xmlns:p14="http://schemas.microsoft.com/office/powerpoint/2010/main" val="31584960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chemeClr val="tx2">
                  <a:lumMod val="50000"/>
                </a:schemeClr>
              </a:buClr>
              <a:buFont typeface="+mj-lt"/>
              <a:buAutoNum type="alphaLcParenR" startAt="8"/>
            </a:pPr>
            <a:r>
              <a:rPr lang="cs-CZ" sz="2400" dirty="0">
                <a:solidFill>
                  <a:srgbClr val="002060"/>
                </a:solidFill>
              </a:rPr>
              <a:t>nositelé zdravotního pojištění jsou zdravotní pojišťovny</a:t>
            </a:r>
          </a:p>
          <a:p>
            <a:pPr marL="457200" indent="-457200" algn="just">
              <a:buClr>
                <a:schemeClr val="tx2">
                  <a:lumMod val="50000"/>
                </a:schemeClr>
              </a:buClr>
              <a:buFont typeface="+mj-lt"/>
              <a:buAutoNum type="alphaLcParenR" startAt="8"/>
            </a:pPr>
            <a:r>
              <a:rPr lang="cs-CZ" sz="2400" dirty="0">
                <a:solidFill>
                  <a:srgbClr val="002060"/>
                </a:solidFill>
              </a:rPr>
              <a:t>mezi zdravotními pojišťovnami existuje princip 100% přerozdělování vybraného pojistného</a:t>
            </a:r>
          </a:p>
          <a:p>
            <a:pPr marL="457200" indent="-457200" algn="just">
              <a:buClr>
                <a:schemeClr val="tx2">
                  <a:lumMod val="50000"/>
                </a:schemeClr>
              </a:buClr>
              <a:buFont typeface="+mj-lt"/>
              <a:buAutoNum type="alphaLcParenR" startAt="8"/>
            </a:pPr>
            <a:r>
              <a:rPr lang="cs-CZ" sz="2400" dirty="0">
                <a:solidFill>
                  <a:srgbClr val="002060"/>
                </a:solidFill>
              </a:rPr>
              <a:t>k zajištění systému všeobecného zdravotního pojištění slouží rezervní fond a dále rizikový fond sloužící k úhradě zdravotní péče za tzv. nákladové pojištěnce</a:t>
            </a:r>
          </a:p>
          <a:p>
            <a:pPr marL="457200" indent="-457200" algn="just">
              <a:buClr>
                <a:schemeClr val="tx2">
                  <a:lumMod val="50000"/>
                </a:schemeClr>
              </a:buClr>
              <a:buFont typeface="+mj-lt"/>
              <a:buAutoNum type="alphaLcParenR" startAt="8"/>
            </a:pPr>
            <a:r>
              <a:rPr lang="cs-CZ" sz="2400" dirty="0">
                <a:solidFill>
                  <a:srgbClr val="002060"/>
                </a:solidFill>
              </a:rPr>
              <a:t>VZP má možnost požádat o návratnou finanční výpomoc ze státního rozpočtu  až do výše 50% finančního deficitu</a:t>
            </a:r>
          </a:p>
          <a:p>
            <a:pPr marL="457200" indent="-457200" algn="just">
              <a:buClr>
                <a:schemeClr val="tx2">
                  <a:lumMod val="50000"/>
                </a:schemeClr>
              </a:buClr>
              <a:buFont typeface="+mj-lt"/>
              <a:buAutoNum type="alphaLcParenR" startAt="8"/>
            </a:pPr>
            <a:r>
              <a:rPr lang="cs-CZ" sz="2400" dirty="0">
                <a:solidFill>
                  <a:srgbClr val="002060"/>
                </a:solidFill>
              </a:rPr>
              <a:t>k úhradě nákladů zdravotní péče dochází na základě smluv uzavřených mezi zdravotními pojišťovnami a poskytovateli zdravotní péče</a:t>
            </a:r>
          </a:p>
          <a:p>
            <a:pPr algn="just">
              <a:buClr>
                <a:schemeClr val="tx2">
                  <a:lumMod val="50000"/>
                </a:schemeClr>
              </a:buClr>
            </a:pPr>
            <a:endParaRPr lang="cs-CZ" sz="2400" dirty="0">
              <a:solidFill>
                <a:srgbClr val="002060"/>
              </a:solidFill>
            </a:endParaRPr>
          </a:p>
          <a:p>
            <a:pPr marL="457200" indent="-457200" algn="just">
              <a:buClr>
                <a:schemeClr val="tx2">
                  <a:lumMod val="50000"/>
                </a:schemeClr>
              </a:buClr>
              <a:buFont typeface="+mj-lt"/>
              <a:buAutoNum type="alphaLcParenR" startAt="8"/>
            </a:pPr>
            <a:endParaRPr lang="cs-CZ" sz="2400"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41</a:t>
            </a:fld>
            <a:endParaRPr lang="cs-CZ" dirty="0"/>
          </a:p>
        </p:txBody>
      </p:sp>
    </p:spTree>
    <p:extLst>
      <p:ext uri="{BB962C8B-B14F-4D97-AF65-F5344CB8AC3E}">
        <p14:creationId xmlns:p14="http://schemas.microsoft.com/office/powerpoint/2010/main" val="10239102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76063"/>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chemeClr val="bg1"/>
                </a:solidFill>
                <a:ea typeface="+mn-ea"/>
                <a:cs typeface="+mn-cs"/>
              </a:rPr>
              <a:t>Zdravotní pojištění v rámci Evropské unie</a:t>
            </a:r>
            <a:endParaRPr lang="cs-CZ" sz="3600" b="1" dirty="0">
              <a:solidFill>
                <a:schemeClr val="bg1"/>
              </a:solidFill>
            </a:endParaRPr>
          </a:p>
        </p:txBody>
      </p:sp>
      <p:sp>
        <p:nvSpPr>
          <p:cNvPr id="3" name="Zástupný symbol pro text 2"/>
          <p:cNvSpPr>
            <a:spLocks noGrp="1"/>
          </p:cNvSpPr>
          <p:nvPr>
            <p:ph type="body" sz="half" idx="2"/>
          </p:nvPr>
        </p:nvSpPr>
        <p:spPr>
          <a:xfrm>
            <a:off x="251520" y="1086273"/>
            <a:ext cx="8712968" cy="5529015"/>
          </a:xfrm>
        </p:spPr>
        <p:txBody>
          <a:bodyPr>
            <a:noAutofit/>
          </a:bodyPr>
          <a:lstStyle/>
          <a:p>
            <a:pPr algn="just">
              <a:buClr>
                <a:schemeClr val="tx2">
                  <a:lumMod val="50000"/>
                </a:schemeClr>
              </a:buClr>
            </a:pPr>
            <a:r>
              <a:rPr lang="cs-CZ" sz="2400" b="1" dirty="0">
                <a:solidFill>
                  <a:srgbClr val="002060"/>
                </a:solidFill>
              </a:rPr>
              <a:t>Princip zdravotního pojištění v Evropské unii stanoví, že občan členského státu EU má nárok na poskytnutí zdravotní péče na účet své zdravotní pojišťovny na území kteréhokoliv členského státu EU za stejných podmínek, jako pojištěnec daného státu. To mimo jiné znamená, že platí-li se v daném členském státě nějaká spoluúčast za poskytnutou zdravotní službu, platí „cizinec“ stejnou  spoluúčast jako místní pojištěnec. Chce-li se této povinnosti vyhnout, musí si sjednat před cestou do zahraničí navíc privátní zdravotní pojištění ve své zemi.</a:t>
            </a:r>
          </a:p>
          <a:p>
            <a:pPr algn="just">
              <a:buClr>
                <a:schemeClr val="tx2">
                  <a:lumMod val="50000"/>
                </a:schemeClr>
              </a:buClr>
            </a:pPr>
            <a:r>
              <a:rPr lang="cs-CZ" sz="2400" b="1" dirty="0">
                <a:solidFill>
                  <a:srgbClr val="002060"/>
                </a:solidFill>
              </a:rPr>
              <a:t>Podmínkou pro úhradu zdravotní péče poskytnuté v jiném členském státu EU z prostředků zdravotního pojištění je skutečnost, že pojištěnec bude ošetřen ve zdravotnickém zařízení, které je financováno z veřejných zdrojů. V případě, kdy si musí pojištěnec sám hradit poskytnutou zdravotní péči, má po návratu do ČR nárok na proplacení takto vynaložených nákladů.</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42</a:t>
            </a:fld>
            <a:endParaRPr lang="cs-CZ" dirty="0"/>
          </a:p>
        </p:txBody>
      </p:sp>
    </p:spTree>
    <p:extLst>
      <p:ext uri="{BB962C8B-B14F-4D97-AF65-F5344CB8AC3E}">
        <p14:creationId xmlns:p14="http://schemas.microsoft.com/office/powerpoint/2010/main" val="27643631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a:solidFill>
                  <a:srgbClr val="002060"/>
                </a:solidFill>
              </a:rPr>
              <a:t>Rozsah nároku na zdravotní péči hrazenou z prostředků zdravotního pojištění není pro všechny osoby stejný. Liší se v závislosti na tom, z jakého důvodu pojištěnec v jiném členském státě EU pobývá.</a:t>
            </a:r>
          </a:p>
          <a:p>
            <a:pPr marL="457200" indent="-457200" algn="just">
              <a:buClr>
                <a:srgbClr val="C00000"/>
              </a:buClr>
              <a:buFont typeface="+mj-lt"/>
              <a:buAutoNum type="alphaLcParenR"/>
            </a:pPr>
            <a:r>
              <a:rPr lang="cs-CZ" sz="2400" b="1" dirty="0">
                <a:solidFill>
                  <a:srgbClr val="C00000"/>
                </a:solidFill>
              </a:rPr>
              <a:t>turista</a:t>
            </a:r>
          </a:p>
          <a:p>
            <a:pPr algn="just">
              <a:buClr>
                <a:srgbClr val="C00000"/>
              </a:buClr>
            </a:pPr>
            <a:r>
              <a:rPr lang="cs-CZ" sz="2400" dirty="0">
                <a:solidFill>
                  <a:srgbClr val="002060"/>
                </a:solidFill>
              </a:rPr>
              <a:t>občan ČR, který vycestuje do jiného členského státu EU jako turista, by měl být vždy vybaven tzv. Evropským průkazem zdravotního pojištění, proti jeho předložení je pojištěnec české zdravotní pojišťovny ošetřen na konto své zdravotní pojišťovny za stejných podmínek jako místní pojištěnec. Pokud by český pojištěnec za zdravotní péči platil ze svého, může po návratu do ČR požádat svoji zdravotní pojišťovnu o proplacení na základě předloženého dokladu o zaplacení.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43</a:t>
            </a:fld>
            <a:endParaRPr lang="cs-CZ" dirty="0"/>
          </a:p>
        </p:txBody>
      </p:sp>
    </p:spTree>
    <p:extLst>
      <p:ext uri="{BB962C8B-B14F-4D97-AF65-F5344CB8AC3E}">
        <p14:creationId xmlns:p14="http://schemas.microsoft.com/office/powerpoint/2010/main" val="1766342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lphaLcParenR" startAt="2"/>
            </a:pPr>
            <a:r>
              <a:rPr lang="cs-CZ" sz="2400" b="1" dirty="0">
                <a:solidFill>
                  <a:srgbClr val="C00000"/>
                </a:solidFill>
              </a:rPr>
              <a:t>studenti studující v členském státě EU</a:t>
            </a:r>
          </a:p>
          <a:p>
            <a:pPr algn="just">
              <a:buClr>
                <a:srgbClr val="C00000"/>
              </a:buClr>
            </a:pPr>
            <a:r>
              <a:rPr lang="cs-CZ" sz="2400" dirty="0">
                <a:solidFill>
                  <a:srgbClr val="002060"/>
                </a:solidFill>
              </a:rPr>
              <a:t>po dobu studia mají studenti (a i jejich rodinní příslušníci-manžel, manželka, děti, pobývají-li se studentem společně v zahraničí) nárok na poskytnutí veškeré nutné zdravotní péče v zahraničí na konto zdravotní pojišťovny. Před vycestování do členského státu EU za účelem studia, musí student předložit své zdravotní pojišťovně rozhodnutí MŠMT o tom, že škola, na které bude studovat v zahraničí, je postavena na roveň studia v ČR (jedná se o dlouhodobé studium, ne o kurz). Pak pro něho platí stejná pravidla v případě poskytnutí zdravotní péče, jako pro turisty.</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44</a:t>
            </a:fld>
            <a:endParaRPr lang="cs-CZ" dirty="0"/>
          </a:p>
        </p:txBody>
      </p:sp>
    </p:spTree>
    <p:extLst>
      <p:ext uri="{BB962C8B-B14F-4D97-AF65-F5344CB8AC3E}">
        <p14:creationId xmlns:p14="http://schemas.microsoft.com/office/powerpoint/2010/main" val="15519448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476673"/>
            <a:ext cx="8064896" cy="6138615"/>
          </a:xfrm>
        </p:spPr>
        <p:txBody>
          <a:bodyPr>
            <a:noAutofit/>
          </a:bodyPr>
          <a:lstStyle/>
          <a:p>
            <a:pPr marL="457200" indent="-457200" algn="just">
              <a:buClr>
                <a:srgbClr val="C00000"/>
              </a:buClr>
              <a:buFont typeface="+mj-lt"/>
              <a:buAutoNum type="alphaLcParenR" startAt="3"/>
            </a:pPr>
            <a:r>
              <a:rPr lang="cs-CZ" sz="2400" b="1" dirty="0">
                <a:solidFill>
                  <a:srgbClr val="C00000"/>
                </a:solidFill>
              </a:rPr>
              <a:t>vyslaní pracovníci</a:t>
            </a:r>
          </a:p>
          <a:p>
            <a:pPr algn="just">
              <a:buClr>
                <a:schemeClr val="tx2">
                  <a:lumMod val="50000"/>
                </a:schemeClr>
              </a:buClr>
            </a:pPr>
            <a:r>
              <a:rPr lang="cs-CZ" sz="2400" dirty="0">
                <a:solidFill>
                  <a:srgbClr val="002060"/>
                </a:solidFill>
              </a:rPr>
              <a:t>za vyslaného pracovníka považujeme zaměstnance, který je zaměstnán v ČR a kterého jeho zaměstnavatel vyslal plnit pracovní úkoly do jiného členského státu EU. Takový zaměstnanec stále podléhá českým právním předpisům o zdravotním pojištění, avšak max. po dobu 12 měsíců, před uplynutím této lhůty může zažádat o její prodloužení o max. délku 12 měsíců. Vyslaný pracovník má v zemi svého pracovního působení nárok na veškerou zdravotní péči, která je hrazena z jeho českého zdravotního pojištění. Ve státě, kam je vyslán, zdravotní pojištění neplatí, protože za vykonanou práci je odměňován svým původním zaměstnavatelem v ČR a také zde je mu z jeho mzdy hrazeno pojistné na zdravotní pojištění. Pokud je pro některý typ zdravotní péče ve státě vyslání předepsána spoluúčast pacienta, musí tuto spoluúčast platit i vyslaný pracovník.</a:t>
            </a:r>
          </a:p>
          <a:p>
            <a:pPr algn="just">
              <a:buClr>
                <a:schemeClr val="tx2">
                  <a:lumMod val="50000"/>
                </a:schemeClr>
              </a:buClr>
            </a:pPr>
            <a:endParaRPr lang="cs-CZ" sz="24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45</a:t>
            </a:fld>
            <a:endParaRPr lang="cs-CZ" dirty="0"/>
          </a:p>
        </p:txBody>
      </p:sp>
    </p:spTree>
    <p:extLst>
      <p:ext uri="{BB962C8B-B14F-4D97-AF65-F5344CB8AC3E}">
        <p14:creationId xmlns:p14="http://schemas.microsoft.com/office/powerpoint/2010/main" val="32894046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476672"/>
            <a:ext cx="8770850" cy="6138615"/>
          </a:xfrm>
        </p:spPr>
        <p:txBody>
          <a:bodyPr>
            <a:noAutofit/>
          </a:bodyPr>
          <a:lstStyle/>
          <a:p>
            <a:pPr marL="457200" indent="-457200" algn="just">
              <a:buClr>
                <a:srgbClr val="C00000"/>
              </a:buClr>
              <a:buFont typeface="+mj-lt"/>
              <a:buAutoNum type="alphaLcParenR" startAt="4"/>
            </a:pPr>
            <a:r>
              <a:rPr lang="cs-CZ" sz="2400" b="1" i="1" dirty="0">
                <a:solidFill>
                  <a:srgbClr val="C00000"/>
                </a:solidFill>
              </a:rPr>
              <a:t>přeshraniční pracovníci</a:t>
            </a:r>
            <a:endParaRPr lang="cs-CZ" sz="2400" b="1" dirty="0">
              <a:solidFill>
                <a:srgbClr val="C00000"/>
              </a:solidFill>
            </a:endParaRPr>
          </a:p>
          <a:p>
            <a:pPr algn="just">
              <a:buClr>
                <a:schemeClr val="tx2">
                  <a:lumMod val="50000"/>
                </a:schemeClr>
              </a:buClr>
            </a:pPr>
            <a:r>
              <a:rPr lang="cs-CZ" sz="2400" dirty="0">
                <a:solidFill>
                  <a:srgbClr val="002060"/>
                </a:solidFill>
              </a:rPr>
              <a:t>za přeshraničního pracovníka považujeme toho, který bydlí v ČR, a je zaměstnán nebo podniká v jiném členském státě EU a do svého bydliště se nejméně 1x týdně vrací. Přeshraniční pracovník musí svůj záměr pracovat nebo podnikat v zahraničí oznámit předem své zdravotní pojišťovně, pokud chce čerpat zdravotní péči ve státě svého pracovního působení a i v ČR, v takovém případě musí platit pojistné na zdravotním pojištění v ČR, neboť zde nemá příjem. Česká zdravotní pojišťovna vystaví takovému pracovníkovi potvrzení o registraci, a to nejdéle na dobu 6 měsíců, na žádost může být tato doba prodloužena. Přeshraniční pracovník si ve státě svého pracovního působení zvolí zdravotní pojišťovnu (pokud mají </a:t>
            </a:r>
            <a:r>
              <a:rPr lang="cs-CZ" sz="2400" dirty="0" err="1">
                <a:solidFill>
                  <a:srgbClr val="002060"/>
                </a:solidFill>
              </a:rPr>
              <a:t>Bismarckový</a:t>
            </a:r>
            <a:r>
              <a:rPr lang="cs-CZ" sz="2400" dirty="0">
                <a:solidFill>
                  <a:srgbClr val="002060"/>
                </a:solidFill>
              </a:rPr>
              <a:t> model), u ní si také platí pojistné na zdravotním pojištění za podmínek daného státu. Z toho zdravotního pojištění je mu také hrazena zdravotní péče tam poskytnutá. V ČR má pak nárok na poskytnutí zdravotní péče hrazené jeho zahraniční pojišťovnou.</a:t>
            </a: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Font typeface="+mj-lt"/>
              <a:buAutoNum type="alphaLcParenR" startAt="4"/>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h</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46</a:t>
            </a:fld>
            <a:endParaRPr lang="cs-CZ" dirty="0"/>
          </a:p>
        </p:txBody>
      </p:sp>
    </p:spTree>
    <p:extLst>
      <p:ext uri="{BB962C8B-B14F-4D97-AF65-F5344CB8AC3E}">
        <p14:creationId xmlns:p14="http://schemas.microsoft.com/office/powerpoint/2010/main" val="95964361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0" y="476673"/>
            <a:ext cx="8640960" cy="6138615"/>
          </a:xfrm>
        </p:spPr>
        <p:txBody>
          <a:bodyPr>
            <a:noAutofit/>
          </a:bodyPr>
          <a:lstStyle/>
          <a:p>
            <a:pPr marL="457200" indent="-457200" algn="just">
              <a:buClr>
                <a:srgbClr val="C00000"/>
              </a:buClr>
              <a:buFont typeface="+mj-lt"/>
              <a:buAutoNum type="alphaLcParenR" startAt="5"/>
            </a:pPr>
            <a:r>
              <a:rPr lang="cs-CZ" sz="2400" b="1" dirty="0">
                <a:solidFill>
                  <a:srgbClr val="C00000"/>
                </a:solidFill>
              </a:rPr>
              <a:t>důchodci</a:t>
            </a:r>
          </a:p>
          <a:p>
            <a:pPr algn="just">
              <a:buClr>
                <a:srgbClr val="C00000"/>
              </a:buClr>
            </a:pPr>
            <a:r>
              <a:rPr lang="cs-CZ" sz="2400" dirty="0">
                <a:solidFill>
                  <a:srgbClr val="002060"/>
                </a:solidFill>
              </a:rPr>
              <a:t>rozhodne-li se důchodce žijící v ČR přestěhovat do jiného členského státu EU, musí o tom předem informovat svoji zdravotní pojišťovnu, zároveň ji informuje i o tom, zda s ním vycestují i jeho rodinní příslušníci a jaká je jejich situace z hlediska zdravotního pojištění (zda za ně hradí pojistné stát apod.). Zdravotní pojišťovna jej pak informuje o tom, u které instituce se v daném členském státě EU zaregistruje a která ho bude informovat o způsobu uplatnění jeho nároku na hrazení zdravotní péče ze zdravotního pojištění. V zemi svého pobytu má pak důchodce nárok na veškerou zdravotní péči jako tamní důchodci. Nadále je však pojištěncem České zdravotní pojišťovny a pojistné za něj hradí český stát. Česká zdravotní pojišťovna bude zahraniční instituci, která důchodce zaregistrovala hradit náklady na jeho zdravotné péči, a to 1x za rok. Pokud důchodce přijede na návštěvu do ČR, má zde nárok pouze na nutnou (nikoliv veškerou) hrazenou péči.</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47</a:t>
            </a:fld>
            <a:endParaRPr lang="cs-CZ" dirty="0"/>
          </a:p>
        </p:txBody>
      </p:sp>
    </p:spTree>
    <p:extLst>
      <p:ext uri="{BB962C8B-B14F-4D97-AF65-F5344CB8AC3E}">
        <p14:creationId xmlns:p14="http://schemas.microsoft.com/office/powerpoint/2010/main" val="32832785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6" y="1086272"/>
            <a:ext cx="8208912" cy="5529015"/>
          </a:xfrm>
        </p:spPr>
        <p:txBody>
          <a:bodyPr>
            <a:noAutofit/>
          </a:bodyPr>
          <a:lstStyle/>
          <a:p>
            <a:pPr algn="just">
              <a:buClr>
                <a:schemeClr val="tx2">
                  <a:lumMod val="50000"/>
                </a:schemeClr>
              </a:buClr>
            </a:pPr>
            <a:r>
              <a:rPr lang="cs-CZ" sz="2400" b="1" dirty="0">
                <a:solidFill>
                  <a:srgbClr val="002060"/>
                </a:solidFill>
              </a:rPr>
              <a:t>Zdravotní pojištění je jednou složkou celého systému tzv. zákonného pojištění, které je uplatňované v ČR a kterým se zatěžují příjmy obyvatel. Systém zákonného pojištění zahrnuje tyto dílčí pojistné systémy:</a:t>
            </a:r>
          </a:p>
          <a:p>
            <a:pPr marL="457200" indent="-457200" algn="just">
              <a:buClr>
                <a:srgbClr val="C00000"/>
              </a:buClr>
              <a:buFont typeface="+mj-lt"/>
              <a:buAutoNum type="arabicPeriod"/>
            </a:pPr>
            <a:r>
              <a:rPr lang="cs-CZ" sz="2400" b="1" dirty="0">
                <a:solidFill>
                  <a:srgbClr val="C00000"/>
                </a:solidFill>
              </a:rPr>
              <a:t>zdravotní pojištění – </a:t>
            </a:r>
            <a:r>
              <a:rPr lang="cs-CZ" sz="2400" dirty="0">
                <a:solidFill>
                  <a:srgbClr val="002060"/>
                </a:solidFill>
              </a:rPr>
              <a:t>slouží ke krytí nákladů na zdravotní služby a dále na úhradu nebo částečnou úhradu nákladů na léky</a:t>
            </a:r>
          </a:p>
          <a:p>
            <a:pPr algn="just">
              <a:buClr>
                <a:srgbClr val="C00000"/>
              </a:buClr>
            </a:pPr>
            <a:r>
              <a:rPr lang="cs-CZ" sz="2400" dirty="0">
                <a:solidFill>
                  <a:srgbClr val="002060"/>
                </a:solidFill>
              </a:rPr>
              <a:t>       Zdravotní pojištění známe jako:</a:t>
            </a:r>
          </a:p>
          <a:p>
            <a:pPr marL="914400" lvl="1" indent="-457200" algn="just">
              <a:buClr>
                <a:srgbClr val="C00000"/>
              </a:buClr>
              <a:buFont typeface="+mj-lt"/>
              <a:buAutoNum type="alphaLcParenR"/>
            </a:pPr>
            <a:r>
              <a:rPr lang="cs-CZ" sz="2400" b="1" i="1" dirty="0">
                <a:solidFill>
                  <a:srgbClr val="002060"/>
                </a:solidFill>
              </a:rPr>
              <a:t>povinné (statutární) – </a:t>
            </a:r>
            <a:r>
              <a:rPr lang="cs-CZ" sz="2400" i="1" dirty="0">
                <a:solidFill>
                  <a:srgbClr val="002060"/>
                </a:solidFill>
              </a:rPr>
              <a:t>účastníkem pojistného systému musí být každý, komu takové povinnost ukládá zákon.</a:t>
            </a:r>
          </a:p>
          <a:p>
            <a:pPr marL="914400" lvl="1" indent="-457200" algn="just">
              <a:buClr>
                <a:srgbClr val="C00000"/>
              </a:buClr>
              <a:buFont typeface="+mj-lt"/>
              <a:buAutoNum type="alphaLcParenR"/>
            </a:pPr>
            <a:r>
              <a:rPr lang="cs-CZ" sz="2400" b="1" i="1" dirty="0">
                <a:solidFill>
                  <a:srgbClr val="002060"/>
                </a:solidFill>
              </a:rPr>
              <a:t>dobrovolné (privátní) – </a:t>
            </a:r>
            <a:r>
              <a:rPr lang="cs-CZ" sz="2400" i="1" dirty="0">
                <a:solidFill>
                  <a:srgbClr val="002060"/>
                </a:solidFill>
              </a:rPr>
              <a:t>účastníkem pojistného systému je občan dobrovolně, na základě vlastního rozhodnutí</a:t>
            </a:r>
            <a:endParaRPr lang="cs-CZ" sz="2400" b="1" i="1" dirty="0">
              <a:solidFill>
                <a:srgbClr val="002060"/>
              </a:solidFill>
            </a:endParaRP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48</a:t>
            </a:fld>
            <a:endParaRPr lang="cs-CZ" dirty="0"/>
          </a:p>
        </p:txBody>
      </p:sp>
    </p:spTree>
    <p:extLst>
      <p:ext uri="{BB962C8B-B14F-4D97-AF65-F5344CB8AC3E}">
        <p14:creationId xmlns:p14="http://schemas.microsoft.com/office/powerpoint/2010/main" val="152195381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rabicPeriod" startAt="2"/>
            </a:pPr>
            <a:r>
              <a:rPr lang="cs-CZ" sz="2400" b="1" dirty="0">
                <a:solidFill>
                  <a:srgbClr val="C00000"/>
                </a:solidFill>
              </a:rPr>
              <a:t>sociální pojištění – </a:t>
            </a:r>
            <a:r>
              <a:rPr lang="cs-CZ" sz="2400" dirty="0">
                <a:solidFill>
                  <a:srgbClr val="002060"/>
                </a:solidFill>
              </a:rPr>
              <a:t>se člení na :</a:t>
            </a:r>
          </a:p>
          <a:p>
            <a:pPr marL="914400" lvl="1" indent="-457200" algn="just">
              <a:buClr>
                <a:srgbClr val="C00000"/>
              </a:buClr>
              <a:buFont typeface="+mj-lt"/>
              <a:buAutoNum type="alphaLcParenR"/>
            </a:pPr>
            <a:r>
              <a:rPr lang="cs-CZ" sz="2400" b="1" i="1" dirty="0">
                <a:solidFill>
                  <a:srgbClr val="002060"/>
                </a:solidFill>
              </a:rPr>
              <a:t>důchodové pojištění – </a:t>
            </a:r>
            <a:r>
              <a:rPr lang="cs-CZ" sz="2400" i="1" dirty="0">
                <a:solidFill>
                  <a:srgbClr val="002060"/>
                </a:solidFill>
              </a:rPr>
              <a:t>z něho se vyplácí všechny druhy důchodů</a:t>
            </a:r>
          </a:p>
          <a:p>
            <a:pPr marL="914400" lvl="1" indent="-457200" algn="just">
              <a:buClr>
                <a:srgbClr val="C00000"/>
              </a:buClr>
              <a:buFont typeface="+mj-lt"/>
              <a:buAutoNum type="alphaLcParenR"/>
            </a:pPr>
            <a:r>
              <a:rPr lang="cs-CZ" sz="2400" b="1" i="1" dirty="0">
                <a:solidFill>
                  <a:srgbClr val="002060"/>
                </a:solidFill>
              </a:rPr>
              <a:t>nemocenské pojištění - </a:t>
            </a:r>
            <a:r>
              <a:rPr lang="cs-CZ" sz="2400" i="1" dirty="0">
                <a:solidFill>
                  <a:srgbClr val="002060"/>
                </a:solidFill>
              </a:rPr>
              <a:t>z něho se vyplácí tzv. nemocenské dávky, které nahrazují mzdu v době pracovní neschopnosti</a:t>
            </a:r>
          </a:p>
          <a:p>
            <a:pPr marL="914400" lvl="1" indent="-457200" algn="just">
              <a:buClr>
                <a:srgbClr val="C00000"/>
              </a:buClr>
              <a:buFont typeface="+mj-lt"/>
              <a:buAutoNum type="alphaLcParenR"/>
            </a:pPr>
            <a:r>
              <a:rPr lang="cs-CZ" sz="2400" b="1" i="1" dirty="0">
                <a:solidFill>
                  <a:srgbClr val="002060"/>
                </a:solidFill>
              </a:rPr>
              <a:t>příspěvek na státní politiku zaměstnanosti – </a:t>
            </a:r>
            <a:r>
              <a:rPr lang="cs-CZ" sz="2400" i="1" dirty="0">
                <a:solidFill>
                  <a:srgbClr val="002060"/>
                </a:solidFill>
              </a:rPr>
              <a:t>ze kterého se vyplácí podpora v nezaměstnanosti</a:t>
            </a:r>
            <a:endParaRPr lang="cs-CZ" sz="2400" b="1" i="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49</a:t>
            </a:fld>
            <a:endParaRPr lang="cs-CZ" dirty="0"/>
          </a:p>
        </p:txBody>
      </p:sp>
    </p:spTree>
    <p:extLst>
      <p:ext uri="{BB962C8B-B14F-4D97-AF65-F5344CB8AC3E}">
        <p14:creationId xmlns:p14="http://schemas.microsoft.com/office/powerpoint/2010/main" val="1812871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Po 2. světové válce v Československu byl v té době zaveden tzv. </a:t>
            </a:r>
            <a:r>
              <a:rPr lang="cs-CZ" sz="2400" b="1" dirty="0" err="1">
                <a:solidFill>
                  <a:srgbClr val="002060"/>
                </a:solidFill>
              </a:rPr>
              <a:t>Semeškův</a:t>
            </a:r>
            <a:r>
              <a:rPr lang="cs-CZ" sz="2400" b="1" dirty="0">
                <a:solidFill>
                  <a:srgbClr val="002060"/>
                </a:solidFill>
              </a:rPr>
              <a:t> model spočívající v postátnění zdravotní péče, tak i zdrojů na krytí nákladů na tuto péči. To zajistilo rovný přístup veškerého obyvatelstva k bezplatné zdravotní péči.</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a:t>
            </a:fld>
            <a:endParaRPr lang="cs-CZ" dirty="0"/>
          </a:p>
        </p:txBody>
      </p:sp>
    </p:spTree>
    <p:extLst>
      <p:ext uri="{BB962C8B-B14F-4D97-AF65-F5344CB8AC3E}">
        <p14:creationId xmlns:p14="http://schemas.microsoft.com/office/powerpoint/2010/main" val="373624733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8520" y="476673"/>
            <a:ext cx="9073008"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4000" b="1" dirty="0">
                <a:solidFill>
                  <a:schemeClr val="bg1"/>
                </a:solidFill>
                <a:ea typeface="+mn-ea"/>
                <a:cs typeface="+mn-cs"/>
              </a:rPr>
              <a:t>Výdaje na léky a ortopedické pomůcky</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Mechanismus tvorby cen léků a ortopedických pomůcek vychází z faktu, že svoji podstatou jsou výrobky, proto při stanovení jejich ceny se obvykle postupuje obdobně, jako při stanovení ceny jiných výrobků. Přitom se nejčastěji používá nákladový typ ceny.</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50</a:t>
            </a:fld>
            <a:endParaRPr lang="cs-CZ" dirty="0"/>
          </a:p>
        </p:txBody>
      </p:sp>
      <p:graphicFrame>
        <p:nvGraphicFramePr>
          <p:cNvPr id="6" name="Diagram 5"/>
          <p:cNvGraphicFramePr/>
          <p:nvPr>
            <p:extLst>
              <p:ext uri="{D42A27DB-BD31-4B8C-83A1-F6EECF244321}">
                <p14:modId xmlns:p14="http://schemas.microsoft.com/office/powerpoint/2010/main" val="773591825"/>
              </p:ext>
            </p:extLst>
          </p:nvPr>
        </p:nvGraphicFramePr>
        <p:xfrm>
          <a:off x="193638" y="3645024"/>
          <a:ext cx="8770850" cy="223224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6378983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0" y="942256"/>
            <a:ext cx="8566993" cy="5673032"/>
          </a:xfrm>
        </p:spPr>
        <p:txBody>
          <a:bodyPr>
            <a:noAutofit/>
          </a:bodyPr>
          <a:lstStyle/>
          <a:p>
            <a:pPr algn="just">
              <a:buClr>
                <a:schemeClr val="tx2">
                  <a:lumMod val="50000"/>
                </a:schemeClr>
              </a:buClr>
            </a:pPr>
            <a:r>
              <a:rPr lang="cs-CZ" sz="2400" b="1" dirty="0">
                <a:solidFill>
                  <a:srgbClr val="002060"/>
                </a:solidFill>
              </a:rPr>
              <a:t>Přestože obecně je možno takto popsat mechanismus tvorby cen léků, musíme si uvědomit, že léky přece jen nejsou zcela obyčejným výrobkem. Jejich specifikum spočívá v tom, že k vytvoření nového léku je třeba velmi složitý, nákladný a dlouhodobý výzkum a právě toto se promítá do tvorby ceny léků. Náklady na výzkum a vývoj nového léku jsou značné, jejich promítnutí do ceny léku by jejich cenu neúměrně zatížilo, proto se při stanovení ceny postupuje specifickým způsobem. Z hlediska výzkumu a vývoje rozlišujeme léky:</a:t>
            </a:r>
          </a:p>
          <a:p>
            <a:pPr marL="457200" indent="-457200" algn="just">
              <a:buClr>
                <a:srgbClr val="C00000"/>
              </a:buClr>
              <a:buFont typeface="+mj-lt"/>
              <a:buAutoNum type="alphaLcParenR"/>
            </a:pPr>
            <a:r>
              <a:rPr lang="cs-CZ" sz="2400" dirty="0">
                <a:solidFill>
                  <a:srgbClr val="C00000"/>
                </a:solidFill>
              </a:rPr>
              <a:t>běžné – </a:t>
            </a:r>
            <a:r>
              <a:rPr lang="cs-CZ" sz="2400" dirty="0">
                <a:solidFill>
                  <a:srgbClr val="002060"/>
                </a:solidFill>
              </a:rPr>
              <a:t>jsou již na trhu dlouhou dobu zavedené</a:t>
            </a:r>
          </a:p>
          <a:p>
            <a:pPr marL="457200" indent="-457200" algn="just">
              <a:buClr>
                <a:srgbClr val="C00000"/>
              </a:buClr>
              <a:buFont typeface="+mj-lt"/>
              <a:buAutoNum type="alphaLcParenR"/>
            </a:pPr>
            <a:r>
              <a:rPr lang="cs-CZ" sz="2400" dirty="0">
                <a:solidFill>
                  <a:srgbClr val="C00000"/>
                </a:solidFill>
              </a:rPr>
              <a:t>speciální – </a:t>
            </a:r>
            <a:r>
              <a:rPr lang="cs-CZ" sz="2400" dirty="0">
                <a:solidFill>
                  <a:srgbClr val="002060"/>
                </a:solidFill>
              </a:rPr>
              <a:t>jsou na trh nově zaváděné. Pokud by do jejich prodejní ceny byly zcela započítány náklady na výzkum a vývoj, pak by se cena pro běžného spotřebitele stala nedosažitelná.</a:t>
            </a:r>
            <a:endParaRPr lang="cs-CZ" sz="2400" dirty="0">
              <a:solidFill>
                <a:srgbClr val="C0000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51</a:t>
            </a:fld>
            <a:endParaRPr lang="cs-CZ" dirty="0"/>
          </a:p>
        </p:txBody>
      </p:sp>
    </p:spTree>
    <p:extLst>
      <p:ext uri="{BB962C8B-B14F-4D97-AF65-F5344CB8AC3E}">
        <p14:creationId xmlns:p14="http://schemas.microsoft.com/office/powerpoint/2010/main" val="87265002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196752"/>
            <a:ext cx="8064896" cy="5418536"/>
          </a:xfrm>
        </p:spPr>
        <p:txBody>
          <a:bodyPr>
            <a:noAutofit/>
          </a:bodyPr>
          <a:lstStyle/>
          <a:p>
            <a:pPr algn="just">
              <a:buClr>
                <a:schemeClr val="tx2">
                  <a:lumMod val="50000"/>
                </a:schemeClr>
              </a:buClr>
            </a:pPr>
            <a:r>
              <a:rPr lang="cs-CZ" sz="2400" b="1" dirty="0">
                <a:solidFill>
                  <a:srgbClr val="002060"/>
                </a:solidFill>
              </a:rPr>
              <a:t>Neúměrná cena nově speciálních léků se v praxi řeší tak, že běžné léky se na trhu prodávají za vyšší cenu, než jaká by odpovídala nákladové ceně. Naopak speciální léky se prodávají pod cenou úplných výrobních nákladů.</a:t>
            </a:r>
          </a:p>
          <a:p>
            <a:pPr algn="just">
              <a:buClr>
                <a:schemeClr val="tx2">
                  <a:lumMod val="50000"/>
                </a:schemeClr>
              </a:buClr>
            </a:pPr>
            <a:r>
              <a:rPr lang="cs-CZ" sz="2400" b="1" dirty="0">
                <a:solidFill>
                  <a:srgbClr val="002060"/>
                </a:solidFill>
              </a:rPr>
              <a:t>Druhým způsobem stanovování cen léků, který se často uplatňuje v praxi vyplývá ze zákona 48/1997 Sb. o veřejném zdravotním pojištění. Jedná se o stanovení ceny léků porovnáním s cenou jiného léku, který je svým charakterem podobný, popř. podle ceny daného léku ve vybraných zemí EU (tzv. země referenčního koše). </a:t>
            </a:r>
          </a:p>
          <a:p>
            <a:pPr algn="just">
              <a:buClr>
                <a:schemeClr val="tx2">
                  <a:lumMod val="50000"/>
                </a:schemeClr>
              </a:buClr>
            </a:pPr>
            <a:r>
              <a:rPr lang="cs-CZ" sz="2400" b="1" dirty="0"/>
              <a:t> </a:t>
            </a:r>
            <a:r>
              <a:rPr lang="cs-CZ" sz="2400" b="1" dirty="0">
                <a:solidFill>
                  <a:srgbClr val="002060"/>
                </a:solidFill>
              </a:rPr>
              <a:t>Přeřazování léků z kategorie léků speciálních do kategorie léků běžných provádí Státní ústav pro kontrolu léčiv (SÚKL)</a:t>
            </a:r>
          </a:p>
          <a:p>
            <a:pPr algn="just">
              <a:buClr>
                <a:schemeClr val="tx2">
                  <a:lumMod val="50000"/>
                </a:schemeClr>
              </a:buClr>
            </a:pPr>
            <a:r>
              <a:rPr lang="cs-CZ" sz="2400" b="1" dirty="0">
                <a:solidFill>
                  <a:srgbClr val="002060"/>
                </a:solidFill>
              </a:rPr>
              <a:t>po uplynutí příslušné doby (obvykle 2 roky).</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52</a:t>
            </a:fld>
            <a:endParaRPr lang="cs-CZ" dirty="0"/>
          </a:p>
        </p:txBody>
      </p:sp>
    </p:spTree>
    <p:extLst>
      <p:ext uri="{BB962C8B-B14F-4D97-AF65-F5344CB8AC3E}">
        <p14:creationId xmlns:p14="http://schemas.microsoft.com/office/powerpoint/2010/main" val="61334095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a:solidFill>
                  <a:srgbClr val="002060"/>
                </a:solidFill>
              </a:rPr>
              <a:t>Léky nově uváděné na trh používají patentovou ochranu země, kde o tuto ochranu bylo požádáno. Patentová ochrana je časově omezená a po jejím uplynutí jsou obvykle tyto léky volně vyráběné ostatními výrobci jako </a:t>
            </a:r>
            <a:r>
              <a:rPr lang="cs-CZ" sz="2400" b="1" dirty="0">
                <a:solidFill>
                  <a:srgbClr val="C00000"/>
                </a:solidFill>
              </a:rPr>
              <a:t>generické léky (</a:t>
            </a:r>
            <a:r>
              <a:rPr lang="cs-CZ" sz="2400" b="1" dirty="0" err="1">
                <a:solidFill>
                  <a:srgbClr val="C00000"/>
                </a:solidFill>
              </a:rPr>
              <a:t>generika</a:t>
            </a:r>
            <a:r>
              <a:rPr lang="cs-CZ" sz="2400" b="1" dirty="0">
                <a:solidFill>
                  <a:srgbClr val="C00000"/>
                </a:solidFill>
              </a:rPr>
              <a:t>). </a:t>
            </a:r>
            <a:r>
              <a:rPr lang="cs-CZ" sz="2400" b="1" dirty="0">
                <a:solidFill>
                  <a:srgbClr val="002060"/>
                </a:solidFill>
              </a:rPr>
              <a:t>Jejich cena je výrazně nižší, než cena originálních léků.</a:t>
            </a:r>
          </a:p>
          <a:p>
            <a:pPr algn="just">
              <a:buClr>
                <a:schemeClr val="tx2">
                  <a:lumMod val="50000"/>
                </a:schemeClr>
              </a:buClr>
            </a:pPr>
            <a:r>
              <a:rPr lang="cs-CZ" sz="2400" b="1" dirty="0">
                <a:solidFill>
                  <a:srgbClr val="002060"/>
                </a:solidFill>
              </a:rPr>
              <a:t>Z hlediska hrazení nákladů na léky z prostředků všeobecného zdravotního pojištění rozlišujeme tři kategorie léků:</a:t>
            </a:r>
          </a:p>
          <a:p>
            <a:pPr marL="457200" indent="-457200" algn="just">
              <a:buClr>
                <a:srgbClr val="C00000"/>
              </a:buClr>
              <a:buFont typeface="+mj-lt"/>
              <a:buAutoNum type="alphaLcParenR"/>
            </a:pPr>
            <a:r>
              <a:rPr lang="cs-CZ" sz="2400" dirty="0">
                <a:solidFill>
                  <a:srgbClr val="C00000"/>
                </a:solidFill>
              </a:rPr>
              <a:t>hrazené </a:t>
            </a:r>
            <a:r>
              <a:rPr lang="cs-CZ" sz="2400" i="1" dirty="0">
                <a:solidFill>
                  <a:srgbClr val="002060"/>
                </a:solidFill>
              </a:rPr>
              <a:t>plně z prostředků zdravotního pojištění, z hlediska účinné látky jsou léky zatříděné do skupin. Platí zásada, že v každé takové skupině má být minimálně jeden lék plně hrazený, na taková lék pacienti nedoplácí.</a:t>
            </a:r>
          </a:p>
          <a:p>
            <a:pPr algn="just">
              <a:buClr>
                <a:srgbClr val="C00000"/>
              </a:buClr>
            </a:pPr>
            <a:endParaRPr lang="cs-CZ" sz="2400"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53</a:t>
            </a:fld>
            <a:endParaRPr lang="cs-CZ" dirty="0"/>
          </a:p>
        </p:txBody>
      </p:sp>
    </p:spTree>
    <p:extLst>
      <p:ext uri="{BB962C8B-B14F-4D97-AF65-F5344CB8AC3E}">
        <p14:creationId xmlns:p14="http://schemas.microsoft.com/office/powerpoint/2010/main" val="315646085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lphaLcParenR" startAt="2"/>
            </a:pPr>
            <a:r>
              <a:rPr lang="cs-CZ" sz="2400" dirty="0">
                <a:solidFill>
                  <a:srgbClr val="C00000"/>
                </a:solidFill>
              </a:rPr>
              <a:t>částečně hrazené z </a:t>
            </a:r>
            <a:r>
              <a:rPr lang="cs-CZ" sz="2400" i="1" dirty="0">
                <a:solidFill>
                  <a:srgbClr val="002060"/>
                </a:solidFill>
              </a:rPr>
              <a:t>prostředků zdravotního pojištění, druhou část doplácí pacienti. Spoluúčast pacienta se stanoví jako rozdíl tržní ceny léků a výše úhrady ze zdravotního pojištění. Touto cestou jsou částečně šetřeny prostředky ze zdravotního pojištění a také se tím omezí plýtvání s léky.</a:t>
            </a:r>
          </a:p>
          <a:p>
            <a:pPr marL="457200" indent="-457200" algn="just">
              <a:buClr>
                <a:srgbClr val="C00000"/>
              </a:buClr>
              <a:buFont typeface="+mj-lt"/>
              <a:buAutoNum type="alphaLcParenR" startAt="2"/>
            </a:pPr>
            <a:r>
              <a:rPr lang="cs-CZ" sz="2400" dirty="0">
                <a:solidFill>
                  <a:srgbClr val="C00000"/>
                </a:solidFill>
              </a:rPr>
              <a:t>nehrazené z </a:t>
            </a:r>
            <a:r>
              <a:rPr lang="cs-CZ" sz="2400" i="1" dirty="0">
                <a:solidFill>
                  <a:srgbClr val="002060"/>
                </a:solidFill>
              </a:rPr>
              <a:t>prostředků zdravotního pojištění, jedná se o volně prodejné léky (není třeba recept), můžeme je zakoupit i jinde než v lékárnách. Od poloviny roku 2012 zdravotní pojišťovny přestaly proplácet léky volně prodejné, a to i když má pacient recept.</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54</a:t>
            </a:fld>
            <a:endParaRPr lang="cs-CZ" dirty="0"/>
          </a:p>
        </p:txBody>
      </p:sp>
    </p:spTree>
    <p:extLst>
      <p:ext uri="{BB962C8B-B14F-4D97-AF65-F5344CB8AC3E}">
        <p14:creationId xmlns:p14="http://schemas.microsoft.com/office/powerpoint/2010/main" val="139319317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Obdobně jako u léků je cena konstruována u prostředků zdravotních pomůcek. Pokud jde o jejich úhradu z prostředků zdravotního pojištění, pak platí i zde, že z těchto prostředků jsou hrazeny tzv. základní provedení, nadstandardní provedení se prodává </a:t>
            </a:r>
            <a:r>
              <a:rPr lang="cs-CZ" sz="2400" b="1">
                <a:solidFill>
                  <a:srgbClr val="002060"/>
                </a:solidFill>
              </a:rPr>
              <a:t>za příplatek.</a:t>
            </a: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55</a:t>
            </a:fld>
            <a:endParaRPr lang="cs-CZ" dirty="0"/>
          </a:p>
        </p:txBody>
      </p:sp>
    </p:spTree>
    <p:extLst>
      <p:ext uri="{BB962C8B-B14F-4D97-AF65-F5344CB8AC3E}">
        <p14:creationId xmlns:p14="http://schemas.microsoft.com/office/powerpoint/2010/main" val="383001685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solidFill>
                  <a:schemeClr val="bg1"/>
                </a:solidFill>
              </a:rPr>
              <a:t>Ekonomika a pojišťovnictví</a:t>
            </a:r>
          </a:p>
        </p:txBody>
      </p:sp>
      <p:sp>
        <p:nvSpPr>
          <p:cNvPr id="3" name="Zástupný symbol pro text 2"/>
          <p:cNvSpPr>
            <a:spLocks noGrp="1"/>
          </p:cNvSpPr>
          <p:nvPr>
            <p:ph type="body" sz="half" idx="2"/>
          </p:nvPr>
        </p:nvSpPr>
        <p:spPr>
          <a:xfrm>
            <a:off x="611560" y="1556792"/>
            <a:ext cx="7704856" cy="5058496"/>
          </a:xfrm>
        </p:spPr>
        <p:txBody>
          <a:bodyPr>
            <a:noAutofit/>
          </a:bodyPr>
          <a:lstStyle/>
          <a:p>
            <a:pPr algn="just">
              <a:buClr>
                <a:schemeClr val="tx2">
                  <a:lumMod val="50000"/>
                </a:schemeClr>
              </a:buClr>
            </a:pPr>
            <a:endParaRPr lang="cs-CZ" sz="2000" b="1" dirty="0">
              <a:solidFill>
                <a:schemeClr val="accent1">
                  <a:lumMod val="50000"/>
                </a:schemeClr>
              </a:solidFill>
            </a:endParaRPr>
          </a:p>
          <a:p>
            <a:pPr algn="ctr"/>
            <a:r>
              <a:rPr lang="cs-CZ" sz="2400" dirty="0">
                <a:solidFill>
                  <a:srgbClr val="002060"/>
                </a:solidFill>
              </a:rPr>
              <a:t>Děkuji za pozornost</a:t>
            </a:r>
          </a:p>
          <a:p>
            <a:pPr algn="ctr"/>
            <a:endParaRPr lang="cs-CZ" sz="2400" dirty="0">
              <a:solidFill>
                <a:srgbClr val="002060"/>
              </a:solidFill>
            </a:endParaRPr>
          </a:p>
          <a:p>
            <a:pPr algn="ctr">
              <a:spcBef>
                <a:spcPts val="0"/>
              </a:spcBef>
            </a:pPr>
            <a:r>
              <a:rPr lang="cs-CZ" sz="2400" dirty="0">
                <a:solidFill>
                  <a:srgbClr val="002060"/>
                </a:solidFill>
              </a:rPr>
              <a:t>Ing. Jovana Exnerová</a:t>
            </a:r>
          </a:p>
          <a:p>
            <a:pPr algn="ctr">
              <a:spcBef>
                <a:spcPts val="0"/>
              </a:spcBef>
            </a:pPr>
            <a:r>
              <a:rPr lang="cs-CZ" sz="2400" dirty="0">
                <a:solidFill>
                  <a:srgbClr val="002060"/>
                </a:solidFill>
              </a:rPr>
              <a:t>JovanaV@seznam.cz</a:t>
            </a:r>
          </a:p>
          <a:p>
            <a:pPr algn="just">
              <a:buClr>
                <a:schemeClr val="tx2">
                  <a:lumMod val="50000"/>
                </a:schemeClr>
              </a:buClr>
            </a:pPr>
            <a:endParaRPr lang="cs-CZ" sz="2400" i="1" dirty="0">
              <a:solidFill>
                <a:schemeClr val="tx1"/>
              </a:solidFill>
            </a:endParaRPr>
          </a:p>
          <a:p>
            <a:pPr algn="just">
              <a:buClr>
                <a:schemeClr val="tx2">
                  <a:lumMod val="50000"/>
                </a:schemeClr>
              </a:buClr>
            </a:pPr>
            <a:endParaRPr lang="cs-CZ" sz="2400" b="1" dirty="0">
              <a:solidFill>
                <a:schemeClr val="tx1"/>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56</a:t>
            </a:fld>
            <a:endParaRPr lang="cs-CZ" dirty="0"/>
          </a:p>
        </p:txBody>
      </p:sp>
    </p:spTree>
    <p:extLst>
      <p:ext uri="{BB962C8B-B14F-4D97-AF65-F5344CB8AC3E}">
        <p14:creationId xmlns:p14="http://schemas.microsoft.com/office/powerpoint/2010/main" val="1383698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r>
              <a:rPr lang="cs-CZ" sz="2400" b="1" dirty="0">
                <a:solidFill>
                  <a:schemeClr val="bg1"/>
                </a:solidFill>
                <a:ea typeface="+mn-ea"/>
                <a:cs typeface="+mn-cs"/>
              </a:rPr>
              <a:t>Systém zdravotního pojištění</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Privátní zdravotní pojištění existuje i v Evropě, ale pouze jako</a:t>
            </a:r>
            <a:r>
              <a:rPr lang="cs-CZ" sz="2400" b="1" dirty="0">
                <a:solidFill>
                  <a:schemeClr val="accent1">
                    <a:lumMod val="50000"/>
                  </a:schemeClr>
                </a:solidFill>
              </a:rPr>
              <a:t> </a:t>
            </a:r>
            <a:r>
              <a:rPr lang="cs-CZ" sz="2400" b="1" i="1" dirty="0">
                <a:solidFill>
                  <a:srgbClr val="C00000"/>
                </a:solidFill>
              </a:rPr>
              <a:t>doplňkové</a:t>
            </a:r>
            <a:r>
              <a:rPr lang="cs-CZ" sz="2400" b="1" dirty="0">
                <a:solidFill>
                  <a:srgbClr val="002060"/>
                </a:solidFill>
              </a:rPr>
              <a:t>, které kryje mezery v povinném zdravotním pojištění (např. některé stomatologické výkony, nehrazené léky apod.) nebo</a:t>
            </a:r>
            <a:r>
              <a:rPr lang="cs-CZ" sz="2400" b="1" dirty="0">
                <a:solidFill>
                  <a:schemeClr val="accent1">
                    <a:lumMod val="50000"/>
                  </a:schemeClr>
                </a:solidFill>
              </a:rPr>
              <a:t> </a:t>
            </a:r>
            <a:r>
              <a:rPr lang="cs-CZ" sz="2400" b="1" i="1" dirty="0">
                <a:solidFill>
                  <a:srgbClr val="C00000"/>
                </a:solidFill>
              </a:rPr>
              <a:t>substituční</a:t>
            </a:r>
            <a:r>
              <a:rPr lang="cs-CZ" sz="2400" b="1" dirty="0">
                <a:solidFill>
                  <a:srgbClr val="C00000"/>
                </a:solidFill>
              </a:rPr>
              <a:t> </a:t>
            </a:r>
            <a:r>
              <a:rPr lang="cs-CZ" sz="2400" b="1" dirty="0">
                <a:solidFill>
                  <a:srgbClr val="002060"/>
                </a:solidFill>
              </a:rPr>
              <a:t>(náhradové) pro ty skupiny obyvatelstva, které nepokrývá povinné pojištění (cizinci apod.). Dále privátní pojištění může být i </a:t>
            </a:r>
            <a:r>
              <a:rPr lang="cs-CZ" sz="2400" b="1" i="1" dirty="0">
                <a:solidFill>
                  <a:srgbClr val="C00000"/>
                </a:solidFill>
              </a:rPr>
              <a:t>reziduální </a:t>
            </a:r>
            <a:r>
              <a:rPr lang="cs-CZ" sz="2400" b="1" dirty="0">
                <a:solidFill>
                  <a:srgbClr val="002060"/>
                </a:solidFill>
              </a:rPr>
              <a:t>(zbytkové), kdy kryje ty náklady zdravotní péče, která již povinné pojištění nehradí (spoluúčast) nebo </a:t>
            </a:r>
            <a:r>
              <a:rPr lang="cs-CZ" sz="2400" b="1" i="1" dirty="0">
                <a:solidFill>
                  <a:srgbClr val="C00000"/>
                </a:solidFill>
              </a:rPr>
              <a:t>alternativní, </a:t>
            </a:r>
            <a:r>
              <a:rPr lang="cs-CZ" sz="2400" b="1" dirty="0">
                <a:solidFill>
                  <a:srgbClr val="002060"/>
                </a:solidFill>
              </a:rPr>
              <a:t>kdy privátní zdravotní pojištění umožňuje např. pojistit se na vyšší standard zdravotních služeb, než jaký kryje statutární zdravotní pojištění.</a:t>
            </a: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a:t>
            </a:fld>
            <a:endParaRPr lang="cs-CZ" dirty="0"/>
          </a:p>
        </p:txBody>
      </p:sp>
    </p:spTree>
    <p:extLst>
      <p:ext uri="{BB962C8B-B14F-4D97-AF65-F5344CB8AC3E}">
        <p14:creationId xmlns:p14="http://schemas.microsoft.com/office/powerpoint/2010/main" val="3076310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340768"/>
            <a:ext cx="8064896" cy="5274520"/>
          </a:xfrm>
        </p:spPr>
        <p:txBody>
          <a:bodyPr>
            <a:noAutofit/>
          </a:bodyPr>
          <a:lstStyle/>
          <a:p>
            <a:pPr algn="just">
              <a:buClr>
                <a:schemeClr val="tx2">
                  <a:lumMod val="50000"/>
                </a:schemeClr>
              </a:buClr>
            </a:pPr>
            <a:r>
              <a:rPr lang="cs-CZ" sz="2400" b="1" dirty="0">
                <a:solidFill>
                  <a:srgbClr val="002060"/>
                </a:solidFill>
              </a:rPr>
              <a:t>V evropských zemích je systém povinného pojištění naprosto převládající. Uplatnění privátního zdravotního pojištění je okrajové.</a:t>
            </a:r>
          </a:p>
          <a:p>
            <a:pPr algn="just">
              <a:buClr>
                <a:schemeClr val="tx2">
                  <a:lumMod val="50000"/>
                </a:schemeClr>
              </a:buClr>
            </a:pPr>
            <a:r>
              <a:rPr lang="cs-CZ" sz="2400" b="1" dirty="0">
                <a:solidFill>
                  <a:srgbClr val="002060"/>
                </a:solidFill>
              </a:rPr>
              <a:t>Jiná situace je však v USA, tam povinné zdravotní pojištění nemá tradici, </a:t>
            </a:r>
            <a:r>
              <a:rPr lang="cs-CZ" sz="2400" b="1" i="1" dirty="0">
                <a:solidFill>
                  <a:srgbClr val="002060"/>
                </a:solidFill>
              </a:rPr>
              <a:t>neboť odporuje filosofii svobodného amerického občana (občan, který není svazován zákonnými povinnostmi nad rámec nezbytného). </a:t>
            </a:r>
            <a:r>
              <a:rPr lang="cs-CZ" sz="2400" b="1" dirty="0">
                <a:solidFill>
                  <a:srgbClr val="002060"/>
                </a:solidFill>
              </a:rPr>
              <a:t>V důsledku tohoto stavu je v USA cca pětina obyvatelstva bez jakéhokoliv zdravotního pojištění a stav nemoci pro ně znamená velké ekonomické riziko. Toto vše chtěl změnit bývalý prezident USA Barack Obama. Úsilí Obamy naráželo na odpor mnohých zájmových skupin a zavedení povinného zdravotního pojištění v USA zůstalo nezrealizováno.</a:t>
            </a:r>
          </a:p>
          <a:p>
            <a:pPr algn="just">
              <a:buClr>
                <a:schemeClr val="tx2">
                  <a:lumMod val="50000"/>
                </a:schemeClr>
              </a:buClr>
            </a:pPr>
            <a:endParaRPr lang="cs-CZ" sz="2400" b="1" i="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a:t>
            </a:fld>
            <a:endParaRPr lang="cs-CZ" dirty="0"/>
          </a:p>
        </p:txBody>
      </p:sp>
    </p:spTree>
    <p:extLst>
      <p:ext uri="{BB962C8B-B14F-4D97-AF65-F5344CB8AC3E}">
        <p14:creationId xmlns:p14="http://schemas.microsoft.com/office/powerpoint/2010/main" val="3201489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V rámci systému povinného zdravotního pojištění, které známe v Evropě, rozlišujeme několik jeho základních modelů a podmodelů, které se uplatňují v jednotlivých evropských zemích.</a:t>
            </a:r>
          </a:p>
          <a:p>
            <a:pPr algn="just">
              <a:buClr>
                <a:schemeClr val="tx2">
                  <a:lumMod val="50000"/>
                </a:schemeClr>
              </a:buClr>
            </a:pPr>
            <a:r>
              <a:rPr lang="cs-CZ" sz="2400" b="1" dirty="0">
                <a:solidFill>
                  <a:srgbClr val="002060"/>
                </a:solidFill>
              </a:rPr>
              <a:t>Základní dva modely povinného zdravotního pojištění jsou:</a:t>
            </a:r>
          </a:p>
          <a:p>
            <a:pPr algn="just">
              <a:buClr>
                <a:schemeClr val="tx2">
                  <a:lumMod val="50000"/>
                </a:schemeClr>
              </a:buClr>
            </a:pPr>
            <a:endParaRPr lang="cs-CZ" sz="2400" b="1" dirty="0">
              <a:solidFill>
                <a:srgbClr val="002060"/>
              </a:solidFill>
            </a:endParaRPr>
          </a:p>
          <a:p>
            <a:pPr marL="457200" indent="-457200" algn="just">
              <a:buClr>
                <a:schemeClr val="tx2">
                  <a:lumMod val="50000"/>
                </a:schemeClr>
              </a:buClr>
              <a:buFont typeface="+mj-lt"/>
              <a:buAutoNum type="arabicParenR"/>
            </a:pPr>
            <a:r>
              <a:rPr lang="cs-CZ" sz="2400" dirty="0">
                <a:solidFill>
                  <a:srgbClr val="002060"/>
                </a:solidFill>
              </a:rPr>
              <a:t>Beveridgův model</a:t>
            </a:r>
          </a:p>
          <a:p>
            <a:pPr marL="457200" indent="-457200" algn="just">
              <a:buClr>
                <a:schemeClr val="tx2">
                  <a:lumMod val="50000"/>
                </a:schemeClr>
              </a:buClr>
              <a:buFont typeface="+mj-lt"/>
              <a:buAutoNum type="arabicParenR"/>
            </a:pPr>
            <a:r>
              <a:rPr lang="cs-CZ" sz="2400" dirty="0">
                <a:solidFill>
                  <a:srgbClr val="002060"/>
                </a:solidFill>
              </a:rPr>
              <a:t>Bismarckův model</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a:t>
            </a:fld>
            <a:endParaRPr lang="cs-CZ" dirty="0"/>
          </a:p>
        </p:txBody>
      </p:sp>
    </p:spTree>
    <p:extLst>
      <p:ext uri="{BB962C8B-B14F-4D97-AF65-F5344CB8AC3E}">
        <p14:creationId xmlns:p14="http://schemas.microsoft.com/office/powerpoint/2010/main" val="679948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rabicParenR"/>
            </a:pPr>
            <a:r>
              <a:rPr lang="cs-CZ" sz="2400" dirty="0">
                <a:solidFill>
                  <a:srgbClr val="C00000"/>
                </a:solidFill>
              </a:rPr>
              <a:t>Beveridgův model </a:t>
            </a:r>
          </a:p>
          <a:p>
            <a:pPr marL="342900" indent="-342900" algn="just">
              <a:buClr>
                <a:schemeClr val="tx2">
                  <a:lumMod val="50000"/>
                </a:schemeClr>
              </a:buClr>
              <a:buFont typeface="Wingdings" panose="05000000000000000000" pitchFamily="2" charset="2"/>
              <a:buChar char="§"/>
            </a:pPr>
            <a:r>
              <a:rPr lang="cs-CZ" sz="2400" i="1" dirty="0">
                <a:solidFill>
                  <a:srgbClr val="002060"/>
                </a:solidFill>
              </a:rPr>
              <a:t>jedná se o model národní zdravotní služby financován ze státního rozpočtu a z jeho zdrojů jsou financovány náklady na zdravotní péči, tak i náklady na státní správu, obranu, justici apod.</a:t>
            </a:r>
          </a:p>
          <a:p>
            <a:pPr marL="342900" indent="-342900" algn="just">
              <a:buClr>
                <a:schemeClr val="tx2">
                  <a:lumMod val="50000"/>
                </a:schemeClr>
              </a:buClr>
              <a:buFont typeface="Wingdings" panose="05000000000000000000" pitchFamily="2" charset="2"/>
              <a:buChar char="§"/>
            </a:pPr>
            <a:r>
              <a:rPr lang="cs-CZ" sz="2400" i="1" dirty="0">
                <a:solidFill>
                  <a:srgbClr val="002060"/>
                </a:solidFill>
              </a:rPr>
              <a:t>poskytuje univerzální pojistné krytí pro všechny obyvatele, neboť všichni obyvatelé mají daňovou povinnost </a:t>
            </a:r>
          </a:p>
          <a:p>
            <a:pPr marL="342900" indent="-342900" algn="just">
              <a:buClr>
                <a:schemeClr val="tx2">
                  <a:lumMod val="50000"/>
                </a:schemeClr>
              </a:buClr>
              <a:buFont typeface="Wingdings" panose="05000000000000000000" pitchFamily="2" charset="2"/>
              <a:buChar char="§"/>
            </a:pPr>
            <a:r>
              <a:rPr lang="cs-CZ" sz="2400" i="1" dirty="0">
                <a:solidFill>
                  <a:srgbClr val="002060"/>
                </a:solidFill>
              </a:rPr>
              <a:t>stát zřizuje v území specializované orgány státní nebo regionální správy, které nasmlouvají rozsah a strukturu zdravotní péče v příslušném území se zdravotnickými zařízeními</a:t>
            </a:r>
          </a:p>
          <a:p>
            <a:pPr marL="342900" indent="-342900" algn="just">
              <a:buClr>
                <a:schemeClr val="tx2">
                  <a:lumMod val="50000"/>
                </a:schemeClr>
              </a:buClr>
              <a:buFont typeface="Wingdings" panose="05000000000000000000" pitchFamily="2" charset="2"/>
              <a:buChar char="§"/>
            </a:pPr>
            <a:r>
              <a:rPr lang="cs-CZ" sz="2400" i="1" dirty="0">
                <a:solidFill>
                  <a:srgbClr val="002060"/>
                </a:solidFill>
              </a:rPr>
              <a:t>zdravotnické zařízení mohou být buď státní, nebo privátní</a:t>
            </a:r>
          </a:p>
          <a:p>
            <a:pPr marL="342900" indent="-342900" algn="just">
              <a:buClr>
                <a:schemeClr val="tx2">
                  <a:lumMod val="50000"/>
                </a:schemeClr>
              </a:buClr>
              <a:buFont typeface="Wingdings" panose="05000000000000000000" pitchFamily="2" charset="2"/>
              <a:buChar char="§"/>
            </a:pPr>
            <a:endParaRPr lang="cs-CZ" sz="2400" i="1" dirty="0">
              <a:solidFill>
                <a:srgbClr val="00206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a:t>
            </a:fld>
            <a:endParaRPr lang="cs-CZ" dirty="0"/>
          </a:p>
        </p:txBody>
      </p:sp>
    </p:spTree>
    <p:extLst>
      <p:ext uri="{BB962C8B-B14F-4D97-AF65-F5344CB8AC3E}">
        <p14:creationId xmlns:p14="http://schemas.microsoft.com/office/powerpoint/2010/main" val="31053545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lnění">
  <a:themeElements>
    <a:clrScheme name="Vlnění">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Vlnění">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lnění">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12895</TotalTime>
  <Words>5298</Words>
  <Application>Microsoft Office PowerPoint</Application>
  <PresentationFormat>Předvádění na obrazovce (4:3)</PresentationFormat>
  <Paragraphs>1025</Paragraphs>
  <Slides>56</Slides>
  <Notes>56</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56</vt:i4>
      </vt:variant>
    </vt:vector>
  </HeadingPairs>
  <TitlesOfParts>
    <vt:vector size="62" baseType="lpstr">
      <vt:lpstr>Calibri</vt:lpstr>
      <vt:lpstr>Candara</vt:lpstr>
      <vt:lpstr>Courier New</vt:lpstr>
      <vt:lpstr>Symbol</vt:lpstr>
      <vt:lpstr>Wingdings</vt:lpstr>
      <vt:lpstr>Vlnění</vt:lpstr>
      <vt:lpstr>Vysoká škola zdravotnická, o. p. s.</vt:lpstr>
      <vt:lpstr>Zdravotní pojištění Historický vývoj zdravotního pojištění </vt:lpstr>
      <vt:lpstr> </vt:lpstr>
      <vt:lpstr> </vt:lpstr>
      <vt:lpstr> </vt:lpstr>
      <vt:lpstr> Systém zdravotního pojištění</vt:lpstr>
      <vt:lpstr> </vt:lpstr>
      <vt:lpstr> </vt:lpstr>
      <vt:lpstr> </vt:lpstr>
      <vt:lpstr> </vt:lpstr>
      <vt:lpstr> </vt:lpstr>
      <vt:lpstr> </vt:lpstr>
      <vt:lpstr> Pojistné modely ve zdravotním pojištění</vt:lpstr>
      <vt:lpstr> </vt:lpstr>
      <vt:lpstr> Princip solidarity ve zdravotním pojištění</vt:lpstr>
      <vt:lpstr> </vt:lpstr>
      <vt:lpstr> </vt:lpstr>
      <vt:lpstr> </vt:lpstr>
      <vt:lpstr> Pojistné na zdravotním pojištění</vt:lpstr>
      <vt:lpstr> </vt:lpstr>
      <vt:lpstr> Zdravotní pojišťovny a jejich úloha při správě a provozování zdravotního pojištění</vt:lpstr>
      <vt:lpstr> </vt:lpstr>
      <vt:lpstr> </vt:lpstr>
      <vt:lpstr> </vt:lpstr>
      <vt:lpstr> </vt:lpstr>
      <vt:lpstr> </vt:lpstr>
      <vt:lpstr> </vt:lpstr>
      <vt:lpstr> </vt:lpstr>
      <vt:lpstr> </vt:lpstr>
      <vt:lpstr> </vt:lpstr>
      <vt:lpstr> </vt:lpstr>
      <vt:lpstr> </vt:lpstr>
      <vt:lpstr> Tvorba rezerv ve zdravotním pojištění</vt:lpstr>
      <vt:lpstr> </vt:lpstr>
      <vt:lpstr> </vt:lpstr>
      <vt:lpstr> </vt:lpstr>
      <vt:lpstr> Zajištění v zdravotním pojištění</vt:lpstr>
      <vt:lpstr> </vt:lpstr>
      <vt:lpstr> Princip zdravotního pojištění v České republice</vt:lpstr>
      <vt:lpstr> </vt:lpstr>
      <vt:lpstr> </vt:lpstr>
      <vt:lpstr> Zdravotní pojištění v rámci Evropské unie</vt:lpstr>
      <vt:lpstr> </vt:lpstr>
      <vt:lpstr> </vt:lpstr>
      <vt:lpstr> </vt:lpstr>
      <vt:lpstr> </vt:lpstr>
      <vt:lpstr> </vt:lpstr>
      <vt:lpstr> </vt:lpstr>
      <vt:lpstr> </vt:lpstr>
      <vt:lpstr> Výdaje na léky a ortopedické pomůcky</vt:lpstr>
      <vt:lpstr> </vt:lpstr>
      <vt:lpstr> </vt:lpstr>
      <vt:lpstr> </vt:lpstr>
      <vt:lpstr> </vt:lpstr>
      <vt:lpstr> </vt:lpstr>
      <vt:lpstr>Ekonomika a pojišťovnictví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Iva</dc:creator>
  <cp:lastModifiedBy>Exnerová Jovana</cp:lastModifiedBy>
  <cp:revision>450</cp:revision>
  <cp:lastPrinted>2019-03-08T11:12:45Z</cp:lastPrinted>
  <dcterms:created xsi:type="dcterms:W3CDTF">2015-04-04T06:49:29Z</dcterms:created>
  <dcterms:modified xsi:type="dcterms:W3CDTF">2021-03-06T07:47:51Z</dcterms:modified>
</cp:coreProperties>
</file>