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85" r:id="rId22"/>
    <p:sldId id="290" r:id="rId23"/>
    <p:sldId id="286" r:id="rId24"/>
    <p:sldId id="287" r:id="rId25"/>
    <p:sldId id="289" r:id="rId26"/>
    <p:sldId id="276" r:id="rId27"/>
    <p:sldId id="312" r:id="rId28"/>
    <p:sldId id="304" r:id="rId29"/>
    <p:sldId id="297" r:id="rId30"/>
    <p:sldId id="303" r:id="rId31"/>
    <p:sldId id="306" r:id="rId32"/>
    <p:sldId id="307" r:id="rId33"/>
    <p:sldId id="311" r:id="rId34"/>
    <p:sldId id="309" r:id="rId35"/>
    <p:sldId id="310" r:id="rId36"/>
    <p:sldId id="293" r:id="rId37"/>
    <p:sldId id="308" r:id="rId38"/>
    <p:sldId id="294" r:id="rId39"/>
    <p:sldId id="295" r:id="rId40"/>
    <p:sldId id="300" r:id="rId41"/>
    <p:sldId id="301" r:id="rId42"/>
    <p:sldId id="302" r:id="rId43"/>
    <p:sldId id="275" r:id="rId44"/>
    <p:sldId id="279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F2402-2D79-7FC5-1E3C-768BEF9BC97E}" v="1156" dt="2020-10-28T07:55:05.600"/>
    <p1510:client id="{1475777B-7FF5-4816-5FA6-E5B469526CEA}" v="96" dt="2020-10-28T10:53:09.174"/>
    <p1510:client id="{1B47C95F-F847-A822-A882-B5F17D801AE0}" v="224" dt="2020-10-28T10:05:39.690"/>
    <p1510:client id="{274574DF-012D-A5CD-9859-8998FE457443}" v="395" dt="2020-10-20T15:05:12.055"/>
    <p1510:client id="{31662708-1550-A0CC-5ECD-0B7B99A2BD0B}" v="1926" dt="2020-10-27T17:01:26.505"/>
    <p1510:client id="{3186368D-EFD7-EA1E-F5F6-F65142EF8869}" v="20" dt="2020-10-27T09:52:44.279"/>
    <p1510:client id="{371F2A9F-B532-E47D-2C16-471FAB26DD12}" v="35" dt="2020-10-27T09:44:12.414"/>
    <p1510:client id="{3DD102BC-D4BC-ACD1-B091-F358C5EEC0B0}" v="62" dt="2020-10-27T08:16:14.053"/>
    <p1510:client id="{46EE01CC-FD80-ADF8-55F7-2ADFFFE9063B}" v="73" dt="2020-10-27T07:23:45.216"/>
    <p1510:client id="{5C23B78F-4A92-80CE-3DB7-C0D15FDC9436}" v="484" dt="2020-10-27T08:06:13.482"/>
    <p1510:client id="{6A660291-DE52-5040-AB7B-61D60C81BEA3}" v="530" dt="2020-10-28T09:43:48.437"/>
    <p1510:client id="{9589DA09-251F-6058-A6A1-06F648F1D476}" v="351" dt="2020-10-27T09:14:04.399"/>
    <p1510:client id="{BE80F270-B40F-84C7-FA04-0192BEB7F941}" v="113" dt="2020-10-27T10:03:19.212"/>
    <p1510:client id="{F2EAC89F-A85D-EFFD-FF0A-4360BA165E34}" v="572" dt="2020-10-28T06:53:44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116" y="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4000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04E4C36-5056-4A93-AF64-3FCF51A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BF0210-4159-4602-B8E9-0A256D126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B9FD8A-0C70-4238-B430-FD45AEA12E1C}" type="datetimeFigureOut">
              <a:rPr lang="cs-CZ"/>
              <a:pPr>
                <a:defRPr/>
              </a:pPr>
              <a:t>28.10.2020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EB6738-23C7-481F-BD6F-6C001C35B8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B2C56E-2060-4A7B-B3C5-43B5568AD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812461-9BAA-4B63-BD2B-76B0519A9D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F396083E-4612-46E2-89D0-DA9B39614D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8130D-4440-4855-8E88-B7CDFEAA6A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C0EC3D42-D203-4F36-A667-646AED44A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F288B56-8810-4D55-8321-D91D492A1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FCA4FDB1-E5F9-4C76-9D3D-A201E69A6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360FE21-D406-47E3-B431-C210AB0F0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8FD36007-D7D4-4CD8-9E8D-5F68E2278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8E9DAF0-136F-4797-A9AB-82351CB77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58EA5FFD-8775-4ECE-A553-AC84B3E19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FAF4182-049C-4383-A786-8A07DB7A8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FD245A55-557D-420D-8C82-E7D0CA90F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519CD83-37ED-40EB-8A73-1B706B390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67AD83F4-DCF2-4021-BC51-B0998A1FE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9FE963-D568-472A-AC5A-02DCABD55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7F3453A1-486C-4A78-BFA7-035A4000F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317A75A-C952-4396-AAC7-5FAA76971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50FF053E-EF0A-4A32-BCED-0AB196463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6F3E097-C6B3-4ABF-BFCD-D8FE327F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B15536EC-A816-4180-95A7-2841F7A2B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D093950-AE59-4F08-AB2A-A02352B18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D04EB212-EF73-47E8-A5B7-242C64425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0E57391-01A8-47BD-A145-DC16DDB63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9AA2E521-ECD2-40CF-90E1-00A766CF9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D1E170A-BD4F-4703-BC31-5BADD1C26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2FD3748F-C40A-4266-84B8-88624C530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F4AC621-45E2-46F3-B73A-9A190B7A2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17383725-15D4-4169-AA62-DF166E5D3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422BAF25-49E3-44C2-BAA9-78E7D39A6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7518B91C-B2AE-48BE-95EF-F0353CED0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A2A662D-6209-4B26-AB0B-C88C42C0C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25F67088-3499-4AB0-B301-DF7250700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9154E30-747D-465E-A164-803D0A186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E080BCA7-4B6F-4881-9A66-9E9C4FCAB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2D8E4A3-F28E-4D55-9CCC-BDAA9BE95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C7D172B2-E015-487C-85DA-73C60E997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A7EE72A-EE1D-457C-8945-D747E3C82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A500D8EE-659E-4B80-AAC0-F39CB7B09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98F8C4-26FF-41AE-88AB-15325665B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F153A03-EABF-41D6-9D7A-9A9BFDAA8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F0EF1FF-8343-451D-96D5-F924641B1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7958D9D6-0A0B-4A9A-A4CC-82833EB17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020EFF3-7FF3-49A3-AC13-CEF4F7AE9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CD9D2230-AED6-4447-9F76-DFF973A1D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A3D2655-6F26-471B-B675-D610EF6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4FF60933-FDCB-4976-8529-0DDD70B6D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464F28E-85F3-44AF-9768-D3AA06929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98E18C2-22C2-4552-A5DF-347B50105728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4529F5-C7D4-4C5F-9537-ACB1B9E9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B9C4-43A3-4B6C-A486-2B0CB2811818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D42D3D-E4BB-41DF-8EC4-3A364912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A642AF-CF12-4DCE-A633-6E59AEE1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D1560702-98CC-47B4-A0C9-1B87D794119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6636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922E792-25C4-4862-9B7D-2E289C5C6E7B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9300D6-8E64-4C97-811E-3DE7AC4E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54DF-0D40-4886-8639-83DD88A2BE3E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FE3584-3838-4458-8BF0-0BC8D6BC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6B1B44-A116-4D7C-A7BC-336F4FF5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922539A-2D65-409F-A646-B2A9AACC336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118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A8F1394-5713-4179-BB59-397BDC4DF089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D707C22-05BA-4467-A30D-D9344F6F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ACD4170-DBB9-426C-8917-FD1071AD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5D1DBE-342C-4F3C-B3EF-344BB2F65E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965A-57CF-4A7D-89D1-4DC15FB502DB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BE400D-8754-48E7-B655-6CE47A3A17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AE36D7-D562-4D75-B018-3AEA6FB89D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F12BD72-AD0D-4686-867B-331513C0A73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2587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A0ED4B2-24EA-4391-B9E0-6B7CAD57A5B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6F3281B-C0FE-43F6-965D-B35690AC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E329-3641-4DBC-9A63-B632BB540C3E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D6E0E2B-0FA6-4E14-9332-09F66FE0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D276EF1-D643-4BAC-8E50-C2FEC8BE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33484B0-4610-4984-9F7E-81BEAE4FD67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28462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28482AB-442A-4E41-B99C-DAF68377DC3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56B5D58E-FB6B-4A40-9070-40FB9BEF5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013AB20-F8F1-4D03-AC50-D67C992E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5FE072F-AE61-45CF-9690-48C93A6FB0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7479-750F-4713-94F5-1F917ED4A4B5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398950C-88DD-49CC-808C-A00F21C53D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ACA798C-5FE8-44FC-B817-D75FEA985C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F00A8FE-B8DF-44B9-8743-FA14DF9C50B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5449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3D00139-4DA2-4141-BA3B-8876C5379A99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18B869-FB1E-4161-9853-0FA8509B72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C95F-717F-48BC-B1FD-DDAB3BD91602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E470DC1-9A37-4BB4-A031-7D37B1BE1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30C79F2-29DE-4AE9-9123-E08901BDEF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CA3FD59-0167-4A36-B2E2-505F9C7BEF0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3606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3997026F-90AB-4745-B7C0-4AE703D054B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D29A46-EC85-43E2-9B6A-D4434029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F4D8-BCC8-4379-81F9-5FEBFFB771B7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935EC9-A45D-461F-AC14-3616C2D4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2A7272-68AA-48FD-8A91-41E4697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DAD45-CB6A-4B80-820E-18420296D0B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935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A053DD9-AE72-44BB-BB75-3DC4F39F2F7C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4A75B-2F59-4E1C-B3B6-7772A55D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D74B-EA2D-40EA-92F3-CB466AB3DA19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204DCF-796C-4763-A570-6193C63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52098B-D11D-4494-9EE0-E324E295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A8DF-CB6C-45CF-A118-59B8B6DA1E9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4613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35281D1-A044-43F1-AF3E-19C9086CA84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880AB-6019-47BE-A291-296CF85A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0AC9-FD88-4EE5-B705-501379CD8BF5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84062F-1D51-471C-8215-880AA986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60FB9D-E9B9-4ADA-AD22-73760DC3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CE4A-6D1D-4E6E-8B1F-7A28952B070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5826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B547185-1ECA-4B3D-9870-0D23CB8FEFAC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1DB97B-F040-4ABE-9107-A108A2E6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7F3F-F5CF-4EF1-97A5-9C288630BF90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123DC3-786A-41E6-BD5E-61774B4B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27C76D-FDBE-4139-8CAF-05D7EC20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3A16B10-6042-46C7-9F16-E9590CE8845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0011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C23735B-728F-4C58-A6B0-6FFFB2B04BD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E837BFC-1CC5-4A2C-BD72-DC5670B2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ED08-D24A-4E86-B566-17784DFD98FB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3CA0331-08BA-42BF-89B9-522CB5F4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0D06D-E5F7-4C4A-96F6-80C2EE9C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7316D-510E-436D-B1AA-168A75C3B79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6802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24C4BD45-6C1D-4506-9E01-72D133279F84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85CEAB4-3ADE-4387-ABEC-AF72041A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729A-3B2A-4A74-AFD5-63DE8BED02D1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A8814DF-7E4B-46CE-B3DC-32FF0484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EA1D6CA-0E9F-47EE-9A9E-652711DB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10498-E518-41EF-87F0-5C12819E0B2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8934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A1A1ACF7-7AF8-45A0-AEA3-5FEC016D3F2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23F972C-A74B-428D-99E9-63E58053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28BA-D3E7-47F7-90B0-62567B3EDA13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79872A-1212-435E-A2F2-8DC7926C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7A37FA1-1473-44DF-A623-8E453229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6C54B-53D1-46FD-B950-65420B9A03A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23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A3273FDB-EA44-43C3-AB47-B670A15ECD5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4CC9A4-9BCE-4E32-B772-A78A0A6D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E5A4-B98A-43E1-AD53-BFFE14094A4B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17B445-AB52-430D-B9B7-2AE8CEC9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38090F-A185-4545-8DC5-B59D3A4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0B15C-5173-4C1F-BA4A-85770874F71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5779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BBF2277-FE03-4247-B502-334ECD45AE6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0923818-484F-4F13-93E1-2FE82413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C076-1FAF-4C97-A12B-83ABFAFA564F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BD03E8A-F113-4977-A54D-04F5345F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A3489B-551D-4E81-B232-07A320E5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95F83-C89F-4E61-833E-A3803F87620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3674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5B5547F-40E4-4150-823D-BEBDB9A75E9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6CEF3F6-D4E7-4A54-9D3C-4963C078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E11C-108F-49D8-89DF-2914B0C2FC74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54175AA-D903-4528-94BA-949DF1A2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AF1C7C0-FB7C-48D0-8815-33B78C31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DED2398-2FC8-4505-92BC-E80C39DBDBB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6922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AC1667C2-1B15-402A-81FB-2208C99BE63D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86B05A8D-4A64-43DE-B2EC-7E49C5C6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BF3A317E-B657-4545-84BF-902B13313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CA320E27-47CA-4C02-B87E-CD7A9696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FAFC3B98-0C74-47F1-9DDA-89BCEBE1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63FDB260-A45B-4056-853E-BDC36AB5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A01F92C9-E7B5-49B9-BD0E-7DC8D68D9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10B05A6E-C363-442A-AA44-6C707A364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0CCB4E07-7680-4C2C-BCDF-04E7B7E4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D72D1098-B021-4DA1-B3A4-2A4B594CC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28E8A303-9104-4D34-B3D5-544D8792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4C81DCB2-32D3-42D9-A732-3BFF3C43E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837A4BC2-91BC-4EE4-9AB8-2AFEF162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8D63F0A4-E59D-405D-A128-B1C8B630DECF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2C00A995-9B5D-44A4-B57C-72C02D223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C868FA2C-D892-4434-BE70-CE7725C92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47427D97-EF9A-42CF-B7C6-FD9E9693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35E84051-BE40-48F3-8BB1-15803E8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B297E555-0497-47E6-AFB1-FD68CD2C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7B20892B-68D2-4530-939A-B7BF5DAA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ACC77DB3-D155-4ECD-A28A-59E8046C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B2CC568E-2227-495A-8600-D90982FF7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26522E52-7714-444E-8A11-0777CE1C0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371B2920-7A34-49D0-B6A5-C77DC5D7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4DF695C5-E61A-4170-8719-6B50EBFE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515E0073-1036-4F73-84FB-13DBD20EE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19E7D87-52BB-47F4-909B-B1027EAAE0AD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2A76B83F-ABBD-4E8D-BC14-3F09233D8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C445AAEB-70A1-48EB-89B0-577DD7FAE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AB31B-7170-43F7-B650-F5CC17402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4399E-1FEA-42BC-B8C4-BD82E87B9B50}" type="datetimeFigureOut">
              <a:rPr lang="en-US"/>
              <a:pPr>
                <a:defRPr/>
              </a:pPr>
              <a:t>10/28/2020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68F9-B6D0-4558-98CB-D128440E4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6FD4-2824-4F81-A4DA-42B35DA3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D0ECA782-C413-4F40-89C2-07C263E280EE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" TargetMode="External"/><Relationship Id="rId2" Type="http://schemas.openxmlformats.org/officeDocument/2006/relationships/hyperlink" Target="http://www.mzcr,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F68D3843-7651-434B-85B9-01FFAA81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096963"/>
            <a:ext cx="7467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Proces šíření nákazy, karanténní opatření, </a:t>
            </a:r>
            <a:r>
              <a:rPr lang="cs-CZ" altLang="cs-C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surveillance</a:t>
            </a: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. 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17FDBB82-2C93-4884-B86D-B0E38647A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SzPct val="75000"/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doc. MUDr. Lidmila Hamplová Ph.D.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SzPct val="75000"/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EC0B38B4-E12E-4426-940A-8D5734D0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7772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Respirační nákazy </a:t>
            </a:r>
            <a:endParaRPr lang="cs-CZ" altLang="cs-CZ" sz="3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6EE4831-39D1-4A9D-BD01-ECD78110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Respirační nákazy  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představují nejpočetnější skupinu nákaz</a:t>
            </a: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Etiologie respiračních nákaz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-  pestrá ( bakterie, viry)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Zdroj nákazy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- člověk nebo zvíře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Charakteristika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- vstup původců nákazy do organizmu dýchacím traktem a výstup sekrety dýchacích cest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Cesty přenosu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-  kapénkovou infekcí, sekrety kontaminovanými předměty, prádlem, hračkami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Výskyt            -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sporadicky i epidemicky v průběhu celého roku s maximem v zimních měsících ( chřipka)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Při šíření těchto nákaz hrají značnou roli sociální podmínky – kolektivizace od útlého dětství, špatná výměna vzduchu, u profesionálních nákaz vznik infekčního aerosolu, časté nákazy spojené se zdravotní péčí (HCAI).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Dominantní příznaky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– postižení horních a dolních cest dýchacích, u dětských exantematických nákaz vyrážka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49087E0-6EC6-4BC2-98FB-8D201503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77724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Respirační nákazy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91307A97-69D1-44D7-957B-D5827CD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7772400" cy="45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cs-CZ" altLang="cs-CZ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Příklady respiračních nákaz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dle původce</a:t>
            </a:r>
            <a:r>
              <a:rPr lang="cs-CZ" altLang="cs-CZ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75000"/>
              <a:defRPr/>
            </a:pPr>
            <a:endParaRPr lang="cs-CZ" altLang="cs-CZ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bakteriální – tuberkulóza, záškrt, streptokokové nákazy (angína, spála, růže, impetigo),</a:t>
            </a: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dávivý kašel, meningokoková onemocnění, </a:t>
            </a: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virové –        spalničky, zarděnky, plané neštovice, příušnice, chřipka, infekční mononukleóza,             </a:t>
            </a: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COVID 19   </a:t>
            </a: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8495B5B1-845A-42BD-9AF0-9A607E790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7724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Transmisivní nákazy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CF35703F-824A-42D1-A043-ADD710021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18284"/>
            <a:ext cx="8251285" cy="497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Transmisivní nákazy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neboli nákazy přenášené členovci tvoří skupinu nákaz vysoce závislou na ekologických faktorech vnějšího prostředí. Přenašeči patří buď do třídy hmyzu nebo do řádu roztočů</a:t>
            </a:r>
            <a:endParaRPr lang="cs-CZ">
              <a:solidFill>
                <a:schemeClr val="tx1"/>
              </a:solidFill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  (klíšťata). 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Jde o aktivní přenos, kdy se v organizmu přenašečů původci nákazy pomnožují nebo dokonce prodělávají část svého vývoje. 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Člověk je buď nutným článkem v procesu šíření těchto nákaz (např. u malárie) nebo je jen náhodným, slepým článkem (klíšťová encefalitis).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Transmisivní nákazy s přírodní </a:t>
            </a: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ohniskovostí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– vyskytují se pouze v přesně vymezených přírodních podmínkách 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                                       (klíšťová encefalitis, tularemie, mor, žlutá zimnice, dengue)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Etiologie transmisivních nákaz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 -  pestrá (bakterie, viry, prvoci)</a:t>
            </a: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Zdroj nákazy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- člověk nebo zvíře 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Cesty přenosu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-  prostřednictvím přenašečů - vektorů (komáři, klíšťata, vši, blechy)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0C5C4702-5805-436A-A1CB-2EF7485A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7772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Transmisivní nákazy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0287C4D0-1326-4960-9F7C-DF152949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44675"/>
            <a:ext cx="7772400" cy="484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Příklady </a:t>
            </a:r>
            <a:r>
              <a:rPr lang="cs-CZ" altLang="cs-CZ" sz="20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transmisivních</a:t>
            </a:r>
            <a:r>
              <a:rPr lang="cs-CZ" altLang="cs-CZ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nákaz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malárie (přenašeč komár)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skvrnitý tyfus (přenašeč veš šatní)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lymeská</a:t>
            </a: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borrelióza</a:t>
            </a: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(přenašeč klíště, krev sající hmyz)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klíšťová encefalitis (přenašeč klíště)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žlutá zimnice       (přenašeč komár)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mor                    (přenašeč blechy)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66D154F3-00FC-485F-826A-1EA8CCF6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5351"/>
            <a:ext cx="8495245" cy="9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Antropozoonózy </a:t>
            </a:r>
            <a:endParaRPr lang="cs-CZ" altLang="cs-CZ" sz="4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07392330-B5FF-44C8-9C3B-FF06EF03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20995"/>
            <a:ext cx="8242249" cy="53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Antropozoonózy</a:t>
            </a:r>
            <a:r>
              <a:rPr lang="cs-CZ" alt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jsou onemocnění původně zvířat přenosná na člověka</a:t>
            </a: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, často se jedná o velmi                   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                             závažná infekční onemocnění se  špatnou prognózou.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Etiologie antropozoonóz 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 -  pestrá ( bakterie, viry)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Zdroj nákazy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-   zvíře 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Cesty přenosu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-  kontaktem ( pokousáním) nebo perorálně ( požitím)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Příklady antropozoonóz</a:t>
            </a:r>
          </a:p>
          <a:p>
            <a:pPr indent="-340995" algn="ctr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defRPr/>
            </a:pPr>
            <a:endParaRPr lang="cs-CZ" altLang="cs-CZ" sz="14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vzteklina</a:t>
            </a:r>
            <a:r>
              <a:rPr lang="cs-CZ" altLang="cs-CZ" sz="1400" dirty="0">
                <a:solidFill>
                  <a:srgbClr val="FF0000"/>
                </a:solidFill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(</a:t>
            </a: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původce - 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virus vztekliny, </a:t>
            </a: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zdroj nákazy - 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lišky, psi, kočky, vlci, netopýři) ČR – </a:t>
            </a: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Lyssa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free area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leptospiróza</a:t>
            </a:r>
            <a:r>
              <a:rPr lang="cs-CZ" altLang="cs-CZ" sz="12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 (Weilova nemoc, </a:t>
            </a:r>
            <a:r>
              <a:rPr lang="cs-CZ" altLang="cs-CZ" sz="1200" dirty="0" err="1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blaťácká</a:t>
            </a:r>
            <a:r>
              <a:rPr lang="cs-CZ" altLang="cs-CZ" sz="12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 horečka)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toxoplazmóza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listerióza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0BDB8598-12A4-459E-96A1-342F9B4A3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781"/>
            <a:ext cx="7772400" cy="98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Kontaktní nákazy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</a:t>
            </a:r>
            <a:endParaRPr lang="cs-CZ" altLang="cs-CZ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9DDB5B5-6921-4243-9974-7E038865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37228"/>
            <a:ext cx="8377783" cy="52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Kontaktní nákazy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jsou onemocnění, kdy vstupní branou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infekce je poraněná kůže </a:t>
            </a: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 sliznice event. neporušená sliznice pohlavních orgánů  (sexuálně přenosné nákazy).</a:t>
            </a: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cs-CZ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Příklady kontaktních nákaz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tetanus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anaerobní </a:t>
            </a:r>
            <a:r>
              <a:rPr lang="cs-CZ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traumatózy</a:t>
            </a: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svrab ( parazitární nákazy)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venerické nákazy ( syfilis, kapavka, trichomoniáza, chlamydiové nákazy apod.)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FE475D1D-B9F8-4A02-A5CB-E575EAB5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84384" cy="11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Zásady boje s infekčními nemocemi </a:t>
            </a:r>
            <a:r>
              <a:rPr lang="cs-CZ" alt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</a:t>
            </a:r>
            <a:endParaRPr lang="cs-CZ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0A9A5BD2-E714-4CD4-8F8A-97D33665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20995"/>
            <a:ext cx="7772400" cy="528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represivní</a:t>
            </a: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(opatření při výskytu nákazy)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preventivní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(opatření před výskytem nákazy)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cs-CZ" altLang="cs-CZ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represivní</a:t>
            </a:r>
            <a:endParaRPr lang="cs-CZ" dirty="0"/>
          </a:p>
          <a:p>
            <a:pPr indent="-340995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uskutečňujeme při výskytu přenosného onemocnění</a:t>
            </a:r>
          </a:p>
          <a:p>
            <a:pPr indent="-340995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endParaRPr lang="cs-CZ" altLang="cs-CZ" sz="1400" dirty="0">
              <a:solidFill>
                <a:schemeClr val="tx1"/>
              </a:solidFill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činnosti jsou namířené proti jednotlivým článkům procesu šíření nákaz</a:t>
            </a:r>
          </a:p>
          <a:p>
            <a:pPr indent="-340995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endParaRPr lang="cs-CZ" altLang="cs-CZ" sz="1400" dirty="0">
              <a:solidFill>
                <a:schemeClr val="tx1"/>
              </a:solidFill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v ohnisku nákazy je nemocný člověk – zdroj nákazy </a:t>
            </a: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4C619FF1-4EE7-4DEA-9FE9-8FBA59A6E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03672" cy="75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28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Opatření při výskytu nákazy</a:t>
            </a:r>
            <a:r>
              <a:rPr lang="cs-CZ" altLang="cs-CZ" sz="2800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 </a:t>
            </a:r>
            <a:endParaRPr lang="cs-CZ" altLang="cs-CZ" sz="2800" dirty="0">
              <a:solidFill>
                <a:srgbClr val="C00000"/>
              </a:solidFill>
              <a:latin typeface="Tahoma" panose="020B0604030504040204" pitchFamily="34" charset="0"/>
              <a:ea typeface="Tahoma"/>
              <a:cs typeface="Lucida Sans Unicode" panose="020B0602030504020204" pitchFamily="34" charset="0"/>
            </a:endParaRP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D913AB6E-F51E-4AB5-ADB2-431A42BA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66782"/>
            <a:ext cx="7772400" cy="53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spcBef>
                <a:spcPts val="50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Základní opatření v ohnisku nákazy</a:t>
            </a:r>
          </a:p>
          <a:p>
            <a:pPr indent="-340995" eaLnBrk="1" fontAlgn="auto" hangingPunct="1">
              <a:spcBef>
                <a:spcPts val="450"/>
              </a:spcBef>
              <a:spcAft>
                <a:spcPts val="0"/>
              </a:spcAft>
              <a:buSzPct val="75000"/>
              <a:defRPr/>
            </a:pPr>
            <a:endParaRPr lang="cs-CZ" altLang="cs-CZ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Včasná  a správná diagnóza </a:t>
            </a:r>
          </a:p>
          <a:p>
            <a:pPr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Hlášení infekčního onemocnění</a:t>
            </a:r>
          </a:p>
          <a:p>
            <a:pPr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Izolace, hospitalizace, karanténní opatření</a:t>
            </a:r>
          </a:p>
          <a:p>
            <a:pPr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Dezinfekce, dezinsekce, deratizace </a:t>
            </a:r>
            <a:endParaRPr lang="cs-CZ" altLang="cs-CZ" sz="1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Epidemiologické šetření v ohnisku nákazy</a:t>
            </a:r>
          </a:p>
          <a:p>
            <a:pPr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endParaRPr lang="cs-CZ" altLang="cs-CZ" sz="12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9AA8D6B4-D867-4801-B5AA-B06447E0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1138"/>
            <a:ext cx="8260320" cy="8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32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Opatření při výskytu nákazy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6E0F3B3A-F11A-4B33-B218-979E60FE8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86071"/>
            <a:ext cx="8224178" cy="55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</a:t>
            </a:r>
            <a:r>
              <a:rPr lang="cs-CZ" altLang="cs-CZ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časná a správná diagnóza</a:t>
            </a:r>
          </a:p>
          <a:p>
            <a:pPr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může být klinická, laboratorní nebo epidemiologická, stanovuje ji praktický lékař pro děti a dorost event. praktický lékař pro dospělé lékaři event.  specialisté  (gynekolog, infektolog apod.)  </a:t>
            </a: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hlavní oporou jsou metody molekulární biologické diagnostiky event. diagnostika sérologická (stanovení titru protilátek v  párových sérech)</a:t>
            </a: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odběr epidemiologické anamnézy </a:t>
            </a: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400" dirty="0">
              <a:solidFill>
                <a:schemeClr val="tx1"/>
              </a:solidFill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sz="1400" dirty="0">
                <a:latin typeface="Times New Roman"/>
                <a:ea typeface="Tahoma"/>
                <a:cs typeface="Times New Roman"/>
              </a:rPr>
              <a:t> </a:t>
            </a:r>
            <a:r>
              <a:rPr lang="cs-CZ" sz="1400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Molekulární diagnostika (nejčastěji PCR - polymerázová řetězová reakce)  je postavena na technologiích detekujících nukleové kyseliny, které jsou zásadní součástí struktury mikroorganizmů.</a:t>
            </a: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sz="1400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Proto se v mikrobiologické diagnostice řadí mezi „přímé diagnostické metody“, na rozdíl od metod „nepřímých“, zejména tzv. sérologických, které detekují pouze protilátky proti antigenům mikroorganizmů. </a:t>
            </a:r>
            <a:endParaRPr lang="cs-CZ" altLang="cs-CZ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sz="1400" dirty="0">
              <a:solidFill>
                <a:schemeClr val="tx1"/>
              </a:solidFill>
              <a:latin typeface="Tahoma"/>
              <a:ea typeface="Tahoma"/>
              <a:cs typeface="Times New Roman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sz="1400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Detekce může být úspěšná pouze pokud je mikroorganizmus nebo alespoň jeho nukleová kyselina v klinickém vzorku skutečně přítomna.</a:t>
            </a:r>
            <a:endParaRPr lang="cs-CZ" altLang="cs-CZ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sz="1400" dirty="0">
              <a:solidFill>
                <a:schemeClr val="tx1"/>
              </a:solidFill>
              <a:latin typeface="Tahoma"/>
              <a:ea typeface="Tahoma"/>
              <a:cs typeface="Times New Roman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sz="1400" dirty="0">
              <a:solidFill>
                <a:schemeClr val="tx1"/>
              </a:solidFill>
              <a:latin typeface="Tahoma"/>
              <a:ea typeface="Tahoma"/>
              <a:cs typeface="Times New Roman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sz="1400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Virová RNA se prokazuje metodou tzv.</a:t>
            </a:r>
            <a:r>
              <a:rPr lang="cs-CZ" sz="1400" b="1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 RT - PCR</a:t>
            </a:r>
            <a:r>
              <a:rPr lang="cs-CZ" sz="1400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 (</a:t>
            </a:r>
            <a:r>
              <a:rPr lang="cs-CZ" sz="1400" dirty="0" err="1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real-time</a:t>
            </a:r>
            <a:r>
              <a:rPr lang="cs-CZ" sz="1400" dirty="0">
                <a:solidFill>
                  <a:schemeClr val="tx1"/>
                </a:solidFill>
                <a:latin typeface="Tahoma"/>
                <a:ea typeface="Tahoma"/>
                <a:cs typeface="Times New Roman"/>
              </a:rPr>
              <a:t> polymerázová řetězová reakce spojená s reverzní transkripcí), která umožňuje přímo kvantifikovat množství virové RNA ve vzorku.</a:t>
            </a:r>
            <a:endParaRPr lang="cs-CZ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8A840FDC-9A7C-4D6A-839A-0F27C3D93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4031"/>
            <a:ext cx="8224178" cy="114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36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    Opatření při výskytu nákazy </a:t>
            </a:r>
            <a:r>
              <a:rPr lang="cs-CZ" altLang="cs-CZ" sz="20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–izolace, hospitalizace, karanténní opatření  </a:t>
            </a:r>
            <a:endParaRPr lang="cs-CZ" altLang="cs-CZ" sz="2000" b="1" dirty="0">
              <a:solidFill>
                <a:srgbClr val="C00000"/>
              </a:solidFill>
              <a:latin typeface="Tahoma" panose="020B0604030504040204" pitchFamily="34" charset="0"/>
              <a:ea typeface="Tahoma"/>
              <a:cs typeface="Lucida Sans Unicode" panose="020B0602030504020204" pitchFamily="34" charset="0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2B1A4D5A-47FF-42AE-958F-ECB38D05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33" y="1646884"/>
            <a:ext cx="8413925" cy="444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>
              <a:defRPr/>
            </a:pP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Izolace a karanténní opatření jsou  součástí legislativy ČR: zákon č. 258/2000 Sb., o ochraně veřejného zdraví a o změně některých souvisejících zákonů.</a:t>
            </a:r>
            <a:endParaRPr 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ahoma"/>
              <a:cs typeface="Times New Roman"/>
            </a:endParaRPr>
          </a:p>
          <a:p>
            <a:pPr indent="-340995">
              <a:spcBef>
                <a:spcPts val="800"/>
              </a:spcBef>
              <a:spcAft>
                <a:spcPts val="0"/>
              </a:spcAft>
              <a:defRPr/>
            </a:pPr>
            <a:endParaRPr lang="cs-CZ" altLang="cs-CZ" sz="3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spcBef>
                <a:spcPts val="800"/>
              </a:spcBef>
              <a:spcAft>
                <a:spcPts val="0"/>
              </a:spcAft>
              <a:defRPr/>
            </a:pPr>
            <a:r>
              <a:rPr lang="cs-CZ" altLang="cs-CZ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           Izolace, hospitalizace </a:t>
            </a:r>
            <a:endParaRPr lang="cs-CZ" dirty="0"/>
          </a:p>
          <a:p>
            <a:pPr indent="-340995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izolace v domácím prostředí  (nejčastěji)</a:t>
            </a:r>
            <a:endParaRPr lang="cs-CZ" altLang="cs-CZ" sz="20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hospitalizace</a:t>
            </a:r>
            <a:r>
              <a:rPr lang="cs-CZ" altLang="cs-CZ" sz="3200" b="1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 </a:t>
            </a:r>
            <a:endParaRPr lang="cs-CZ" altLang="cs-CZ" sz="20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2000" b="1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50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dirty="0">
                <a:latin typeface="Tahoma"/>
                <a:ea typeface="Tahoma"/>
                <a:cs typeface="Lucida Sans Unicode"/>
              </a:rPr>
              <a:t>       </a:t>
            </a:r>
            <a:r>
              <a:rPr lang="cs-CZ" altLang="cs-CZ" sz="2000" dirty="0">
                <a:solidFill>
                  <a:schemeClr val="tx1"/>
                </a:solidFill>
                <a:latin typeface="Tahoma"/>
                <a:ea typeface="Tahoma"/>
                <a:cs typeface="Lucida Sans Unicode"/>
              </a:rPr>
              <a:t>Seznam infekčních onemocnění, při nichž se nařizuje izolace na lůžkových odděleních nemocnic nebo léčebných ústavů uvádí příloha 1 vyhlášky 306/2012 Sb. </a:t>
            </a:r>
            <a:endParaRPr lang="cs-CZ" altLang="cs-CZ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4A196EB3-3F07-463B-97BC-57E27074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cs-CZ" altLang="cs-CZ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96AB387A-2661-4753-81B6-324E5529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8402"/>
            <a:ext cx="7772400" cy="598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algn="ctr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endParaRPr lang="cs-CZ" altLang="cs-CZ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cs-CZ" altLang="cs-CZ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Proces šíření nákaz v populaci </a:t>
            </a:r>
            <a:endParaRPr lang="cs-CZ" altLang="cs-CZ" b="1" i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Předpokladem procesu šíření nákaz v lidské či zvířecí populaci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je existence</a:t>
            </a:r>
            <a:endParaRPr lang="cs-CZ" dirty="0">
              <a:solidFill>
                <a:schemeClr val="tx1"/>
              </a:solidFill>
              <a:ea typeface="Tahoma"/>
            </a:endParaRP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3 souvisejících článků :</a:t>
            </a:r>
            <a:endParaRPr lang="cs-CZ" dirty="0">
              <a:solidFill>
                <a:schemeClr val="tx1"/>
              </a:solidFill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ct val="75000"/>
              <a:defRPr/>
            </a:pPr>
            <a:endParaRPr lang="cs-CZ" altLang="cs-CZ" sz="18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Zdroj nákazy</a:t>
            </a: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ct val="75000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Cesty přenosu</a:t>
            </a: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ct val="75000"/>
              <a:defRPr/>
            </a:pP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Vnímavý organizmus </a:t>
            </a: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ct val="75000"/>
              <a:defRPr/>
            </a:pPr>
            <a:endParaRPr lang="cs-CZ" altLang="cs-CZ" sz="1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    </a:t>
            </a: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Přerušení tohoto řetězce v některém jeho článku zabrání šíření nákazy v populaci. </a:t>
            </a: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5F3B2-B298-4B34-968F-07C81B26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10" y="100047"/>
            <a:ext cx="8387277" cy="1163428"/>
          </a:xfrm>
        </p:spPr>
        <p:txBody>
          <a:bodyPr/>
          <a:lstStyle/>
          <a:p>
            <a:r>
              <a:rPr lang="cs-CZ" sz="2800" b="1" dirty="0"/>
              <a:t>Příloha č. 1 k vyhlášce č. 306/2012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0ED5A-EF41-47F7-AB91-2F4D3DED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" y="814407"/>
            <a:ext cx="8489455" cy="5096815"/>
          </a:xfrm>
        </p:spPr>
        <p:txBody>
          <a:bodyPr/>
          <a:lstStyle/>
          <a:p>
            <a:r>
              <a:rPr lang="cs-CZ" b="1" dirty="0"/>
              <a:t>Seznam infekčních onemocnění, při nichž se nařizuje izolace na lůžkových odděleních nemocnic nebo léčebných ústavů, a nemocí, jejichž léčení je povinné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1.</a:t>
            </a:r>
            <a:r>
              <a:rPr lang="cs-CZ" dirty="0">
                <a:ea typeface="+mn-lt"/>
                <a:cs typeface="+mn-lt"/>
              </a:rPr>
              <a:t> Akutní virové záněty jater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2.</a:t>
            </a:r>
            <a:r>
              <a:rPr lang="cs-CZ" dirty="0">
                <a:ea typeface="+mn-lt"/>
                <a:cs typeface="+mn-lt"/>
              </a:rPr>
              <a:t> Antrax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3.</a:t>
            </a:r>
            <a:r>
              <a:rPr lang="cs-CZ" dirty="0">
                <a:ea typeface="+mn-lt"/>
                <a:cs typeface="+mn-lt"/>
              </a:rPr>
              <a:t> Dengue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4.</a:t>
            </a:r>
            <a:r>
              <a:rPr lang="cs-CZ" dirty="0">
                <a:ea typeface="+mn-lt"/>
                <a:cs typeface="+mn-lt"/>
              </a:rPr>
              <a:t> Hemoragické horečky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5.</a:t>
            </a:r>
            <a:r>
              <a:rPr lang="cs-CZ" dirty="0">
                <a:ea typeface="+mn-lt"/>
                <a:cs typeface="+mn-lt"/>
              </a:rPr>
              <a:t> Cholera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6.</a:t>
            </a:r>
            <a:r>
              <a:rPr lang="cs-CZ" dirty="0">
                <a:ea typeface="+mn-lt"/>
                <a:cs typeface="+mn-lt"/>
              </a:rPr>
              <a:t> Infekce CNS mezilidsky přenosné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7.</a:t>
            </a:r>
            <a:r>
              <a:rPr lang="cs-CZ" dirty="0">
                <a:ea typeface="+mn-lt"/>
                <a:cs typeface="+mn-lt"/>
              </a:rPr>
              <a:t> Mor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8.</a:t>
            </a:r>
            <a:r>
              <a:rPr lang="cs-CZ" dirty="0">
                <a:ea typeface="+mn-lt"/>
                <a:cs typeface="+mn-lt"/>
              </a:rPr>
              <a:t> Paratyfus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9.</a:t>
            </a:r>
            <a:r>
              <a:rPr lang="cs-CZ" dirty="0">
                <a:ea typeface="+mn-lt"/>
                <a:cs typeface="+mn-lt"/>
              </a:rPr>
              <a:t> Syfilis v I. a II. stadiu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10.</a:t>
            </a:r>
            <a:r>
              <a:rPr lang="cs-CZ" dirty="0">
                <a:ea typeface="+mn-lt"/>
                <a:cs typeface="+mn-lt"/>
              </a:rPr>
              <a:t> Přenosná dětská obrna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11.</a:t>
            </a:r>
            <a:r>
              <a:rPr lang="cs-CZ" dirty="0">
                <a:ea typeface="+mn-lt"/>
                <a:cs typeface="+mn-lt"/>
              </a:rPr>
              <a:t> Pertuse v akutním stadiu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12.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Ricketsiózy</a:t>
            </a:r>
            <a:endParaRPr lang="cs-CZ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69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C3F06-1051-4770-820F-C1AA1489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01" y="-53557"/>
            <a:ext cx="8369206" cy="946574"/>
          </a:xfrm>
        </p:spPr>
        <p:txBody>
          <a:bodyPr/>
          <a:lstStyle/>
          <a:p>
            <a:r>
              <a:rPr lang="cs-CZ" sz="2800" b="1" dirty="0">
                <a:ea typeface="+mj-lt"/>
                <a:cs typeface="+mj-lt"/>
              </a:rPr>
              <a:t>Příloha č. 1 k vyhlášce č. 306/2012 Sb.</a:t>
            </a:r>
            <a:endParaRPr lang="cs-CZ" sz="2800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4F1F0-6EAC-44F4-9633-799EB96D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46" y="742122"/>
            <a:ext cx="8516561" cy="5169100"/>
          </a:xfrm>
        </p:spPr>
        <p:txBody>
          <a:bodyPr/>
          <a:lstStyle/>
          <a:p>
            <a:pPr algn="just"/>
            <a:r>
              <a:rPr lang="cs-CZ" b="1" u="sng" dirty="0"/>
              <a:t>13.</a:t>
            </a:r>
            <a:r>
              <a:rPr lang="cs-CZ" dirty="0"/>
              <a:t> SARS a febrilní stavy nezjištěné etiologie s pozitivní cestovní anamnézou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14.</a:t>
            </a:r>
            <a:r>
              <a:rPr lang="cs-CZ" dirty="0"/>
              <a:t> Spalničky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15.</a:t>
            </a:r>
            <a:r>
              <a:rPr lang="cs-CZ" dirty="0"/>
              <a:t> Trachom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16.</a:t>
            </a:r>
            <a:r>
              <a:rPr lang="cs-CZ" dirty="0"/>
              <a:t> Tuberkulóza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17.</a:t>
            </a:r>
            <a:r>
              <a:rPr lang="cs-CZ" dirty="0"/>
              <a:t> Tyfus břišní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18.</a:t>
            </a:r>
            <a:r>
              <a:rPr lang="cs-CZ" dirty="0"/>
              <a:t> Úplavice amébová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19.</a:t>
            </a:r>
            <a:r>
              <a:rPr lang="cs-CZ" dirty="0"/>
              <a:t> Úplavice bacilární v akutním, stadiu onemocnění (v případě bezpříznakového nosičství původce onemocnění je možné propustit pacienta do domácího prostředí pouze se souhlasem orgánu ochrany veřejného zdraví).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20.</a:t>
            </a:r>
            <a:r>
              <a:rPr lang="cs-CZ" dirty="0"/>
              <a:t> Záškrt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21.</a:t>
            </a:r>
            <a:r>
              <a:rPr lang="cs-CZ" dirty="0"/>
              <a:t> Další infekce podléhající hlášení Světové zdravotnické organizaci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22.</a:t>
            </a:r>
            <a:r>
              <a:rPr lang="cs-CZ" dirty="0"/>
              <a:t> Projevy nemocí nebo událost, která představuje možnost propuknutí nemoci podle článku 1 Mezinárodního zdravotního řádu (IHR 2005), která je podle přílohy rozhodnutí č. 2119/98/ES nemocí přenosnou.</a:t>
            </a:r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37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7153B-4401-439A-8519-31859E2D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35581"/>
            <a:ext cx="6589199" cy="100982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               Izolace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41E11-C8C4-4DDF-9FD4-E2158678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91" y="1356541"/>
            <a:ext cx="8109960" cy="4554681"/>
          </a:xfrm>
        </p:spPr>
        <p:txBody>
          <a:bodyPr/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§ 64</a:t>
            </a:r>
            <a:r>
              <a:rPr lang="cs-CZ" b="1" dirty="0">
                <a:latin typeface="Tahoma"/>
                <a:ea typeface="+mn-lt"/>
                <a:cs typeface="+mn-lt"/>
              </a:rPr>
              <a:t> </a:t>
            </a:r>
            <a:r>
              <a:rPr lang="cs-CZ" sz="1400" b="1" dirty="0">
                <a:solidFill>
                  <a:schemeClr val="tx1"/>
                </a:solidFill>
                <a:latin typeface="Tahoma"/>
                <a:ea typeface="+mn-lt"/>
                <a:cs typeface="+mn-lt"/>
              </a:rPr>
              <a:t>zákona o ochraně veřejného zdraví </a:t>
            </a:r>
            <a:r>
              <a:rPr lang="cs-CZ" sz="14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a o změně některých souvisejících zákonů.</a:t>
            </a:r>
            <a:endParaRPr lang="cs-CZ" sz="140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endParaRPr lang="cs-CZ" b="1" dirty="0">
              <a:latin typeface="Century Gothic"/>
              <a:ea typeface="Tahoma"/>
              <a:cs typeface="Tahoma"/>
            </a:endParaRPr>
          </a:p>
          <a:p>
            <a:pPr algn="just"/>
            <a:r>
              <a:rPr lang="cs-CZ" b="1" dirty="0">
                <a:latin typeface="Tahoma"/>
                <a:ea typeface="+mn-lt"/>
                <a:cs typeface="+mn-lt"/>
              </a:rPr>
              <a:t>Opatření, kterým jsou povinny se podrobit fyzické osoby</a:t>
            </a:r>
            <a:endParaRPr lang="cs-CZ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Fyzická osoba, která onemocněla infekčním onemocněním nebo je podezřelá z nákazy, je podle povahy infekčního onemocnění zejména povinna</a:t>
            </a:r>
            <a:endParaRPr lang="cs-CZ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a) podrobit se </a:t>
            </a:r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izolaci,</a:t>
            </a:r>
            <a:r>
              <a:rPr lang="cs-CZ" dirty="0">
                <a:latin typeface="Tahoma"/>
                <a:ea typeface="+mn-lt"/>
                <a:cs typeface="+mn-lt"/>
              </a:rPr>
              <a:t> podání specifických imunologických preparátů nebo </a:t>
            </a:r>
            <a:r>
              <a:rPr lang="cs-CZ" dirty="0" err="1">
                <a:latin typeface="Tahoma"/>
                <a:ea typeface="+mn-lt"/>
                <a:cs typeface="+mn-lt"/>
              </a:rPr>
              <a:t>antiinfektiv</a:t>
            </a:r>
            <a:r>
              <a:rPr lang="cs-CZ" dirty="0">
                <a:latin typeface="Tahoma"/>
                <a:ea typeface="+mn-lt"/>
                <a:cs typeface="+mn-lt"/>
              </a:rPr>
              <a:t>, potřebnému laboratornímu vyšetření, lékařské prohlídce a karanténním opatřením,</a:t>
            </a:r>
            <a:endParaRPr lang="cs-CZ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b) dodržovat omezení, popřípadě zákaz užívání zdroje pitné vody, potravin a dalších výrobků podezřelých z toho, že obsahují původce nákazy,</a:t>
            </a:r>
            <a:endParaRPr lang="cs-CZ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c) zajistit provedení nařízené ohniskové ochranné dezinfekce, dezinsekce a deratizace,</a:t>
            </a:r>
            <a:endParaRPr lang="cs-CZ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d) zdržet se činnosti, která by mohla vést k dalšímu šíření infekčního onemocnění, a je-li běžnou součástí života, vykonávat ji tak, aby se riziko šíření snížilo.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90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D174E-74C8-4032-BFCA-5C00B2EA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99439"/>
            <a:ext cx="6589199" cy="65743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Karanténní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51E47-8702-4B1B-B2FD-7D7935A6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78" y="1175830"/>
            <a:ext cx="8281636" cy="5584735"/>
          </a:xfrm>
        </p:spPr>
        <p:txBody>
          <a:bodyPr/>
          <a:lstStyle/>
          <a:p>
            <a:pPr algn="just"/>
            <a:endParaRPr lang="cs-CZ" b="1" dirty="0">
              <a:solidFill>
                <a:srgbClr val="C00000"/>
              </a:solidFill>
              <a:latin typeface="Tahoma"/>
              <a:ea typeface="+mn-lt"/>
              <a:cs typeface="+mn-lt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§2 </a:t>
            </a:r>
            <a:r>
              <a:rPr lang="cs-CZ" sz="14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zákona o ochraně veřejného zdraví a o změně některých souvisejících zákonů</a:t>
            </a:r>
            <a:endParaRPr lang="cs-CZ" sz="140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Tahoma"/>
              <a:ea typeface="+mn-lt"/>
              <a:cs typeface="+mn-lt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(7) Karanténními opatřeními jsou</a:t>
            </a:r>
            <a:endParaRPr lang="cs-CZ" b="1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algn="just"/>
            <a:endParaRPr lang="cs-CZ" b="1" dirty="0">
              <a:latin typeface="Tahoma"/>
              <a:ea typeface="+mn-lt"/>
              <a:cs typeface="+mn-lt"/>
            </a:endParaRPr>
          </a:p>
          <a:p>
            <a:pPr algn="just"/>
            <a:r>
              <a:rPr lang="cs-CZ" b="1" dirty="0">
                <a:solidFill>
                  <a:schemeClr val="tx1"/>
                </a:solidFill>
                <a:latin typeface="Tahoma"/>
                <a:ea typeface="+mn-lt"/>
                <a:cs typeface="+mn-lt"/>
              </a:rPr>
              <a:t>a)</a:t>
            </a:r>
            <a:r>
              <a:rPr lang="cs-CZ" dirty="0">
                <a:latin typeface="Tahoma"/>
                <a:ea typeface="+mn-lt"/>
                <a:cs typeface="+mn-lt"/>
              </a:rPr>
              <a:t> </a:t>
            </a:r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karanténa</a:t>
            </a:r>
            <a:r>
              <a:rPr lang="cs-CZ" dirty="0">
                <a:latin typeface="Tahoma"/>
                <a:ea typeface="+mn-lt"/>
                <a:cs typeface="+mn-lt"/>
              </a:rPr>
              <a:t>, kterou se rozumí oddělení zdravé fyzické osoby, která byla během inkubační doby ve styku s infekčním onemocněním nebo pobývala v ohnisku nákazy (dále jen „fyzická osoba podezřelá z nákazy“), od ostatních fyzických osob a lékařské vyšetřování takové fyzické osoby s cílem zabránit přenosu infekčního onemocnění v období, kdy by se toto onemocnění mohlo šířit</a:t>
            </a:r>
            <a:endParaRPr lang="cs-CZ" dirty="0">
              <a:latin typeface="Tahoma"/>
              <a:ea typeface="Tahoma"/>
              <a:cs typeface="Tahoma"/>
            </a:endParaRPr>
          </a:p>
          <a:p>
            <a:pPr algn="just"/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Délka karantény se odvíjí od délky </a:t>
            </a:r>
            <a:r>
              <a:rPr lang="cs-CZ" b="1" dirty="0">
                <a:latin typeface="Tahoma"/>
                <a:ea typeface="Tahoma"/>
                <a:cs typeface="Tahoma"/>
              </a:rPr>
              <a:t>maximální </a:t>
            </a:r>
            <a:r>
              <a:rPr lang="cs-CZ" dirty="0">
                <a:latin typeface="Tahoma"/>
                <a:ea typeface="Tahoma"/>
                <a:cs typeface="Tahoma"/>
              </a:rPr>
              <a:t>inkubační doby.</a:t>
            </a:r>
          </a:p>
        </p:txBody>
      </p:sp>
    </p:spTree>
    <p:extLst>
      <p:ext uri="{BB962C8B-B14F-4D97-AF65-F5344CB8AC3E}">
        <p14:creationId xmlns:p14="http://schemas.microsoft.com/office/powerpoint/2010/main" val="311347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348AF-4E18-4E7C-9E97-E442413A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174" y="624110"/>
            <a:ext cx="7456613" cy="594187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a typeface="+mj-lt"/>
                <a:cs typeface="+mj-lt"/>
              </a:rPr>
              <a:t>        Karanténní opatření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659EC-FA61-46F5-906B-2C6BCB6DF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04" y="1799284"/>
            <a:ext cx="8507525" cy="4888997"/>
          </a:xfrm>
        </p:spPr>
        <p:txBody>
          <a:bodyPr/>
          <a:lstStyle/>
          <a:p>
            <a:r>
              <a:rPr lang="cs-CZ" b="1" dirty="0">
                <a:latin typeface="Tahoma"/>
                <a:ea typeface="Tahoma"/>
                <a:cs typeface="Tahoma"/>
              </a:rPr>
              <a:t>b) 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lékařský dohled</a:t>
            </a:r>
            <a:r>
              <a:rPr lang="cs-CZ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,</a:t>
            </a:r>
            <a:r>
              <a:rPr lang="cs-CZ" dirty="0">
                <a:latin typeface="Tahoma"/>
                <a:ea typeface="Tahoma"/>
                <a:cs typeface="Tahoma"/>
              </a:rPr>
              <a:t> při kterém je fyzická osoba podezřelá z nákazy povinna</a:t>
            </a:r>
          </a:p>
          <a:p>
            <a:pPr marL="0" indent="0">
              <a:buNone/>
            </a:pP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v termínech stanovených prozatímním opatřením poskytovatele zdravotních služeb nebo rozhodnutím příslušného orgánu ochrany veřejného zdraví docházet k lékaři na vyšetření nebo se vyšetření podrobit</a:t>
            </a:r>
          </a:p>
          <a:p>
            <a:r>
              <a:rPr lang="cs-CZ" dirty="0">
                <a:latin typeface="Tahoma"/>
                <a:ea typeface="Tahoma"/>
                <a:cs typeface="Tahoma"/>
              </a:rPr>
              <a:t> popřípadě sledovat podle pokynu příslušného orgánu ochrany veřejného zdraví po stanovenou dobu svůj zdravotní stav a při objevení se stanovených klinických příznaků oznámit tuto skutečnost příslušnému lékaři nebo příslušnému orgánu ochrany veřejného zdraví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974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C567E-22C6-4B7A-AE9A-5787C3CB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63" y="316901"/>
            <a:ext cx="6878337" cy="72972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Karanténní opatření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081AC-AA5F-443C-B330-16EB11C1A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27" y="1193901"/>
            <a:ext cx="8200316" cy="5458237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>
                <a:latin typeface="Tahoma"/>
                <a:ea typeface="Tahoma"/>
                <a:cs typeface="Tahoma"/>
              </a:rPr>
              <a:t>c) 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zvýšený zdravotnický dozor</a:t>
            </a:r>
            <a:r>
              <a:rPr lang="cs-CZ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cs-CZ" dirty="0">
                <a:latin typeface="Tahoma"/>
                <a:ea typeface="Tahoma"/>
                <a:cs typeface="Tahoma"/>
              </a:rPr>
              <a:t>jímž je lékařský dohled nad fyzickou osobou podezřelou z nákazy, které je uložen zákaz činnosti nebo úprava pracovních podmínek k omezení možnosti šíření infekčního onemocnění.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O nařízení karantény, jejím trvání a ukončení rozhoduje orgán ochrany veřejného zdraví a v tomto smyslu je povinen podat zaměstnavateli na jeho žádost informaci o tom, že zaměstnanci byla karanténa nařízena. </a:t>
            </a: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Potvrzení </a:t>
            </a:r>
            <a:r>
              <a:rPr lang="cs-CZ" b="1" dirty="0">
                <a:latin typeface="Tahoma"/>
                <a:ea typeface="+mn-lt"/>
                <a:cs typeface="+mn-lt"/>
              </a:rPr>
              <a:t>"Oznámení o nařízení karantény"</a:t>
            </a:r>
            <a:r>
              <a:rPr lang="cs-CZ" dirty="0">
                <a:latin typeface="Tahoma"/>
                <a:ea typeface="+mn-lt"/>
                <a:cs typeface="+mn-lt"/>
              </a:rPr>
              <a:t> vystaví ošetřující lékař nebo hygienik.</a:t>
            </a:r>
            <a:endParaRPr lang="cs-CZ" dirty="0">
              <a:latin typeface="Century Gothic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Bylo-li toto nařízení vydáno, je právně závazné a pokyny orgánů ochrany veřejného zdraví je třeba dodržet!</a:t>
            </a:r>
            <a:endParaRPr lang="cs-CZ" dirty="0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S nařízením domácí karantény je spojeno vystavení e- neschopenky.</a:t>
            </a:r>
            <a:endParaRPr lang="cs-CZ" dirty="0"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747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9DEBFF0F-117E-47CD-AF72-F42335A2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94028" cy="185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40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    Opatření při výskytu nákazy </a:t>
            </a:r>
            <a:r>
              <a:rPr lang="cs-CZ" altLang="cs-CZ" sz="24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–</a:t>
            </a:r>
            <a:endParaRPr lang="cs-CZ" dirty="0"/>
          </a:p>
          <a:p>
            <a:pPr algn="ctr"/>
            <a:endParaRPr lang="cs-CZ" altLang="cs-CZ" sz="2400" b="1" dirty="0">
              <a:solidFill>
                <a:srgbClr val="C00000"/>
              </a:solidFill>
              <a:latin typeface="Tahoma"/>
              <a:ea typeface="Tahoma"/>
              <a:cs typeface="Lucida Sans Unicode"/>
            </a:endParaRPr>
          </a:p>
          <a:p>
            <a:pPr algn="ctr"/>
            <a:r>
              <a:rPr lang="cs-CZ" altLang="cs-CZ" sz="24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epidemiologické šetření</a:t>
            </a:r>
            <a:endParaRPr lang="cs-CZ" dirty="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5A41DB50-E2C9-4DE5-9E41-FA5C78BC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80591"/>
            <a:ext cx="8332605" cy="46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340995"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8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marL="340995"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spočívá v aktivním vyhledávání dat o zdrojích a příčinách vzniku infekcí a cestách jejich šíření s cílem získat podklady pro účinná opatření a zásahy 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marL="340995"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marL="340995" indent="-340995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vychází z diagnózy a epidemiologické anamnézy, opírá se o výsledky laboratorních vyšetření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marL="340995"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marL="340995" indent="-340995"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epidemiologické šetření  zahrnuje otázky zaměřené na jednotlivá onemocnění </a:t>
            </a:r>
            <a:endParaRPr lang="cs-CZ" altLang="cs-CZ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4D19A-ACEE-4E7C-A905-39357135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9" y="624110"/>
            <a:ext cx="7257831" cy="2175411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Praktický příklad aplikace  protiepidemických opatření v praxi  u epidemie </a:t>
            </a:r>
            <a:r>
              <a:rPr lang="cs-CZ" b="1" dirty="0"/>
              <a:t>SARS-CoV-2</a:t>
            </a:r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</a:rPr>
              <a:t>(COVID 19)</a:t>
            </a:r>
            <a:r>
              <a:rPr lang="cs-CZ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3C5BD-201B-4659-A3A9-C225AD5C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628" y="5323157"/>
            <a:ext cx="6537772" cy="1401266"/>
          </a:xfrm>
        </p:spPr>
        <p:txBody>
          <a:bodyPr/>
          <a:lstStyle/>
          <a:p>
            <a:r>
              <a:rPr lang="cs-CZ" b="1" dirty="0">
                <a:latin typeface="Tahoma"/>
                <a:ea typeface="Tahoma"/>
                <a:cs typeface="Tahoma"/>
              </a:rPr>
              <a:t>Všechny následující informace jsou převzaty z webových stránek Ministerstva zdravotnictví České republiky  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www.mzcr.cz</a:t>
            </a:r>
            <a:r>
              <a:rPr lang="cs-CZ" b="1" dirty="0">
                <a:latin typeface="Tahoma"/>
                <a:ea typeface="Tahoma"/>
                <a:cs typeface="Tahoma"/>
              </a:rPr>
              <a:t>  a z webových stránek Státního zdravotního ústavu 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www.szu.cz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856937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19E0D-4D7D-4735-B8B6-22628EE6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3936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Povinnost laboratoří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2E503-E8EC-4DE3-B7D6-A3276EDA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78" y="1474004"/>
            <a:ext cx="7820822" cy="4437218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dirty="0">
                <a:latin typeface="Tahoma"/>
                <a:ea typeface="Tahoma"/>
                <a:cs typeface="Tahoma"/>
              </a:rPr>
              <a:t>Všechny</a:t>
            </a:r>
            <a:r>
              <a:rPr lang="cs-CZ" dirty="0">
                <a:latin typeface="Tahoma"/>
                <a:ea typeface="+mn-lt"/>
                <a:cs typeface="+mn-lt"/>
              </a:rPr>
              <a:t> laboratoře zajišťující vyšetření vzorků za pomoci RT-PCR testu na přítomnost </a:t>
            </a:r>
            <a:r>
              <a:rPr lang="cs-CZ" dirty="0" err="1">
                <a:latin typeface="Tahoma"/>
                <a:ea typeface="+mn-lt"/>
                <a:cs typeface="+mn-lt"/>
              </a:rPr>
              <a:t>koronaviru</a:t>
            </a:r>
            <a:r>
              <a:rPr lang="cs-CZ" dirty="0">
                <a:latin typeface="Tahoma"/>
                <a:ea typeface="+mn-lt"/>
                <a:cs typeface="+mn-lt"/>
              </a:rPr>
              <a:t> SARS-CoV-2 v biologickém materiálu musí dle nařízení MZ ČR </a:t>
            </a:r>
            <a:r>
              <a:rPr lang="cs-CZ" b="1" dirty="0">
                <a:latin typeface="Tahoma"/>
                <a:ea typeface="+mn-lt"/>
                <a:cs typeface="+mn-lt"/>
              </a:rPr>
              <a:t>informovat pacienta o pozitivním výsledku prostřednictvím textové zprávy (</a:t>
            </a:r>
            <a:r>
              <a:rPr lang="cs-CZ" b="1" dirty="0" err="1">
                <a:latin typeface="Tahoma"/>
                <a:ea typeface="+mn-lt"/>
                <a:cs typeface="+mn-lt"/>
              </a:rPr>
              <a:t>sms</a:t>
            </a:r>
            <a:r>
              <a:rPr lang="cs-CZ" b="1" dirty="0">
                <a:latin typeface="Tahoma"/>
                <a:ea typeface="+mn-lt"/>
                <a:cs typeface="+mn-lt"/>
              </a:rPr>
              <a:t>) nebo elektronickou poštou (e-mail). </a:t>
            </a:r>
          </a:p>
          <a:p>
            <a:endParaRPr lang="cs-CZ" dirty="0">
              <a:latin typeface="Tahoma"/>
              <a:ea typeface="+mn-lt"/>
              <a:cs typeface="+mn-lt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MZ ČR stanovilo </a:t>
            </a:r>
            <a:r>
              <a:rPr lang="cs-CZ" b="1" dirty="0">
                <a:latin typeface="Tahoma"/>
                <a:ea typeface="+mn-lt"/>
                <a:cs typeface="+mn-lt"/>
              </a:rPr>
              <a:t>povinnost sdělit výsledek testu bezodkladně, nejpozději do 48 hodin od přijetí vzorku k vyšetření. </a:t>
            </a:r>
            <a:endParaRPr lang="cs-CZ" b="1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575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0461-BE37-4E1D-8B0A-D4CA8CD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16" y="190403"/>
            <a:ext cx="7799964" cy="1244748"/>
          </a:xfrm>
        </p:spPr>
        <p:txBody>
          <a:bodyPr/>
          <a:lstStyle/>
          <a:p>
            <a:r>
              <a:rPr lang="cs-CZ" sz="3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Postup při pozitivitě na COVID 19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81AEB-BAAD-4243-8645-7A8C345A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42" y="1248116"/>
            <a:ext cx="7875036" cy="5376916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endParaRPr lang="en-US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b="1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Pozitivní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výsledek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COVID 19 </a:t>
            </a:r>
            <a:r>
              <a:rPr lang="en-US" b="1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sděluje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endParaRPr lang="en-US" b="1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ošetřující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lékař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, 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který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indikoval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pacienta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k 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odběru</a:t>
            </a:r>
            <a:endParaRPr lang="en-US" b="1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laboratoř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endParaRPr lang="en-US" b="1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místně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příslušná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KHS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dle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místa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bydliště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pacienta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. </a:t>
            </a:r>
            <a:endParaRPr lang="en-US" b="1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Výsledek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vyšetření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je 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zanesen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laboratoří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do 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systému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infekčních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nemocí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</a:t>
            </a:r>
            <a:endParaRPr lang="en-US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    (ISIN).</a:t>
            </a:r>
            <a:endParaRPr lang="en-US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b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Výsledek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je 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sdělen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telefonicky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nebo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pomocí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textové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zprávy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US" b="1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sms</a:t>
            </a: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). </a:t>
            </a:r>
            <a:endParaRPr lang="en-US" b="1" u="sng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4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4DC3DC39-70C4-43AD-8F99-B2CA7C5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960"/>
            <a:ext cx="8504281" cy="62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 </a:t>
            </a:r>
            <a:r>
              <a:rPr lang="cs-CZ" alt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Proces šíření nákaz v populaci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C5BE247C-AB20-426B-8D0B-4EAECB88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87897"/>
            <a:ext cx="8314534" cy="584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lvl="1" indent="-283845" algn="ctr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defRPr/>
            </a:pPr>
            <a:endParaRPr lang="cs-CZ" altLang="cs-CZ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1" indent="-283845"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100000"/>
              <a:defRPr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Zdroj nákazy</a:t>
            </a:r>
            <a:endParaRPr lang="cs-CZ" altLang="cs-CZ" sz="1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lvl="1" indent="-283845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100000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lvl="1" indent="-283845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100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je člověk nebo zvíře, přechovávající a většinou i vylučující infekční agens, v jehož  organizmu původce nákazy přežívá, množí se a je schopen se dále šířit na další jedince.</a:t>
            </a:r>
            <a:endParaRPr lang="cs-CZ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lvl="1" indent="-283845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Původci nákaz : mikroorganizmy (bakterie, viry, prvoci atd.)</a:t>
            </a: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člověk může být zdrojem nákazy</a:t>
            </a:r>
            <a:r>
              <a:rPr lang="cs-CZ" altLang="cs-CZ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</a:t>
            </a:r>
            <a:endParaRPr lang="cs-CZ" altLang="cs-CZ" sz="14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r>
              <a:rPr lang="cs-CZ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na konci  inkubační doby</a:t>
            </a: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</a:t>
            </a:r>
            <a:r>
              <a:rPr lang="cs-CZ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(z hlediska šíření nákaz je toto období nejnebezpečnější) </a:t>
            </a:r>
            <a:endParaRPr lang="cs-CZ" altLang="cs-CZ" sz="14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endParaRPr lang="cs-CZ" altLang="cs-CZ" sz="1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r>
              <a:rPr lang="cs-CZ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 průběhu onemocnění</a:t>
            </a: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ať již zjevného (manifestního) nebo bezpříznakového - </a:t>
            </a: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                                           </a:t>
            </a:r>
            <a:r>
              <a:rPr lang="cs-CZ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inaparentního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, asymptomatického</a:t>
            </a:r>
          </a:p>
          <a:p>
            <a:pPr indent="-340995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Tahoma" panose="020B0604030504040204" pitchFamily="34" charset="0"/>
              <a:buChar char="-"/>
              <a:defRPr/>
            </a:pPr>
            <a:r>
              <a:rPr lang="cs-CZ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 rekonvalescenci</a:t>
            </a:r>
            <a:endParaRPr lang="cs-CZ" altLang="cs-CZ" sz="1400" b="1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defRPr/>
            </a:pP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   </a:t>
            </a:r>
            <a:r>
              <a:rPr lang="cs-CZ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(toto období není z epidemiologického hlediska příliš nebezpečné, neboť možnost vylučování původce některých nákaz i v rekonvalescenci je známa)</a:t>
            </a: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</a:t>
            </a:r>
            <a:endParaRPr lang="cs-CZ" sz="1400">
              <a:solidFill>
                <a:schemeClr val="tx1"/>
              </a:solidFill>
            </a:endParaRPr>
          </a:p>
          <a:p>
            <a:pPr indent="-340995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Zdrojem nákazy může být i</a:t>
            </a: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bacilonosič (nosič, hostitel),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 jehož organizmu se původce nákazy dlouhodobě udržuje a který jej vylučuje, aniž by sám měl příznaky klinického onemocnění.</a:t>
            </a:r>
          </a:p>
          <a:p>
            <a:pPr indent="-340995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Příkladem je nosičství stafylokoků na nosní sliznici, streptokoků v krčních mandlích anebo viru HIV v krvi.</a:t>
            </a: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defRPr/>
            </a:pPr>
            <a:endParaRPr lang="cs-CZ" altLang="cs-CZ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21746-E87B-4D53-8CF3-528F5FE4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95" y="235581"/>
            <a:ext cx="7809001" cy="1055001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Tahoma"/>
                <a:ea typeface="+mj-lt"/>
                <a:cs typeface="+mj-lt"/>
              </a:rPr>
              <a:t>       Postup při pozitivitě na COVID 19</a:t>
            </a:r>
            <a:br>
              <a:rPr lang="cs-CZ" sz="2800" b="1" dirty="0">
                <a:latin typeface="Tahoma"/>
                <a:ea typeface="+mj-lt"/>
                <a:cs typeface="+mj-lt"/>
              </a:rPr>
            </a:br>
            <a:r>
              <a:rPr lang="cs-CZ" sz="2800" b="1" dirty="0">
                <a:solidFill>
                  <a:srgbClr val="C00000"/>
                </a:solidFill>
                <a:latin typeface="Tahoma"/>
                <a:ea typeface="+mj-lt"/>
                <a:cs typeface="+mj-lt"/>
              </a:rPr>
              <a:t>            IZOLACE v domácím prostředí  </a:t>
            </a:r>
            <a:endParaRPr lang="cs-CZ" sz="2800" dirty="0">
              <a:latin typeface="Tahoma"/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E3AFB-676A-44FB-8DD2-7418852F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22" y="1365576"/>
            <a:ext cx="8281636" cy="536788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        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ři oznámení pozitivního výsledku je pacientovi sděleno, že</a:t>
            </a:r>
            <a:endParaRPr lang="cs-CZ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ode dne odběru musí setrvat </a:t>
            </a:r>
            <a:r>
              <a:rPr lang="cs-CZ" b="1" dirty="0">
                <a:latin typeface="Tahoma"/>
                <a:ea typeface="Tahoma"/>
                <a:cs typeface="Tahoma"/>
              </a:rPr>
              <a:t>v izolaci</a:t>
            </a:r>
            <a:r>
              <a:rPr lang="cs-CZ" dirty="0">
                <a:latin typeface="Tahoma"/>
                <a:ea typeface="Tahoma"/>
                <a:cs typeface="Tahoma"/>
              </a:rPr>
              <a:t>, tj. setrvat doma a  omezit styk s dalšími lidmi </a:t>
            </a:r>
          </a:p>
          <a:p>
            <a:r>
              <a:rPr lang="cs-CZ" dirty="0">
                <a:latin typeface="Tahoma"/>
                <a:ea typeface="Tahoma"/>
                <a:cs typeface="Tahoma"/>
              </a:rPr>
              <a:t>praktický lékař mu ode dne odběru a sdělení pozitivního výsledku vystaví e-neschopenku na 10 denní izolaci.</a:t>
            </a:r>
            <a:endParaRPr lang="en-US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 V případě, že po </a:t>
            </a:r>
            <a:r>
              <a:rPr lang="cs-CZ" b="1" dirty="0">
                <a:latin typeface="Tahoma"/>
                <a:ea typeface="Tahoma"/>
                <a:cs typeface="Tahoma"/>
              </a:rPr>
              <a:t>10 denní izolaci</a:t>
            </a:r>
            <a:r>
              <a:rPr lang="cs-CZ" dirty="0">
                <a:latin typeface="Tahoma"/>
                <a:ea typeface="Tahoma"/>
                <a:cs typeface="Tahoma"/>
              </a:rPr>
              <a:t> je pacient minimálně 3 dny bez jakýchkoliv příznaků onemocnění, je považován za zdravého a nemusí již absolvovat žádný test a praktický lékař ho uschopní. </a:t>
            </a:r>
            <a:endParaRPr lang="en-US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Pokud příznaky přetrvávají, je nezbytné kontaktovat znovu praktického lékaře. </a:t>
            </a:r>
            <a:endParaRPr lang="cs-CZ"/>
          </a:p>
          <a:p>
            <a:endParaRPr lang="cs-CZ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63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B4EC1-BAA1-4190-9A58-98043A82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6" y="181367"/>
            <a:ext cx="8396312" cy="1127286"/>
          </a:xfrm>
        </p:spPr>
        <p:txBody>
          <a:bodyPr/>
          <a:lstStyle/>
          <a:p>
            <a:r>
              <a:rPr lang="cs-CZ" dirty="0"/>
              <a:t>      </a:t>
            </a:r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Postup při pozitivitě na COVID 19</a:t>
            </a:r>
            <a:br>
              <a:rPr lang="cs-CZ" sz="2800" b="1" dirty="0">
                <a:latin typeface="Tahoma"/>
                <a:ea typeface="Tahoma"/>
                <a:cs typeface="Tahoma"/>
              </a:rPr>
            </a:br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           IZOLACE v domácím prostředí </a:t>
            </a:r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</a:t>
            </a:r>
            <a:endParaRPr lang="cs-CZ" dirty="0">
              <a:ea typeface="+mj-lt"/>
              <a:cs typeface="+mj-lt"/>
            </a:endParaRPr>
          </a:p>
          <a:p>
            <a:r>
              <a:rPr lang="cs-CZ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 </a:t>
            </a:r>
            <a:r>
              <a:rPr lang="cs-CZ" b="1" dirty="0">
                <a:solidFill>
                  <a:srgbClr val="C00000"/>
                </a:solidFill>
              </a:rPr>
              <a:t>                       </a:t>
            </a:r>
            <a:r>
              <a:rPr lang="cs-CZ" dirty="0"/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F3820-9751-46F6-8210-6AF3FEF3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75" y="1410755"/>
            <a:ext cx="8019605" cy="5268490"/>
          </a:xfrm>
        </p:spPr>
        <p:txBody>
          <a:bodyPr/>
          <a:lstStyle/>
          <a:p>
            <a:r>
              <a:rPr lang="cs-CZ" b="1" dirty="0">
                <a:latin typeface="Tahoma"/>
                <a:ea typeface="+mn-lt"/>
                <a:cs typeface="+mn-lt"/>
              </a:rPr>
              <a:t>V domácí izolaci je nutné dodržovat  následující pravidla:</a:t>
            </a:r>
            <a:endParaRPr lang="cs-CZ"/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Omezit jakékoli návštěvy.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Doma by měli zůstat pouze členové domácnosti, kteří pečují o osobu s onemocněním covid-19 (případně s odůvodněným podezřením na tuto nemoc).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Separovat se od ostatních lidí v domácnosti.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Používat obličejové roušky v případě nezbytného kontaktu s dalšími osobami ve stejné místnosti.</a:t>
            </a:r>
          </a:p>
          <a:p>
            <a:r>
              <a:rPr lang="cs-CZ" dirty="0">
                <a:latin typeface="Tahoma"/>
                <a:ea typeface="+mn-lt"/>
                <a:cs typeface="+mn-lt"/>
              </a:rPr>
              <a:t>Izolovat se v dobře větrané místnosti s možností otevření okna.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Používat samostatnou toaletu. Pokud není k dispozici, izolovaný člověk by měl po každém použití toaletu důkladně vyčistit.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1080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26E47-465A-4793-98C7-31D07252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91" y="289794"/>
            <a:ext cx="7944533" cy="93754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a typeface="+mj-lt"/>
                <a:cs typeface="+mj-lt"/>
              </a:rPr>
              <a:t>      </a:t>
            </a:r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Postup při pozitivitě na COVID 19</a:t>
            </a:r>
            <a:br>
              <a:rPr lang="cs-CZ" sz="2800" b="1" dirty="0">
                <a:latin typeface="Tahoma"/>
                <a:ea typeface="Tahoma"/>
                <a:cs typeface="Tahoma"/>
              </a:rPr>
            </a:br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         IZOLACE v domácím prostředí  </a:t>
            </a:r>
            <a:r>
              <a:rPr lang="cs-CZ" sz="2800" b="1" dirty="0">
                <a:solidFill>
                  <a:srgbClr val="C00000"/>
                </a:solidFill>
                <a:latin typeface="Tahoma"/>
                <a:ea typeface="+mj-lt"/>
                <a:cs typeface="+mj-lt"/>
              </a:rPr>
              <a:t> </a:t>
            </a:r>
            <a:r>
              <a:rPr lang="cs-CZ" b="1" dirty="0">
                <a:solidFill>
                  <a:srgbClr val="C00000"/>
                </a:solidFill>
                <a:ea typeface="+mj-lt"/>
                <a:cs typeface="+mj-lt"/>
              </a:rPr>
              <a:t>       </a:t>
            </a:r>
            <a:r>
              <a:rPr lang="cs-CZ" dirty="0">
                <a:ea typeface="+mj-lt"/>
                <a:cs typeface="+mj-lt"/>
              </a:rPr>
              <a:t> </a:t>
            </a:r>
          </a:p>
          <a:p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4AEAA-474D-456F-BA77-0B7ED863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4" y="1799284"/>
            <a:ext cx="8073818" cy="4861890"/>
          </a:xfrm>
        </p:spPr>
        <p:txBody>
          <a:bodyPr/>
          <a:lstStyle/>
          <a:p>
            <a:r>
              <a:rPr lang="cs-CZ" dirty="0">
                <a:latin typeface="Tahoma"/>
                <a:ea typeface="Tahoma"/>
                <a:cs typeface="Tahoma"/>
              </a:rPr>
              <a:t>Používat výhradně vlastní ručníky, kuchyňské náčiní, sklenice, na pití, ložní prádlo a jiné domácí potřeby běžně sdílené v domácnosti.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Být sociálně aktivní, požádat přátele, sousedy nebo sociální pracovníky o pomoc při provádění nezbytných pochůzek, např. nakupování potravin a léků.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Vyvarovat se přímého kontaktu při komunikaci s lidmi, například nechat si doručit nákup potravin za dveře.</a:t>
            </a:r>
            <a:endParaRPr lang="cs-CZ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Umýt si ruce před a po jakékoli interakci s ostatními.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Postupovat podle pokynů svého poskytovatele zdravotní péče (lékaře) a telefonicky ho kontaktovat, pokud se zdravotní stav zhorší.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0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E4EF6-DACF-4BDA-AB38-45CAD7F4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20" y="226545"/>
            <a:ext cx="8043925" cy="1064037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     Postup při pozitivitě na COVID  19 </a:t>
            </a:r>
            <a:b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</a:br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          IZOLACE v domácím prostředí</a:t>
            </a:r>
            <a:endParaRPr lang="cs-CZ" sz="2800" b="1" dirty="0">
              <a:solidFill>
                <a:srgbClr val="C00000"/>
              </a:solidFill>
              <a:latin typeface="Tahoma"/>
              <a:ea typeface="+mj-lt"/>
              <a:cs typeface="+mj-lt"/>
            </a:endParaRPr>
          </a:p>
          <a:p>
            <a:endParaRPr lang="cs-CZ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7EA53-E802-470E-B87F-0548EF7F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73" y="2133600"/>
            <a:ext cx="7974427" cy="4554681"/>
          </a:xfrm>
        </p:spPr>
        <p:txBody>
          <a:bodyPr/>
          <a:lstStyle/>
          <a:p>
            <a:pPr algn="just"/>
            <a:r>
              <a:rPr lang="cs-CZ" b="1" dirty="0">
                <a:solidFill>
                  <a:srgbClr val="C00000"/>
                </a:solidFill>
                <a:ea typeface="+mn-lt"/>
                <a:cs typeface="+mn-lt"/>
              </a:rPr>
              <a:t>Před návštěvou praktického lékaře je třeba ho telefonicky kontaktovat !!!</a:t>
            </a:r>
            <a:br>
              <a:rPr lang="cs-CZ" b="1" dirty="0">
                <a:solidFill>
                  <a:srgbClr val="C00000"/>
                </a:solidFill>
                <a:ea typeface="+mn-lt"/>
                <a:cs typeface="+mn-lt"/>
              </a:rPr>
            </a:br>
            <a:endParaRPr lang="cs-CZ" b="1" dirty="0">
              <a:solidFill>
                <a:srgbClr val="C00000"/>
              </a:solidFill>
              <a:ea typeface="+mn-lt"/>
              <a:cs typeface="+mn-lt"/>
            </a:endParaRPr>
          </a:p>
          <a:p>
            <a:pPr algn="just"/>
            <a:r>
              <a:rPr lang="cs-CZ" dirty="0">
                <a:ea typeface="+mn-lt"/>
                <a:cs typeface="+mn-lt"/>
              </a:rPr>
              <a:t>Všechny návštěvy lékaře by měly být předem projednány telefonicky, protože ve zdravotnických zařízeních je  potřeba minimalizovat kontakt s ostatními lidmi.</a:t>
            </a:r>
            <a:endParaRPr lang="cs-CZ" dirty="0"/>
          </a:p>
          <a:p>
            <a:pPr algn="just"/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>
                <a:ea typeface="+mn-lt"/>
                <a:cs typeface="+mn-lt"/>
              </a:rPr>
              <a:t>V případě že se zhorší zdravotní stav (objeví se zejména horečka, kašel, dušnost, případně ztráta čichu nebo chuti), je nutné</a:t>
            </a:r>
            <a:r>
              <a:rPr lang="cs-CZ" b="1" dirty="0">
                <a:solidFill>
                  <a:srgbClr val="C00000"/>
                </a:solidFill>
                <a:ea typeface="+mn-lt"/>
                <a:cs typeface="+mn-lt"/>
              </a:rPr>
              <a:t> telefonicky kontaktovat ošetřujícího lékaře, který bude dále organizovat poskytovaní zdravotní péče ve spolupráci s krajskou hygienickou stanicí, případně nutnosti je možné volat linku 112.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090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06B87-52B9-45E0-AACA-2F42CCDA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63296"/>
            <a:ext cx="6589199" cy="693578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Karanténa - COVID 19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47390-2140-4667-9DD5-2B0A4505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02" y="760193"/>
            <a:ext cx="8245494" cy="6018444"/>
          </a:xfrm>
        </p:spPr>
        <p:txBody>
          <a:bodyPr/>
          <a:lstStyle/>
          <a:p>
            <a:endParaRPr lang="cs-CZ" b="1" dirty="0"/>
          </a:p>
          <a:p>
            <a:endParaRPr lang="cs-CZ" b="1" dirty="0">
              <a:solidFill>
                <a:srgbClr val="C00000"/>
              </a:solidFill>
              <a:latin typeface="Tahoma"/>
              <a:ea typeface="+mn-lt"/>
              <a:cs typeface="+mn-lt"/>
            </a:endParaRPr>
          </a:p>
          <a:p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Karanténa</a:t>
            </a:r>
            <a:r>
              <a:rPr lang="cs-CZ" b="1" dirty="0">
                <a:latin typeface="Tahoma"/>
                <a:ea typeface="+mn-lt"/>
                <a:cs typeface="+mn-lt"/>
              </a:rPr>
              <a:t> znamená omezení pohybu lidí, kteří byli potenciálně vystaveni covid-19, ale kteří jsou v současné době zdraví a nevykazují příznaky onemocnění. Karanténa je povinná a většinou probíhá doma.</a:t>
            </a:r>
            <a:endParaRPr lang="cs-CZ" b="1">
              <a:latin typeface="Tahoma"/>
              <a:ea typeface="Tahoma"/>
              <a:cs typeface="Tahoma"/>
            </a:endParaRPr>
          </a:p>
          <a:p>
            <a:endParaRPr lang="cs-CZ" b="1" dirty="0">
              <a:latin typeface="Tahoma"/>
              <a:ea typeface="+mn-lt"/>
              <a:cs typeface="+mn-lt"/>
            </a:endParaRPr>
          </a:p>
          <a:p>
            <a:r>
              <a:rPr lang="cs-CZ" b="1" dirty="0">
                <a:latin typeface="Tahoma"/>
                <a:ea typeface="+mn-lt"/>
                <a:cs typeface="+mn-lt"/>
              </a:rPr>
              <a:t>V karanténě je nutné dodržovat následující pravidla:</a:t>
            </a:r>
            <a:endParaRPr lang="cs-CZ" b="1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Zůstat doma (tj. nechodit do práce, do školy nebo na veřejná místa).</a:t>
            </a: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Sledovat výskyt příznaků covid-19 – zejména vysokou horečku, kašel nebo potíže s dýcháním. Pokud se objeví tyto příznaky, obrátit se na svého praktického lékaře o radu.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Pokud se objeví kašel, horečka a dýchací obtíže, používat obličejové roušky, které chrání osoby kolem před nakažením.</a:t>
            </a:r>
            <a:endParaRPr lang="cs-CZ" dirty="0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3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656E9-E91C-4E36-8325-7A9954D7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32" y="624110"/>
            <a:ext cx="6327168" cy="585151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a typeface="+mj-lt"/>
                <a:cs typeface="+mj-lt"/>
              </a:rPr>
              <a:t>Karanténa - COVID 19 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996D0-8932-45C5-AE03-0433F3C6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02" y="1717964"/>
            <a:ext cx="8317778" cy="4843819"/>
          </a:xfrm>
        </p:spPr>
        <p:txBody>
          <a:bodyPr/>
          <a:lstStyle/>
          <a:p>
            <a:r>
              <a:rPr lang="cs-CZ" dirty="0">
                <a:latin typeface="Tahoma"/>
                <a:ea typeface="Tahoma"/>
                <a:cs typeface="Tahoma"/>
              </a:rPr>
              <a:t>Pokud je to možné, domluvit se se svým zaměstnavatelem na práci z domova.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Vyčistit a vydezinfikovat domov, zejména často využívané povrchy a toalety.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Být sociálně aktivní, požádat přátele, sousedy nebo sociální pracovníky o pomoc při provádění nezbytných pochůzek, např. nakupování potravin a léků.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Být v kontaktu s rodinou a přáteli prostřednictvím telefonu, e-mailu nebo sociálních médií.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Získávat aktuální  informace o onemocnění covid-19 z důvěryhodných zdrojů.</a:t>
            </a:r>
          </a:p>
          <a:p>
            <a:r>
              <a:rPr lang="cs-CZ" dirty="0">
                <a:latin typeface="Tahoma"/>
                <a:ea typeface="Tahoma"/>
                <a:cs typeface="Tahoma"/>
              </a:rPr>
              <a:t>Udržovat se fyzicky aktivní.</a:t>
            </a:r>
          </a:p>
          <a:p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882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152BC-9EBF-4206-B391-945D5959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56219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a typeface="+mj-lt"/>
                <a:cs typeface="+mj-lt"/>
              </a:rPr>
              <a:t>       Chytrá karanténa</a:t>
            </a:r>
            <a:endParaRPr lang="cs-CZ" dirty="0">
              <a:solidFill>
                <a:srgbClr val="C00000"/>
              </a:solidFill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F32CB-F90A-4CF0-B856-9C692A253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29" y="1356541"/>
            <a:ext cx="7884071" cy="5340775"/>
          </a:xfrm>
        </p:spPr>
        <p:txBody>
          <a:bodyPr/>
          <a:lstStyle/>
          <a:p>
            <a:endParaRPr lang="cs-CZ" b="1" dirty="0"/>
          </a:p>
          <a:p>
            <a:pPr algn="just"/>
            <a:r>
              <a:rPr lang="cs-CZ" b="1" dirty="0">
                <a:latin typeface="Tahoma"/>
                <a:ea typeface="+mn-lt"/>
                <a:cs typeface="+mn-lt"/>
              </a:rPr>
              <a:t>Chytrá karanténa</a:t>
            </a:r>
            <a:r>
              <a:rPr lang="cs-CZ" dirty="0">
                <a:latin typeface="Tahoma"/>
                <a:ea typeface="+mn-lt"/>
                <a:cs typeface="+mn-lt"/>
              </a:rPr>
              <a:t> je systém, který vede k včasnému zachycení, </a:t>
            </a:r>
            <a:r>
              <a:rPr lang="cs-CZ">
                <a:latin typeface="Tahoma"/>
                <a:ea typeface="+mn-lt"/>
                <a:cs typeface="+mn-lt"/>
              </a:rPr>
              <a:t>testování infekčního onemocnění covid-19 a izolaci a karanténě co </a:t>
            </a:r>
            <a:r>
              <a:rPr lang="cs-CZ" dirty="0">
                <a:latin typeface="Tahoma"/>
                <a:ea typeface="+mn-lt"/>
                <a:cs typeface="+mn-lt"/>
              </a:rPr>
              <a:t>největšího počtu potenciálně nakažených osob. Součástí toho je ve spolupráci s nakaženými vytipování kontaktů, na které mohli přenést virus.</a:t>
            </a:r>
            <a:endParaRPr lang="cs-CZ">
              <a:latin typeface="Tahoma"/>
              <a:ea typeface="Tahoma"/>
              <a:cs typeface="Tahoma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Chytrá karanténa pomáhá krajským hygienickým stanicím zrychlit a zpřesnit jejich postupy. </a:t>
            </a:r>
            <a:endParaRPr lang="cs-CZ">
              <a:latin typeface="Tahoma"/>
              <a:ea typeface="+mn-lt"/>
              <a:cs typeface="+mn-lt"/>
            </a:endParaRPr>
          </a:p>
          <a:p>
            <a:pPr algn="just"/>
            <a:r>
              <a:rPr lang="cs-CZ" dirty="0">
                <a:latin typeface="Tahoma"/>
                <a:ea typeface="+mn-lt"/>
                <a:cs typeface="+mn-lt"/>
              </a:rPr>
              <a:t>Díky využití digitálních technologií je mnohem jednodušší a přesnější identifikovat lidi, kteří přišli s </a:t>
            </a:r>
            <a:r>
              <a:rPr lang="cs-CZ" dirty="0" err="1">
                <a:latin typeface="Tahoma"/>
                <a:ea typeface="+mn-lt"/>
                <a:cs typeface="+mn-lt"/>
              </a:rPr>
              <a:t>koronavirem</a:t>
            </a:r>
            <a:r>
              <a:rPr lang="cs-CZ" dirty="0">
                <a:latin typeface="Tahoma"/>
                <a:ea typeface="+mn-lt"/>
                <a:cs typeface="+mn-lt"/>
              </a:rPr>
              <a:t> do kontaktu. </a:t>
            </a:r>
            <a:endParaRPr lang="cs-CZ">
              <a:latin typeface="Tahoma"/>
              <a:ea typeface="+mn-lt"/>
              <a:cs typeface="+mn-lt"/>
            </a:endParaRPr>
          </a:p>
          <a:p>
            <a:pPr algn="just"/>
            <a:r>
              <a:rPr lang="cs-CZ">
                <a:latin typeface="Tahoma"/>
                <a:ea typeface="+mn-lt"/>
                <a:cs typeface="+mn-lt"/>
              </a:rPr>
              <a:t>V souladu se zákonem o ochraně osobních údajů jsou data využita </a:t>
            </a:r>
            <a:r>
              <a:rPr lang="cs-CZ" dirty="0">
                <a:latin typeface="Tahoma"/>
                <a:ea typeface="+mn-lt"/>
                <a:cs typeface="+mn-lt"/>
              </a:rPr>
              <a:t>pouze po udělení výslovného souhlasu. 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725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67E54-1969-465B-8806-9EC14DC0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81976"/>
            <a:ext cx="6589199" cy="675507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    Chytrá karanténa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50AE0-36A0-4ABD-BC04-E9C12DA7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33" y="-53008"/>
            <a:ext cx="8155139" cy="5521487"/>
          </a:xfrm>
        </p:spPr>
        <p:txBody>
          <a:bodyPr/>
          <a:lstStyle/>
          <a:p>
            <a:endParaRPr lang="cs-CZ" dirty="0">
              <a:latin typeface="Tahoma"/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cs-CZ" dirty="0">
                <a:latin typeface="Tahoma"/>
                <a:ea typeface="+mn-lt"/>
                <a:cs typeface="+mn-lt"/>
              </a:rPr>
              <a:t>Člověk, který se dozví, že se nakazil onemocněním COVID-19, je </a:t>
            </a:r>
            <a:r>
              <a:rPr lang="en-US" b="1" dirty="0" err="1">
                <a:latin typeface="Tahoma"/>
                <a:ea typeface="Tahoma"/>
                <a:cs typeface="Tahoma"/>
              </a:rPr>
              <a:t>při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prvním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hovoru</a:t>
            </a:r>
            <a:r>
              <a:rPr lang="en-US" b="1" dirty="0">
                <a:latin typeface="Tahoma"/>
                <a:ea typeface="Tahoma"/>
                <a:cs typeface="Tahoma"/>
              </a:rPr>
              <a:t> se </a:t>
            </a:r>
            <a:r>
              <a:rPr lang="en-US" b="1" dirty="0" err="1">
                <a:latin typeface="Tahoma"/>
                <a:ea typeface="Tahoma"/>
                <a:cs typeface="Tahoma"/>
              </a:rPr>
              <a:t>zaměstnanci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KHSv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rámci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epidemiologického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šetření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vyzván</a:t>
            </a:r>
            <a:r>
              <a:rPr lang="en-US" b="1" dirty="0">
                <a:latin typeface="Tahoma"/>
                <a:ea typeface="Tahoma"/>
                <a:cs typeface="Tahoma"/>
              </a:rPr>
              <a:t> k </a:t>
            </a:r>
            <a:r>
              <a:rPr lang="en-US" b="1" dirty="0" err="1">
                <a:latin typeface="Tahoma"/>
                <a:ea typeface="Tahoma"/>
                <a:cs typeface="Tahoma"/>
              </a:rPr>
              <a:t>přípravě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seznamu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osob</a:t>
            </a:r>
            <a:r>
              <a:rPr lang="en-US" b="1" dirty="0">
                <a:latin typeface="Tahoma"/>
                <a:ea typeface="Tahoma"/>
                <a:cs typeface="Tahoma"/>
              </a:rPr>
              <a:t>, s </a:t>
            </a:r>
            <a:r>
              <a:rPr lang="en-US" b="1" dirty="0" err="1">
                <a:latin typeface="Tahoma"/>
                <a:ea typeface="Tahoma"/>
                <a:cs typeface="Tahoma"/>
              </a:rPr>
              <a:t>nimiž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byl</a:t>
            </a:r>
            <a:r>
              <a:rPr lang="en-US" b="1" dirty="0">
                <a:latin typeface="Tahoma"/>
                <a:ea typeface="Tahoma"/>
                <a:cs typeface="Tahoma"/>
              </a:rPr>
              <a:t> v </a:t>
            </a:r>
            <a:r>
              <a:rPr lang="en-US" b="1" dirty="0" err="1">
                <a:latin typeface="Tahoma"/>
                <a:ea typeface="Tahoma"/>
                <a:cs typeface="Tahoma"/>
              </a:rPr>
              <a:t>posledních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dnech</a:t>
            </a:r>
            <a:r>
              <a:rPr lang="en-US" b="1" dirty="0">
                <a:latin typeface="Tahoma"/>
                <a:ea typeface="Tahoma"/>
                <a:cs typeface="Tahoma"/>
              </a:rPr>
              <a:t> v </a:t>
            </a:r>
            <a:r>
              <a:rPr lang="en-US" b="1" dirty="0" err="1">
                <a:latin typeface="Tahoma"/>
                <a:ea typeface="Tahoma"/>
                <a:cs typeface="Tahoma"/>
              </a:rPr>
              <a:t>rizikovém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kontaktu</a:t>
            </a:r>
            <a:r>
              <a:rPr lang="en-US" b="1" dirty="0">
                <a:latin typeface="Tahoma"/>
                <a:ea typeface="Tahoma"/>
                <a:cs typeface="Tahoma"/>
              </a:rPr>
              <a:t>.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dirty="0" err="1">
                <a:latin typeface="Tahoma"/>
                <a:ea typeface="Tahoma"/>
                <a:cs typeface="Tahoma"/>
              </a:rPr>
              <a:t>Jako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rizikový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kontakt</a:t>
            </a:r>
            <a:r>
              <a:rPr lang="en-US" dirty="0">
                <a:latin typeface="Tahoma"/>
                <a:ea typeface="Tahoma"/>
                <a:cs typeface="Tahoma"/>
              </a:rPr>
              <a:t> je </a:t>
            </a:r>
            <a:r>
              <a:rPr lang="en-US" dirty="0" err="1">
                <a:latin typeface="Tahoma"/>
                <a:ea typeface="Tahoma"/>
                <a:cs typeface="Tahoma"/>
              </a:rPr>
              <a:t>označován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takový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kontakt</a:t>
            </a:r>
            <a:r>
              <a:rPr lang="en-US" dirty="0">
                <a:latin typeface="Tahoma"/>
                <a:ea typeface="Tahoma"/>
                <a:cs typeface="Tahoma"/>
              </a:rPr>
              <a:t> s </a:t>
            </a:r>
            <a:r>
              <a:rPr lang="en-US" dirty="0" err="1">
                <a:latin typeface="Tahoma"/>
                <a:ea typeface="Tahoma"/>
                <a:cs typeface="Tahoma"/>
              </a:rPr>
              <a:t>jinou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osobou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kdy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setrvali</a:t>
            </a:r>
            <a:r>
              <a:rPr lang="en-US" dirty="0">
                <a:latin typeface="Tahoma"/>
                <a:ea typeface="Tahoma"/>
                <a:cs typeface="Tahoma"/>
              </a:rPr>
              <a:t> v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blízké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vzájemné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vzdálenosti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(do 2 m) po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dobu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minimálně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15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minut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 bez </a:t>
            </a:r>
            <a:r>
              <a:rPr lang="en-US" b="1" dirty="0" err="1">
                <a:solidFill>
                  <a:srgbClr val="C00000"/>
                </a:solidFill>
                <a:latin typeface="Tahoma"/>
                <a:ea typeface="Tahoma"/>
                <a:cs typeface="Tahoma"/>
              </a:rPr>
              <a:t>roušky</a:t>
            </a:r>
            <a:r>
              <a:rPr lang="en-US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. </a:t>
            </a: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dirty="0" err="1">
                <a:latin typeface="Tahoma"/>
                <a:ea typeface="Tahoma"/>
                <a:cs typeface="Tahoma"/>
              </a:rPr>
              <a:t>Mezi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takové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kontakty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zpravidla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patří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rodinní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příslušníci</a:t>
            </a:r>
            <a:r>
              <a:rPr lang="en-US" dirty="0">
                <a:latin typeface="Tahoma"/>
                <a:ea typeface="Tahoma"/>
                <a:cs typeface="Tahoma"/>
              </a:rPr>
              <a:t>, s </a:t>
            </a:r>
            <a:r>
              <a:rPr lang="en-US" dirty="0" err="1">
                <a:latin typeface="Tahoma"/>
                <a:ea typeface="Tahoma"/>
                <a:cs typeface="Tahoma"/>
              </a:rPr>
              <a:t>nimiž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pacient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sdílí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domácnost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příbuzní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kteří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pcienta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navštívili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doma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či</a:t>
            </a:r>
            <a:r>
              <a:rPr lang="en-US" dirty="0">
                <a:latin typeface="Tahoma"/>
                <a:ea typeface="Tahoma"/>
                <a:cs typeface="Tahoma"/>
              </a:rPr>
              <a:t> s </a:t>
            </a:r>
            <a:r>
              <a:rPr lang="en-US" dirty="0" err="1">
                <a:latin typeface="Tahoma"/>
                <a:ea typeface="Tahoma"/>
                <a:cs typeface="Tahoma"/>
              </a:rPr>
              <a:t>ním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strávili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delší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čas</a:t>
            </a:r>
            <a:r>
              <a:rPr lang="en-US" dirty="0">
                <a:latin typeface="Tahoma"/>
                <a:ea typeface="Tahoma"/>
                <a:cs typeface="Tahoma"/>
              </a:rPr>
              <a:t> (</a:t>
            </a:r>
            <a:r>
              <a:rPr lang="en-US" dirty="0" err="1">
                <a:latin typeface="Tahoma"/>
                <a:ea typeface="Tahoma"/>
                <a:cs typeface="Tahoma"/>
              </a:rPr>
              <a:t>oslavy</a:t>
            </a:r>
            <a:r>
              <a:rPr lang="en-US" dirty="0">
                <a:latin typeface="Tahoma"/>
                <a:ea typeface="Tahoma"/>
                <a:cs typeface="Tahoma"/>
              </a:rPr>
              <a:t>), </a:t>
            </a:r>
            <a:r>
              <a:rPr lang="en-US" dirty="0" err="1">
                <a:latin typeface="Tahoma"/>
                <a:ea typeface="Tahoma"/>
                <a:cs typeface="Tahoma"/>
              </a:rPr>
              <a:t>spolupracovníci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účastníci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sportovních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soustředění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táborů</a:t>
            </a:r>
            <a:r>
              <a:rPr lang="en-US" dirty="0">
                <a:latin typeface="Tahoma"/>
                <a:ea typeface="Tahoma"/>
                <a:cs typeface="Tahoma"/>
              </a:rPr>
              <a:t>…</a:t>
            </a: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dirty="0" err="1">
                <a:latin typeface="Tahoma"/>
                <a:ea typeface="Tahoma"/>
                <a:cs typeface="Tahoma"/>
              </a:rPr>
              <a:t>Seznam</a:t>
            </a:r>
            <a:r>
              <a:rPr lang="en-US" dirty="0">
                <a:latin typeface="Tahoma"/>
                <a:ea typeface="Tahoma"/>
                <a:cs typeface="Tahoma"/>
              </a:rPr>
              <a:t> by </a:t>
            </a:r>
            <a:r>
              <a:rPr lang="en-US" dirty="0" err="1">
                <a:latin typeface="Tahoma"/>
                <a:ea typeface="Tahoma"/>
                <a:cs typeface="Tahoma"/>
              </a:rPr>
              <a:t>měl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obsahovat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jméno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příjmení</a:t>
            </a:r>
            <a:r>
              <a:rPr lang="en-US" dirty="0">
                <a:latin typeface="Tahoma"/>
                <a:ea typeface="Tahoma"/>
                <a:cs typeface="Tahoma"/>
              </a:rPr>
              <a:t> a </a:t>
            </a:r>
            <a:r>
              <a:rPr lang="en-US" dirty="0" err="1">
                <a:latin typeface="Tahoma"/>
                <a:ea typeface="Tahoma"/>
                <a:cs typeface="Tahoma"/>
              </a:rPr>
              <a:t>telefonní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číslo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dotyčné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osoby</a:t>
            </a:r>
            <a:r>
              <a:rPr lang="en-US" dirty="0">
                <a:latin typeface="Tahoma"/>
                <a:ea typeface="Tahoma"/>
                <a:cs typeface="Tahoma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dirty="0"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dirty="0" err="1">
                <a:latin typeface="Tahoma"/>
                <a:ea typeface="Tahoma"/>
                <a:cs typeface="Tahoma"/>
              </a:rPr>
              <a:t>Rodinní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příslušníci</a:t>
            </a:r>
            <a:r>
              <a:rPr lang="en-US" dirty="0">
                <a:latin typeface="Tahoma"/>
                <a:ea typeface="Tahoma"/>
                <a:cs typeface="Tahoma"/>
              </a:rPr>
              <a:t> a </a:t>
            </a:r>
            <a:r>
              <a:rPr lang="en-US" dirty="0" err="1">
                <a:latin typeface="Tahoma"/>
                <a:ea typeface="Tahoma"/>
                <a:cs typeface="Tahoma"/>
              </a:rPr>
              <a:t>další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osoby</a:t>
            </a:r>
            <a:r>
              <a:rPr lang="en-US" dirty="0">
                <a:latin typeface="Tahoma"/>
                <a:ea typeface="Tahoma"/>
                <a:cs typeface="Tahoma"/>
              </a:rPr>
              <a:t> v </a:t>
            </a:r>
            <a:r>
              <a:rPr lang="en-US" dirty="0" err="1">
                <a:latin typeface="Tahoma"/>
                <a:ea typeface="Tahoma"/>
                <a:cs typeface="Tahoma"/>
              </a:rPr>
              <a:t>rizikovém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kontaktu</a:t>
            </a:r>
            <a:r>
              <a:rPr lang="en-US" dirty="0">
                <a:latin typeface="Tahoma"/>
                <a:ea typeface="Tahoma"/>
                <a:cs typeface="Tahoma"/>
              </a:rPr>
              <a:t> s </a:t>
            </a:r>
            <a:r>
              <a:rPr lang="en-US" dirty="0" err="1">
                <a:latin typeface="Tahoma"/>
                <a:ea typeface="Tahoma"/>
                <a:cs typeface="Tahoma"/>
              </a:rPr>
              <a:t>pacientem</a:t>
            </a:r>
            <a:r>
              <a:rPr lang="en-US" dirty="0">
                <a:latin typeface="Tahoma"/>
                <a:ea typeface="Tahoma"/>
                <a:cs typeface="Tahoma"/>
              </a:rPr>
              <a:t>  </a:t>
            </a:r>
            <a:r>
              <a:rPr lang="en-US" dirty="0" err="1">
                <a:latin typeface="Tahoma"/>
                <a:ea typeface="Tahoma"/>
                <a:cs typeface="Tahoma"/>
              </a:rPr>
              <a:t>budou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ldle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zpracovaného</a:t>
            </a:r>
            <a:r>
              <a:rPr lang="en-US" dirty="0">
                <a:latin typeface="Tahoma"/>
                <a:ea typeface="Tahoma"/>
                <a:cs typeface="Tahoma"/>
              </a:rPr>
              <a:t>  </a:t>
            </a:r>
            <a:r>
              <a:rPr lang="en-US" dirty="0" err="1">
                <a:latin typeface="Tahoma"/>
                <a:ea typeface="Tahoma"/>
                <a:cs typeface="Tahoma"/>
              </a:rPr>
              <a:t>seznamu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kontaktováni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zaměstnanci</a:t>
            </a:r>
            <a:r>
              <a:rPr lang="en-US" dirty="0">
                <a:latin typeface="Tahoma"/>
                <a:ea typeface="Tahoma"/>
                <a:cs typeface="Tahoma"/>
              </a:rPr>
              <a:t> KHS.</a:t>
            </a:r>
            <a:endParaRPr lang="cs-CZ" dirty="0"/>
          </a:p>
          <a:p>
            <a:endParaRPr lang="cs-CZ" dirty="0">
              <a:latin typeface="Tahoma"/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cs-CZ" dirty="0">
                <a:latin typeface="Tahoma"/>
                <a:ea typeface="+mn-lt"/>
                <a:cs typeface="+mn-lt"/>
              </a:rPr>
              <a:t>Po oficiálním souhlasu vytvoří na základě mobilních dat od operátorů KHS „vzpomínkovou mapu" míst, na kterých se nakažený pohyboval.</a:t>
            </a:r>
            <a:endParaRPr lang="en-US" dirty="0">
              <a:latin typeface="Tahoma"/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endParaRPr lang="cs-CZ" dirty="0">
              <a:latin typeface="Tahoma"/>
              <a:ea typeface="+mn-lt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dirty="0" err="1">
                <a:latin typeface="Tahoma"/>
                <a:ea typeface="Tahoma"/>
                <a:cs typeface="Tahoma"/>
              </a:rPr>
              <a:t>Následně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jsou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tyto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osoby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kontaktovány</a:t>
            </a:r>
            <a:r>
              <a:rPr lang="en-US" dirty="0">
                <a:latin typeface="Tahoma"/>
                <a:ea typeface="Tahoma"/>
                <a:cs typeface="Tahoma"/>
              </a:rPr>
              <a:t> (</a:t>
            </a:r>
            <a:r>
              <a:rPr lang="en-US" dirty="0" err="1">
                <a:latin typeface="Tahoma"/>
                <a:ea typeface="Tahoma"/>
                <a:cs typeface="Tahoma"/>
              </a:rPr>
              <a:t>karanténa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absolvování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testu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pozitivitu</a:t>
            </a:r>
            <a:r>
              <a:rPr lang="en-US" dirty="0">
                <a:latin typeface="Tahoma"/>
                <a:ea typeface="Tahoma"/>
                <a:cs typeface="Tahoma"/>
              </a:rPr>
              <a:t> COVID 19). </a:t>
            </a:r>
          </a:p>
          <a:p>
            <a:endParaRPr lang="cs-CZ" dirty="0">
              <a:latin typeface="Century Gothic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13807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81EA7578-FFEE-4D42-A7EC-40D97065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-2710"/>
            <a:ext cx="9095206" cy="68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5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C1A27B3D-50A8-4D05-97BC-339DE4AC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-2836"/>
            <a:ext cx="9104242" cy="69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D623A319-055E-4C44-A202-D994B33F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839585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Proces šíření nákaz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31A6757F-04D8-49B9-8D7C-85D4EF99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29542"/>
            <a:ext cx="8179000" cy="49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algn="ctr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75000"/>
              <a:defRPr/>
            </a:pPr>
            <a:endParaRPr lang="cs-CZ" altLang="cs-CZ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algn="ctr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Přenos původce nákazy </a:t>
            </a:r>
            <a:endParaRPr lang="cs-CZ" dirty="0">
              <a:solidFill>
                <a:schemeClr val="tx1"/>
              </a:solidFill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Přenos může být           </a:t>
            </a: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přímý         nepřímý </a:t>
            </a:r>
            <a:endParaRPr lang="cs-CZ" altLang="cs-CZ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endParaRPr lang="cs-CZ" altLang="cs-CZ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Přenos přímý</a:t>
            </a: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</a:t>
            </a:r>
            <a:endParaRPr lang="cs-CZ" altLang="cs-CZ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</a:t>
            </a: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se uskutečňuje přímým kontaktem zdroje nákazy s vnímavým jedincem</a:t>
            </a:r>
            <a:r>
              <a:rPr lang="cs-CZ" alt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endParaRPr lang="cs-CZ" altLang="cs-CZ" sz="1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přenos nákazy kapénkovou infekcí na krátkou vzdálenost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přenos nákazy při pohlavním styku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transplacentární</a:t>
            </a: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přenos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přenos kousnutím zvířete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85206-4B41-46FF-80F9-79B86FC8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32" y="624110"/>
            <a:ext cx="7528897" cy="1280890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Mimořádné opatření MZ ČR z 28.10.2020 pro poskytovatele zdravotní lůžkové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9707E-4E0D-4E67-B7E7-2F5330B2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49" y="2133600"/>
            <a:ext cx="7802751" cy="3777622"/>
          </a:xfrm>
        </p:spPr>
        <p:txBody>
          <a:bodyPr/>
          <a:lstStyle/>
          <a:p>
            <a:r>
              <a:rPr lang="cs-CZ" b="1" dirty="0">
                <a:ea typeface="+mn-lt"/>
                <a:cs typeface="+mn-lt"/>
              </a:rPr>
              <a:t>V</a:t>
            </a:r>
            <a:r>
              <a:rPr lang="cs-CZ" b="1" dirty="0">
                <a:latin typeface="Tahoma"/>
                <a:ea typeface="+mn-lt"/>
                <a:cs typeface="+mn-lt"/>
              </a:rPr>
              <a:t>šem poskytovatelům zdravotních služeb lůžkové péče se s účinností ode dne 28. října 2020 od 00:00 nařizuje:</a:t>
            </a:r>
            <a:r>
              <a:rPr lang="cs-CZ" dirty="0">
                <a:latin typeface="Tahoma"/>
                <a:ea typeface="+mn-lt"/>
                <a:cs typeface="+mn-lt"/>
              </a:rPr>
              <a:t> </a:t>
            </a:r>
            <a:endParaRPr lang="cs-CZ">
              <a:latin typeface="Tahoma"/>
              <a:ea typeface="+mn-lt"/>
              <a:cs typeface="+mn-lt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 aby v co nejkratším čase, nejpozději do 23:59 hod. za uplynulý den vyplnili a odeslali úplné hlášení </a:t>
            </a:r>
            <a:r>
              <a:rPr lang="cs-CZ" b="1" dirty="0">
                <a:latin typeface="Tahoma"/>
                <a:ea typeface="+mn-lt"/>
                <a:cs typeface="+mn-lt"/>
              </a:rPr>
              <a:t>„Záznam o hospitalizovaném pozitivním nálezu" v Informačním systému infekčních nemocí (ISIN),</a:t>
            </a:r>
            <a:r>
              <a:rPr lang="cs-CZ" dirty="0">
                <a:latin typeface="Tahoma"/>
                <a:ea typeface="+mn-lt"/>
                <a:cs typeface="+mn-lt"/>
              </a:rPr>
              <a:t> v modulu ISIN-COVID-19-klinika, jehož správcem je Ministerstvo zdravotnictví a který je veden podle zákona č. 258/2000 Sb., a to o přijetí každého pacienta s onemocněním COVID-19 do lůžkové péče daného poskytovatele</a:t>
            </a:r>
          </a:p>
          <a:p>
            <a:pPr marL="0" indent="0">
              <a:buNone/>
            </a:pPr>
            <a:r>
              <a:rPr lang="cs-CZ" dirty="0">
                <a:latin typeface="Tahoma"/>
                <a:ea typeface="+mn-lt"/>
                <a:cs typeface="+mn-lt"/>
              </a:rPr>
              <a:t>  </a:t>
            </a:r>
            <a:endParaRPr lang="cs-CZ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7477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77E87-78A4-4F1E-8718-7F61CE8F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98" y="624110"/>
            <a:ext cx="7673467" cy="1280890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Mimořádné opatření MZ ČR z 28.10.2020 pro poskytovatele zdravotní lůžkové péče</a:t>
            </a:r>
            <a:endParaRPr lang="cs-CZ" sz="2800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686D3-8178-45F4-B7B4-DEB3F42C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87" y="2133600"/>
            <a:ext cx="7513613" cy="4590823"/>
          </a:xfrm>
        </p:spPr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endParaRPr lang="cs-CZ" dirty="0">
              <a:latin typeface="Tahoma"/>
              <a:ea typeface="+mn-lt"/>
              <a:cs typeface="+mn-lt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aby stejným způsobem, stejnou cestou a do stejného času oznámili, že přijali do péče pacienta s onemocněním COVID-19, který je v těžkém stavu, nebo jehož zdravotní stav vyžaduje použití podpory dýchacích funkcí, nebo jehož zdravotní stav vyžaduje použití extrakorporální membránové oxygenace (ECMO)</a:t>
            </a:r>
            <a:endParaRPr lang="cs-CZ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0508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1424C-343E-4A33-9D51-278B76CE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18" y="624110"/>
            <a:ext cx="7510827" cy="1380281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ahoma"/>
                <a:ea typeface="+mj-lt"/>
                <a:cs typeface="+mj-lt"/>
              </a:rPr>
              <a:t>Mimořádné opatření MZ ČR z 28.10.2020</a:t>
            </a:r>
            <a:endParaRPr lang="cs-CZ">
              <a:latin typeface="Tahoma"/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4F4D7-C169-406E-B9AD-627BBE73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49" y="2133600"/>
            <a:ext cx="8236458" cy="4572752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latin typeface="Tahoma"/>
                <a:ea typeface="Tahoma"/>
                <a:cs typeface="Tahoma"/>
              </a:rPr>
              <a:t>aby stejným způsobem, stejnou cestou a do stejného času oznámili, že zdravotní stav pacienta s onemocněním COVID-19, kterého již měli v lůžkové péči, se změnil na těžký stav, nebo nově vyžaduje použití podpory dýchacích funkcí, nebo nově vyžaduje použití extrakorporální membránové oxygenace (ECMO)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864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151BA20C-A06A-4FFB-B75D-25CAC3DD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60" y="436418"/>
            <a:ext cx="7772400" cy="12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2800" b="1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Opatření v ohnisku při výskytu nákazy </a:t>
            </a:r>
            <a:r>
              <a:rPr lang="cs-CZ" altLang="cs-CZ" sz="28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–</a:t>
            </a:r>
            <a:r>
              <a:rPr lang="cs-CZ" altLang="cs-CZ" sz="2400" b="1" dirty="0">
                <a:solidFill>
                  <a:srgbClr val="C00000"/>
                </a:solidFill>
                <a:latin typeface="Tahoma"/>
                <a:ea typeface="Tahoma"/>
                <a:cs typeface="Lucida Sans Unicode"/>
              </a:rPr>
              <a:t>dezinfekce, dezinsekce, deratizace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2839D39-52EF-45D2-8FD9-EAC40B50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39066"/>
            <a:ext cx="8287427" cy="52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spcBef>
                <a:spcPts val="350"/>
              </a:spcBef>
              <a:spcAft>
                <a:spcPts val="0"/>
              </a:spcAft>
              <a:defRPr/>
            </a:pPr>
            <a:r>
              <a:rPr lang="cs-CZ" altLang="cs-CZ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Dezinfekce  -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</a:t>
            </a:r>
            <a:r>
              <a:rPr lang="cs-CZ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principem dezinfekce je zničení původců nemocí ( patogenních </a:t>
            </a:r>
            <a:endParaRPr lang="cs-CZ">
              <a:solidFill>
                <a:schemeClr val="tx1"/>
              </a:solidFill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                           mikroorganizmů), nejčastěji pomocí dezinfekčních prostředků</a:t>
            </a:r>
          </a:p>
          <a:p>
            <a:pPr indent="-340995">
              <a:spcBef>
                <a:spcPts val="350"/>
              </a:spcBef>
              <a:spcAft>
                <a:spcPts val="0"/>
              </a:spcAft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Sterilizace </a:t>
            </a:r>
            <a:r>
              <a:rPr lang="cs-CZ" alt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 -   </a:t>
            </a:r>
            <a:r>
              <a:rPr lang="cs-CZ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principem sterilizace je zničení všech mikroorganizmů  </a:t>
            </a:r>
            <a:endParaRPr lang="cs-CZ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                              (patogenních i nepatogenních včetně bakteriálních spór)</a:t>
            </a:r>
          </a:p>
          <a:p>
            <a:pPr indent="-340995">
              <a:spcBef>
                <a:spcPts val="350"/>
              </a:spcBef>
              <a:spcAft>
                <a:spcPts val="0"/>
              </a:spcAft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Dezinsekce 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 - </a:t>
            </a:r>
            <a:r>
              <a:rPr lang="cs-CZ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je hubení členovců (hmyzu)</a:t>
            </a:r>
          </a:p>
          <a:p>
            <a:pPr indent="-340995">
              <a:spcBef>
                <a:spcPts val="350"/>
              </a:spcBef>
              <a:spcAft>
                <a:spcPts val="0"/>
              </a:spcAft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Deratizace -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 </a:t>
            </a:r>
            <a:r>
              <a:rPr lang="cs-CZ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je hubení rezervoárových živočichů, zvířat  hlodavců) </a:t>
            </a:r>
            <a:endParaRPr lang="cs-CZ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22757F3F-C425-47B0-82C7-6541AB69F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preventivní </a:t>
            </a:r>
            <a:endParaRPr lang="cs-CZ" altLang="cs-CZ" sz="4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7401EFD-FAB4-4453-A2FA-12FB7473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3" y="1782418"/>
            <a:ext cx="7772400" cy="49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preventivní</a:t>
            </a:r>
          </a:p>
          <a:p>
            <a:pPr indent="-34099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cs-CZ" alt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    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se musejí provádět trvale, systematicky a za všech podmínek bez ohledu na to, zda právě hrozí  aktuální nebezpečí epidemie či nikoliv a tato opatření zahrnují opatření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</a:t>
            </a:r>
            <a:r>
              <a:rPr lang="cs-CZ" alt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patření všeobecně hygienická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ke zvýšení specifické odolnosti osob (očkování)</a:t>
            </a:r>
          </a:p>
          <a:p>
            <a:pPr indent="-34099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Evidence bacilonosičů</a:t>
            </a:r>
            <a:endParaRPr lang="cs-CZ" dirty="0"/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Opatření proti zavlečení infekce do kolektivu</a:t>
            </a: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indent="-34099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Zdravotnická výchova </a:t>
            </a:r>
            <a:endParaRPr lang="cs-CZ" altLang="cs-CZ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13570-55F3-447B-AFE0-54DAD4A2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36190"/>
            <a:ext cx="6589199" cy="774897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</a:rPr>
              <a:t>             Surveillance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A8003-5CB7-4810-91F0-CDF9C9D9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53" y="1112580"/>
            <a:ext cx="8426205" cy="5611843"/>
          </a:xfrm>
        </p:spPr>
        <p:txBody>
          <a:bodyPr/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P</a:t>
            </a:r>
            <a:r>
              <a:rPr lang="cs-CZ">
                <a:latin typeface="Tahoma"/>
                <a:ea typeface="+mn-lt"/>
                <a:cs typeface="+mn-lt"/>
              </a:rPr>
              <a:t>řeklad termínu jako „</a:t>
            </a:r>
            <a:r>
              <a:rPr lang="cs-CZ" b="1">
                <a:latin typeface="Tahoma"/>
                <a:ea typeface="+mn-lt"/>
                <a:cs typeface="+mn-lt"/>
              </a:rPr>
              <a:t>bdělost</a:t>
            </a:r>
            <a:r>
              <a:rPr lang="cs-CZ">
                <a:latin typeface="Tahoma"/>
                <a:ea typeface="+mn-lt"/>
                <a:cs typeface="+mn-lt"/>
              </a:rPr>
              <a:t>“ nebo „</a:t>
            </a:r>
            <a:r>
              <a:rPr lang="cs-CZ" b="1">
                <a:latin typeface="Tahoma"/>
                <a:ea typeface="+mn-lt"/>
                <a:cs typeface="+mn-lt"/>
              </a:rPr>
              <a:t>dohled“</a:t>
            </a:r>
            <a:r>
              <a:rPr lang="cs-CZ">
                <a:latin typeface="Tahoma"/>
                <a:ea typeface="+mn-lt"/>
                <a:cs typeface="+mn-lt"/>
              </a:rPr>
              <a:t>, nevystihuje dobře podstatu pojmu a proto se stále používá termín v v originálu. 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b="1">
                <a:solidFill>
                  <a:srgbClr val="C00000"/>
                </a:solidFill>
                <a:latin typeface="Tahoma"/>
                <a:ea typeface="+mn-lt"/>
                <a:cs typeface="+mn-lt"/>
              </a:rPr>
              <a:t>Surveillance znamená </a:t>
            </a:r>
            <a:endParaRPr lang="cs-CZ">
              <a:latin typeface="Tahoma"/>
              <a:ea typeface="+mn-lt"/>
              <a:cs typeface="+mn-lt"/>
            </a:endParaRPr>
          </a:p>
          <a:p>
            <a:r>
              <a:rPr lang="cs-CZ" b="1">
                <a:latin typeface="Tahoma"/>
                <a:ea typeface="+mn-lt"/>
                <a:cs typeface="+mn-lt"/>
              </a:rPr>
              <a:t>komplexní a soustavné získávání všech dostupných informací o výskytu určité nemoci či poruchy zdraví </a:t>
            </a:r>
            <a:endParaRPr lang="cs-CZ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 </a:t>
            </a:r>
            <a:r>
              <a:rPr lang="cs-CZ" b="1">
                <a:latin typeface="Tahoma"/>
                <a:ea typeface="+mn-lt"/>
                <a:cs typeface="+mn-lt"/>
              </a:rPr>
              <a:t>studium všech podmínek a faktorů zevního prostředí, které výskyt onemocnění ovlivňují </a:t>
            </a:r>
            <a:endParaRPr lang="cs-CZ" b="1">
              <a:latin typeface="Tahoma"/>
              <a:ea typeface="Tahoma"/>
              <a:cs typeface="Tahoma"/>
            </a:endParaRPr>
          </a:p>
          <a:p>
            <a:r>
              <a:rPr lang="cs-CZ" b="1">
                <a:solidFill>
                  <a:srgbClr val="C00000"/>
                </a:solidFill>
                <a:latin typeface="Tahoma"/>
                <a:ea typeface="+mn-lt"/>
                <a:cs typeface="+mn-lt"/>
              </a:rPr>
              <a:t>Surveillance </a:t>
            </a:r>
            <a:r>
              <a:rPr lang="cs-CZ">
                <a:solidFill>
                  <a:schemeClr val="tx1"/>
                </a:solidFill>
                <a:latin typeface="Tahoma"/>
                <a:ea typeface="+mn-lt"/>
                <a:cs typeface="+mn-lt"/>
              </a:rPr>
              <a:t>tedy znamená</a:t>
            </a:r>
            <a:r>
              <a:rPr lang="cs-CZ" b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 </a:t>
            </a:r>
            <a:r>
              <a:rPr lang="cs-CZ" b="1">
                <a:solidFill>
                  <a:schemeClr val="tx1"/>
                </a:solidFill>
                <a:latin typeface="Tahoma"/>
                <a:ea typeface="+mn-lt"/>
                <a:cs typeface="+mn-lt"/>
              </a:rPr>
              <a:t>sledování </a:t>
            </a:r>
            <a:r>
              <a:rPr lang="cs-CZ" b="1">
                <a:latin typeface="Tahoma"/>
                <a:ea typeface="+mn-lt"/>
                <a:cs typeface="+mn-lt"/>
              </a:rPr>
              <a:t>všeho, co s nemocí souvisí, a vytvoření systému účinných epidemiologických opatření, vedoucích ke kontrole nemoci. </a:t>
            </a:r>
            <a:endParaRPr lang="cs-CZ">
              <a:latin typeface="Tahoma"/>
              <a:ea typeface="+mn-lt"/>
              <a:cs typeface="+mn-lt"/>
            </a:endParaRPr>
          </a:p>
          <a:p>
            <a:r>
              <a:rPr lang="cs-CZ">
                <a:latin typeface="Tahoma"/>
                <a:ea typeface="+mn-lt"/>
                <a:cs typeface="+mn-lt"/>
              </a:rPr>
              <a:t>Termín začal být užíván zhruba od šedesátých let minulého století, kdy WHO zahájila rozsáhlé kampaně v boji proti malárii v různých koncích světa. Odborníci mnoha rozdílných oborů (parazitologové,entomologové, epidemiologové atd.) pracovali různými metodami a vyvstala  potřeba roztříštěné informace sjednotit, utřídit a kampaň centrálně řídit, aby byl co nejefektivnější.</a:t>
            </a:r>
            <a:endParaRPr lang="cs-CZ">
              <a:latin typeface="Tahoma"/>
              <a:ea typeface="Tahoma"/>
              <a:cs typeface="Tahoma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8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BEE7C-B37C-4297-ADBE-C9C4FD72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58045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ea typeface="+mj-lt"/>
                <a:cs typeface="+mj-lt"/>
              </a:rPr>
              <a:t>          Surveillance</a:t>
            </a:r>
            <a:endParaRPr lang="cs-CZ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E4D57-120B-4059-AAFC-0ED6286C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55" y="1320399"/>
            <a:ext cx="8606916" cy="4590823"/>
          </a:xfrm>
        </p:spPr>
        <p:txBody>
          <a:bodyPr/>
          <a:lstStyle/>
          <a:p>
            <a:r>
              <a:rPr lang="cs-CZ"/>
              <a:t>V roce 1968 byla 21. Shromážděním WHO přijata definice významného epidemiologa profesora Karla Rašky:</a:t>
            </a:r>
            <a:endParaRPr lang="cs-CZ">
              <a:ea typeface="+mn-lt"/>
              <a:cs typeface="+mn-lt"/>
            </a:endParaRPr>
          </a:p>
          <a:p>
            <a:r>
              <a:rPr lang="cs-CZ"/>
              <a:t>„</a:t>
            </a:r>
            <a:r>
              <a:rPr lang="cs-CZ" b="1" i="1"/>
              <a:t>Surveillance znamená epidemiologické studium choroby jako dynamického procesu, zahrnujícího ekologii infekčního agens, hostitele, rezervoárů a vektorů a stejně </a:t>
            </a:r>
            <a:r>
              <a:rPr lang="cs-CZ" b="1" i="1">
                <a:latin typeface="Century Gothic"/>
                <a:ea typeface="Tahoma"/>
                <a:cs typeface="Tahoma"/>
              </a:rPr>
              <a:t>tak</a:t>
            </a:r>
            <a:r>
              <a:rPr lang="cs-CZ" b="1" i="1"/>
              <a:t> komplexní mechanismy týkající se rozšiřování infekce a rozsah, kam až toto šíření může dosahovat.“</a:t>
            </a:r>
            <a:r>
              <a:rPr lang="cs-CZ" dirty="0"/>
              <a:t> </a:t>
            </a:r>
          </a:p>
          <a:p>
            <a:r>
              <a:rPr lang="cs-CZ"/>
              <a:t>Princip epidemiologické surveillance je uplatňován v v dlouhodobých programech zaměřených proti závažným infekčním nemocím. 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 U pravých neštovic (varioly)úspěšná surveillance vedla k eradikaci infekce</a:t>
            </a:r>
            <a:r>
              <a:rPr lang="cs-CZ"/>
              <a:t> a v současné době vede k eradiakci poliomyelitidy. Úspěšná je zejména v boji prpti nemocím, proti kterým se pravidelně očkuje. </a:t>
            </a:r>
          </a:p>
          <a:p>
            <a:r>
              <a:rPr lang="cs-CZ"/>
              <a:t> tato komplexní metoda</a:t>
            </a:r>
            <a:endParaRPr lang="cs-CZ">
              <a:ea typeface="+mn-lt"/>
              <a:cs typeface="+mn-lt"/>
            </a:endParaRPr>
          </a:p>
          <a:p>
            <a:r>
              <a:rPr lang="cs-CZ"/>
              <a:t>práce je velmi užitečná a lze ji s výhodou uplatnit nejen v ovlivnění výskytu</a:t>
            </a:r>
            <a:endParaRPr lang="cs-CZ">
              <a:ea typeface="+mn-lt"/>
              <a:cs typeface="+mn-lt"/>
            </a:endParaRPr>
          </a:p>
          <a:p>
            <a:r>
              <a:rPr lang="cs-CZ"/>
              <a:t>infekčních nemocí, ale i ve studiu a prevenci hromadně se vyskytujících</a:t>
            </a:r>
            <a:endParaRPr lang="cs-CZ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854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94843-BB83-4BC2-AA34-86964BF3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82717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</a:rPr>
              <a:t>          Surveillance</a:t>
            </a:r>
            <a:endParaRPr lang="cs-CZ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E78E5-EE06-44F5-93E8-C7725B9E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7" y="1239079"/>
            <a:ext cx="8308743" cy="5521486"/>
          </a:xfrm>
        </p:spPr>
        <p:txBody>
          <a:bodyPr/>
          <a:lstStyle/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Tato komplexní metoda práce je velmi užitečná a lze ji s výhodou uplatnit nejen v ovlivnění výskytu infekčních nemocí, ale i ve studiu a prevenci hromadně se vyskytujících nemocí neinfekční etiologie, jako jsou např. nádorová a kardiovaskulární onemocnění, metabolické poruchy apod.</a:t>
            </a:r>
            <a:endParaRPr lang="cs-CZ"/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V ČR je </a:t>
            </a:r>
            <a:r>
              <a:rPr lang="cs-CZ" b="1" dirty="0">
                <a:ea typeface="+mn-lt"/>
                <a:cs typeface="+mn-lt"/>
              </a:rPr>
              <a:t>vyhláškou č. 473/2008 Sb., o systému epidemiologické bdělosti pro vybrané infekce a jejími  novelami</a:t>
            </a:r>
            <a:r>
              <a:rPr lang="cs-CZ" dirty="0">
                <a:ea typeface="+mn-lt"/>
                <a:cs typeface="+mn-lt"/>
              </a:rPr>
              <a:t> dán výčet infekcí, pro které je zavedena </a:t>
            </a:r>
            <a:r>
              <a:rPr lang="cs-CZ" dirty="0" err="1">
                <a:ea typeface="+mn-lt"/>
                <a:cs typeface="+mn-lt"/>
              </a:rPr>
              <a:t>surveillance</a:t>
            </a:r>
            <a:r>
              <a:rPr lang="cs-CZ" dirty="0">
                <a:ea typeface="+mn-lt"/>
                <a:cs typeface="+mn-lt"/>
              </a:rPr>
              <a:t>, a stanoven rozsah shromažďovaných údajů o infekcích, způsob a lhůty jejich hlášení, laboratorní diagnostika, pravidla epidemiologického šetření a stanovení druhu a způsobu provedení protiepidemických opatření.</a:t>
            </a:r>
            <a:endParaRPr lang="cs-CZ" dirty="0"/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Součástí je vždy základní charakteristika, klinická definice a klasifikace jednotlivých infekčních onemocnění.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780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DFC5F-68E5-4135-A61B-FD1E51E5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19468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a typeface="+mj-lt"/>
                <a:cs typeface="+mj-lt"/>
              </a:rPr>
              <a:t>        </a:t>
            </a:r>
            <a:r>
              <a:rPr lang="cs-CZ" b="1" dirty="0" err="1">
                <a:solidFill>
                  <a:srgbClr val="C00000"/>
                </a:solidFill>
                <a:ea typeface="+mj-lt"/>
                <a:cs typeface="+mj-lt"/>
              </a:rPr>
              <a:t>Surveillance</a:t>
            </a:r>
            <a:endParaRPr lang="cs-CZ" dirty="0" err="1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640F0-3FA6-4DB2-B345-05BE38EA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8" y="1717964"/>
            <a:ext cx="8399099" cy="4997424"/>
          </a:xfrm>
        </p:spPr>
        <p:txBody>
          <a:bodyPr/>
          <a:lstStyle/>
          <a:p>
            <a:r>
              <a:rPr lang="cs-CZ" b="1" dirty="0">
                <a:latin typeface="Tahoma"/>
                <a:ea typeface="Tahoma"/>
                <a:cs typeface="Tahoma"/>
              </a:rPr>
              <a:t>Účelem </a:t>
            </a:r>
            <a:r>
              <a:rPr lang="cs-CZ" b="1" dirty="0" err="1">
                <a:latin typeface="Tahoma"/>
                <a:ea typeface="Tahoma"/>
                <a:cs typeface="Tahoma"/>
              </a:rPr>
              <a:t>surveillance</a:t>
            </a:r>
            <a:r>
              <a:rPr lang="cs-CZ" dirty="0">
                <a:latin typeface="Tahoma"/>
                <a:ea typeface="Tahoma"/>
                <a:cs typeface="Tahoma"/>
              </a:rPr>
              <a:t> je po vyhodnocení všech zjištěných informací odvodit a zavést taková opatření, která by vedla k likvidaci, potlačení nebo alespoň k pozitivnímu ovlivnění dané nemoci v populaci (např. snížení nemocnosti nebo úmrtnosti). </a:t>
            </a:r>
            <a:endParaRPr lang="cs-CZ"/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Zásadou je zabývat se takovými nemocemi a poruchami zdraví,  vůči nimž se může vést efektivní prevence.</a:t>
            </a:r>
            <a:endParaRPr lang="cs-CZ" dirty="0">
              <a:latin typeface="Century Gothic" panose="020B0502020202020204"/>
              <a:ea typeface="Tahoma"/>
              <a:cs typeface="Tahoma"/>
            </a:endParaRPr>
          </a:p>
          <a:p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Tahoma"/>
                <a:cs typeface="Tahoma"/>
              </a:rPr>
              <a:t>V případě infekčních nemocí je konečným cílem snížení výskytu nemocí na zanedbatelné hodnoty a trvalé udržení příznivé epidemiologické situace, optimálně pak eliminace nebo dokonce eradikace infekčního agens.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468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2F57C-C3C1-42E6-A4AE-F590A592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          </a:t>
            </a:r>
            <a:r>
              <a:rPr lang="cs-CZ" b="1" dirty="0" err="1">
                <a:solidFill>
                  <a:srgbClr val="C00000"/>
                </a:solidFill>
              </a:rPr>
              <a:t>Surveillance</a:t>
            </a:r>
            <a:endParaRPr lang="cs-CZ" dirty="0" err="1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6C82F-3CBC-468C-BFE4-0EC491CA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04" y="1455933"/>
            <a:ext cx="8118996" cy="5322704"/>
          </a:xfrm>
        </p:spPr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Vyhláška </a:t>
            </a:r>
            <a:r>
              <a:rPr lang="cs-CZ" b="1" dirty="0">
                <a:latin typeface="Tahoma"/>
                <a:ea typeface="+mn-lt"/>
                <a:cs typeface="+mn-lt"/>
              </a:rPr>
              <a:t>č. 473/2008 Sb., o systému epidemiologické bdělosti pro vybrané infekce a její  novely </a:t>
            </a:r>
            <a:r>
              <a:rPr lang="cs-CZ" dirty="0">
                <a:latin typeface="Tahoma"/>
                <a:ea typeface="+mn-lt"/>
                <a:cs typeface="+mn-lt"/>
              </a:rPr>
              <a:t>upravují  rozsah infekcí, pro které je zaveden systém epidemiologické bdělosti (</a:t>
            </a:r>
            <a:r>
              <a:rPr lang="cs-CZ" dirty="0" err="1">
                <a:latin typeface="Tahoma"/>
                <a:ea typeface="+mn-lt"/>
                <a:cs typeface="+mn-lt"/>
              </a:rPr>
              <a:t>surveillance</a:t>
            </a:r>
            <a:r>
              <a:rPr lang="cs-CZ" dirty="0">
                <a:latin typeface="Tahoma"/>
                <a:ea typeface="+mn-lt"/>
                <a:cs typeface="+mn-lt"/>
              </a:rPr>
              <a:t>) a stanoví</a:t>
            </a:r>
          </a:p>
          <a:p>
            <a:endParaRPr lang="cs-CZ" dirty="0">
              <a:latin typeface="Tahoma"/>
              <a:ea typeface="+mn-lt"/>
              <a:cs typeface="+mn-lt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 </a:t>
            </a:r>
            <a:r>
              <a:rPr lang="cs-CZ" b="1" dirty="0">
                <a:latin typeface="Tahoma"/>
                <a:ea typeface="+mn-lt"/>
                <a:cs typeface="+mn-lt"/>
              </a:rPr>
              <a:t>a) rozsah shromažďovaných údajů o infekcích, způsob a lhůty jejich hlášení,</a:t>
            </a:r>
            <a:endParaRPr lang="cs-CZ"/>
          </a:p>
          <a:p>
            <a:r>
              <a:rPr lang="cs-CZ" b="1" dirty="0">
                <a:latin typeface="Tahoma"/>
                <a:ea typeface="+mn-lt"/>
                <a:cs typeface="+mn-lt"/>
              </a:rPr>
              <a:t> b) laboratorní diagnostiku, epidemiologické šetření a stanovení druhu a způsobu provedení protiepidemických opatření infekčních onemocnění, </a:t>
            </a:r>
          </a:p>
          <a:p>
            <a:r>
              <a:rPr lang="cs-CZ" b="1" dirty="0">
                <a:latin typeface="Tahoma"/>
                <a:ea typeface="+mn-lt"/>
                <a:cs typeface="+mn-lt"/>
              </a:rPr>
              <a:t>c) základní charakteristiku, klinickou definici a klasifikaci infekčních onemocnění.</a:t>
            </a:r>
            <a:endParaRPr lang="cs-CZ" b="1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3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F38706CE-A28C-4546-A509-391B95C3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7772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Proces šíření nákaz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4A50FFC1-E504-4AD2-971E-8C48C05D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73502"/>
            <a:ext cx="7772400" cy="497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340995" indent="-340995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endParaRPr lang="cs-CZ" alt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marL="340995" indent="-340995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Přenos nepřímý</a:t>
            </a:r>
            <a:endParaRPr lang="cs-CZ" dirty="0"/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</a:t>
            </a: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je uskutečňován nepřímo</a:t>
            </a:r>
            <a:endParaRPr lang="cs-CZ" altLang="cs-CZ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vzduchem (respirační nákazy)</a:t>
            </a: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vodou a potravinami (alimentární nákazy)</a:t>
            </a: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 prostřednictvím přenašečů ( klíště, krev sající hmyz - transmisivní nákazy) </a:t>
            </a: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kontaminovanými předměty (krví kontaminované jehly, injekční stříkačky,  </a:t>
            </a: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                        předměty osobní potřeby) </a:t>
            </a: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kontaminovaným prostředím (půda, klimatizační zařízení apod.)</a:t>
            </a:r>
            <a:r>
              <a:rPr lang="cs-CZ" alt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endParaRPr lang="cs-CZ" altLang="cs-CZ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0995" indent="-340995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8120B-8E73-4F32-B24F-FAA419D9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11" y="624110"/>
            <a:ext cx="7718645" cy="792970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Příloha č. 1 k vyhlášce č. 473/2008 Sb. </a:t>
            </a:r>
            <a:r>
              <a:rPr lang="cs-CZ" sz="180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uvádí i</a:t>
            </a:r>
            <a:r>
              <a:rPr lang="cs-CZ" sz="1800" b="1" dirty="0">
                <a:solidFill>
                  <a:srgbClr val="C00000"/>
                </a:solidFill>
                <a:latin typeface="Tahoma"/>
                <a:ea typeface="+mj-lt"/>
                <a:cs typeface="+mj-lt"/>
              </a:rPr>
              <a:t>nfekce, které jsou zahrnuty v systému epidemiologické bdělosti</a:t>
            </a:r>
            <a:endParaRPr lang="cs-CZ" sz="1800">
              <a:solidFill>
                <a:srgbClr val="C00000"/>
              </a:solidFill>
              <a:latin typeface="Tahoma"/>
              <a:ea typeface="+mj-lt"/>
              <a:cs typeface="+mj-lt"/>
            </a:endParaRPr>
          </a:p>
          <a:p>
            <a:endParaRPr lang="cs-CZ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4F01E-9BB8-4990-AB52-1A1581DA2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" y="1528217"/>
            <a:ext cx="8137068" cy="511488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                                                 1. NEMOCI</a:t>
            </a:r>
            <a:endParaRPr lang="cs-CZ" b="1"/>
          </a:p>
          <a:p>
            <a:pPr algn="just"/>
            <a:r>
              <a:rPr lang="cs-CZ" b="1" u="sng" dirty="0">
                <a:ea typeface="+mn-lt"/>
                <a:cs typeface="+mn-lt"/>
              </a:rPr>
              <a:t>1.1.</a:t>
            </a:r>
            <a:r>
              <a:rPr lang="cs-CZ" b="1" dirty="0">
                <a:ea typeface="+mn-lt"/>
                <a:cs typeface="+mn-lt"/>
              </a:rPr>
              <a:t> Nemoci, jimž lze předcházet očkováním:</a:t>
            </a:r>
            <a:endParaRPr lang="cs-CZ" b="1"/>
          </a:p>
          <a:p>
            <a:pPr algn="just"/>
            <a:r>
              <a:rPr lang="cs-CZ" dirty="0">
                <a:ea typeface="+mn-lt"/>
                <a:cs typeface="+mn-lt"/>
              </a:rPr>
              <a:t>Záškrt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Infekce, které vyvolává Haemophilus influenza typ b a non b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Chřipka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Spalničky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Příušnice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Dávivý kašel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Přenosná dětská obrna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Zarděnky</a:t>
            </a:r>
            <a:endParaRPr lang="cs-CZ" dirty="0"/>
          </a:p>
          <a:p>
            <a:pPr algn="just"/>
            <a:r>
              <a:rPr lang="cs-CZ" dirty="0">
                <a:ea typeface="+mn-lt"/>
                <a:cs typeface="+mn-lt"/>
              </a:rPr>
              <a:t>Tetanus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25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C6410-E1D6-4A04-B251-DBA1692F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97" y="1464968"/>
            <a:ext cx="8715344" cy="5394989"/>
          </a:xfrm>
        </p:spPr>
        <p:txBody>
          <a:bodyPr/>
          <a:lstStyle/>
          <a:p>
            <a:pPr algn="just"/>
            <a:r>
              <a:rPr lang="cs-CZ" b="1" u="sng" dirty="0"/>
              <a:t>1.2.</a:t>
            </a:r>
            <a:r>
              <a:rPr lang="cs-CZ" b="1" dirty="0"/>
              <a:t> Sexuálně přenosné nemoci:</a:t>
            </a:r>
            <a:endParaRPr lang="cs-CZ" b="1">
              <a:ea typeface="+mn-lt"/>
              <a:cs typeface="+mn-lt"/>
            </a:endParaRPr>
          </a:p>
          <a:p>
            <a:pPr algn="just"/>
            <a:r>
              <a:rPr lang="cs-CZ" dirty="0"/>
              <a:t>Chlamydiové infekce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Gonokokové infekce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Nákazy vyvolané virem lidského imunodeficitu (HIV/AIDS)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Příjice (Syfilis)</a:t>
            </a:r>
            <a:endParaRPr lang="cs-CZ" dirty="0">
              <a:ea typeface="+mn-lt"/>
              <a:cs typeface="+mn-lt"/>
            </a:endParaRPr>
          </a:p>
          <a:p>
            <a:pPr algn="just"/>
            <a:endParaRPr lang="cs-CZ" dirty="0"/>
          </a:p>
          <a:p>
            <a:pPr algn="just"/>
            <a:r>
              <a:rPr lang="cs-CZ" b="1" u="sng" dirty="0"/>
              <a:t>1.3.</a:t>
            </a:r>
            <a:r>
              <a:rPr lang="cs-CZ" b="1" dirty="0"/>
              <a:t> Virová hepatitida:</a:t>
            </a:r>
            <a:endParaRPr lang="cs-CZ" b="1">
              <a:ea typeface="+mn-lt"/>
              <a:cs typeface="+mn-lt"/>
            </a:endParaRPr>
          </a:p>
          <a:p>
            <a:pPr algn="just"/>
            <a:r>
              <a:rPr lang="cs-CZ" dirty="0"/>
              <a:t>Hepatitida 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Hepatitida B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Hepatitida C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Hepatitida E</a:t>
            </a:r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407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BC5-A4A5-4F0F-AD2A-A292E184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" y="145776"/>
            <a:ext cx="8137068" cy="6759359"/>
          </a:xfrm>
        </p:spPr>
        <p:txBody>
          <a:bodyPr/>
          <a:lstStyle/>
          <a:p>
            <a:pPr algn="just"/>
            <a:r>
              <a:rPr lang="cs-CZ" b="1" u="sng" dirty="0"/>
              <a:t>1.4.</a:t>
            </a:r>
            <a:r>
              <a:rPr lang="cs-CZ" dirty="0"/>
              <a:t> </a:t>
            </a:r>
            <a:r>
              <a:rPr lang="cs-CZ" b="1" dirty="0"/>
              <a:t>Nemoci přenášené potravinami a vodou a nemoci závislé na prostředí:</a:t>
            </a:r>
            <a:endParaRPr lang="cs-CZ" b="1" dirty="0">
              <a:ea typeface="+mn-lt"/>
              <a:cs typeface="+mn-lt"/>
            </a:endParaRPr>
          </a:p>
          <a:p>
            <a:pPr algn="just"/>
            <a:endParaRPr lang="cs-CZ" b="1" dirty="0"/>
          </a:p>
          <a:p>
            <a:pPr algn="just"/>
            <a:r>
              <a:rPr lang="cs-CZ" sz="1600" dirty="0"/>
              <a:t>Botulismus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Campylobakterióza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Kryptosporidióza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Lambliáza</a:t>
            </a:r>
            <a:r>
              <a:rPr lang="cs-CZ" sz="1600" dirty="0"/>
              <a:t> (</a:t>
            </a:r>
            <a:r>
              <a:rPr lang="cs-CZ" sz="1600" dirty="0" err="1"/>
              <a:t>giardiáza</a:t>
            </a:r>
            <a:r>
              <a:rPr lang="cs-CZ" sz="1600" dirty="0"/>
              <a:t>)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/>
              <a:t>Infekce vyvolané E. coli </a:t>
            </a:r>
            <a:r>
              <a:rPr lang="cs-CZ" sz="1600" dirty="0" err="1"/>
              <a:t>enterohaemorrhagica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/>
              <a:t>Leptospiróza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/>
              <a:t>Listerióza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/>
              <a:t>Salmonelóza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Shigelóza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/>
              <a:t>Sněť slezinná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Toxoplasmóza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/>
              <a:t>Trichinóza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Yersinióza</a:t>
            </a:r>
            <a:endParaRPr lang="cs-CZ" sz="1600">
              <a:ea typeface="+mn-lt"/>
              <a:cs typeface="+mn-lt"/>
            </a:endParaRPr>
          </a:p>
          <a:p>
            <a:pPr algn="just"/>
            <a:r>
              <a:rPr lang="cs-CZ" sz="1600" dirty="0" err="1"/>
              <a:t>Rotavirové</a:t>
            </a:r>
            <a:r>
              <a:rPr lang="cs-CZ" sz="1600" dirty="0"/>
              <a:t> infekce</a:t>
            </a:r>
            <a:endParaRPr lang="cs-CZ" sz="1600">
              <a:ea typeface="+mn-lt"/>
              <a:cs typeface="+mn-lt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14650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62D5C-117A-44BB-96ED-685DB320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56" y="1157759"/>
            <a:ext cx="8326815" cy="5485344"/>
          </a:xfrm>
        </p:spPr>
        <p:txBody>
          <a:bodyPr/>
          <a:lstStyle/>
          <a:p>
            <a:pPr algn="just"/>
            <a:r>
              <a:rPr lang="cs-CZ" b="1" u="sng" dirty="0"/>
              <a:t>1.5.</a:t>
            </a:r>
            <a:r>
              <a:rPr lang="cs-CZ" dirty="0"/>
              <a:t> </a:t>
            </a:r>
            <a:r>
              <a:rPr lang="cs-CZ" b="1" dirty="0"/>
              <a:t>Jiné nemoci:</a:t>
            </a:r>
            <a:endParaRPr lang="cs-CZ" b="1" dirty="0">
              <a:ea typeface="+mn-lt"/>
              <a:cs typeface="+mn-lt"/>
            </a:endParaRPr>
          </a:p>
          <a:p>
            <a:pPr algn="just"/>
            <a:r>
              <a:rPr lang="cs-CZ" b="1" u="sng" dirty="0"/>
              <a:t>1.5.1.</a:t>
            </a:r>
            <a:r>
              <a:rPr lang="cs-CZ" dirty="0"/>
              <a:t> </a:t>
            </a:r>
            <a:r>
              <a:rPr lang="cs-CZ" b="1" dirty="0"/>
              <a:t>Nemoci přenášené nekonvenčními původci</a:t>
            </a:r>
            <a:endParaRPr lang="cs-CZ" b="1">
              <a:ea typeface="+mn-lt"/>
              <a:cs typeface="+mn-lt"/>
            </a:endParaRPr>
          </a:p>
          <a:p>
            <a:pPr algn="just"/>
            <a:r>
              <a:rPr lang="cs-CZ" dirty="0"/>
              <a:t>Varianta přenosných spongiformních encefalopatií (</a:t>
            </a:r>
            <a:r>
              <a:rPr lang="cs-CZ" dirty="0" err="1"/>
              <a:t>Creutzfeldt</a:t>
            </a:r>
            <a:r>
              <a:rPr lang="cs-CZ" dirty="0"/>
              <a:t>-Jakobova nemoc)</a:t>
            </a:r>
            <a:endParaRPr lang="cs-CZ" dirty="0">
              <a:ea typeface="+mn-lt"/>
              <a:cs typeface="+mn-lt"/>
            </a:endParaRP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b="1" u="sng" dirty="0"/>
              <a:t>1.5.2.</a:t>
            </a:r>
            <a:r>
              <a:rPr lang="cs-CZ" dirty="0"/>
              <a:t> </a:t>
            </a:r>
            <a:r>
              <a:rPr lang="cs-CZ" b="1" dirty="0"/>
              <a:t>Nemoci přenášené vzduchem</a:t>
            </a:r>
            <a:endParaRPr lang="cs-CZ" b="1" dirty="0">
              <a:ea typeface="+mn-lt"/>
              <a:cs typeface="+mn-lt"/>
            </a:endParaRPr>
          </a:p>
          <a:p>
            <a:pPr algn="just"/>
            <a:r>
              <a:rPr lang="cs-CZ" dirty="0" err="1"/>
              <a:t>Legionelóza</a:t>
            </a:r>
            <a:endParaRPr lang="cs-CZ" dirty="0" err="1">
              <a:ea typeface="+mn-lt"/>
              <a:cs typeface="+mn-lt"/>
            </a:endParaRPr>
          </a:p>
          <a:p>
            <a:pPr algn="just"/>
            <a:r>
              <a:rPr lang="cs-CZ" dirty="0"/>
              <a:t>Meningokoková onemocnění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Pneumokokové infekce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Tuberkulóza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Těžký akutní respirační syndrom (SARS)</a:t>
            </a:r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66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6AAC9-B8AF-45F3-B16B-00836F53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73" y="1374612"/>
            <a:ext cx="7974427" cy="5431131"/>
          </a:xfrm>
        </p:spPr>
        <p:txBody>
          <a:bodyPr/>
          <a:lstStyle/>
          <a:p>
            <a:pPr algn="just"/>
            <a:r>
              <a:rPr lang="cs-CZ" b="1" u="sng" dirty="0"/>
              <a:t>1.5.3.</a:t>
            </a:r>
            <a:r>
              <a:rPr lang="cs-CZ" dirty="0"/>
              <a:t> </a:t>
            </a:r>
            <a:r>
              <a:rPr lang="cs-CZ" b="1" dirty="0"/>
              <a:t>Zoonózy (jiné než uvedené pod bodem 1.4.</a:t>
            </a:r>
            <a:r>
              <a:rPr lang="cs-CZ" dirty="0"/>
              <a:t>)</a:t>
            </a:r>
            <a:endParaRPr lang="cs-CZ" dirty="0">
              <a:ea typeface="+mn-lt"/>
              <a:cs typeface="+mn-lt"/>
            </a:endParaRPr>
          </a:p>
          <a:p>
            <a:pPr algn="just"/>
            <a:endParaRPr lang="cs-CZ" dirty="0"/>
          </a:p>
          <a:p>
            <a:pPr algn="just"/>
            <a:r>
              <a:rPr lang="cs-CZ" dirty="0"/>
              <a:t>Brucelóza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Echinokokóza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Vzteklina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Ptačí chřipka přenesená na člověka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Nákaza virem </a:t>
            </a:r>
            <a:r>
              <a:rPr lang="cs-CZ" dirty="0" err="1"/>
              <a:t>západonilské</a:t>
            </a:r>
            <a:r>
              <a:rPr lang="cs-CZ" dirty="0"/>
              <a:t> horečky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Q horečka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Tularemie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 err="1"/>
              <a:t>Lymeská</a:t>
            </a:r>
            <a:r>
              <a:rPr lang="cs-CZ" dirty="0"/>
              <a:t> </a:t>
            </a:r>
            <a:r>
              <a:rPr lang="cs-CZ" dirty="0" err="1"/>
              <a:t>borrelióza</a:t>
            </a:r>
            <a:endParaRPr lang="cs-CZ" dirty="0" err="1">
              <a:ea typeface="+mn-lt"/>
              <a:cs typeface="+mn-lt"/>
            </a:endParaRPr>
          </a:p>
          <a:p>
            <a:pPr algn="just"/>
            <a:r>
              <a:rPr lang="cs-CZ" dirty="0"/>
              <a:t>Klíšťová encefalitida</a:t>
            </a:r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151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A828A7-A14C-47DE-99BB-24B19F12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28" y="1582431"/>
            <a:ext cx="8290672" cy="4663107"/>
          </a:xfrm>
        </p:spPr>
        <p:txBody>
          <a:bodyPr/>
          <a:lstStyle/>
          <a:p>
            <a:pPr algn="just"/>
            <a:r>
              <a:rPr lang="cs-CZ" b="1" u="sng" dirty="0"/>
              <a:t>1.5.4.</a:t>
            </a:r>
            <a:r>
              <a:rPr lang="cs-CZ" dirty="0"/>
              <a:t> </a:t>
            </a:r>
            <a:r>
              <a:rPr lang="cs-CZ" b="1" dirty="0"/>
              <a:t>Vážné zavlečené nemoci</a:t>
            </a:r>
            <a:endParaRPr lang="cs-CZ" b="1" dirty="0">
              <a:ea typeface="+mn-lt"/>
              <a:cs typeface="+mn-lt"/>
            </a:endParaRPr>
          </a:p>
          <a:p>
            <a:pPr algn="just"/>
            <a:r>
              <a:rPr lang="cs-CZ" dirty="0"/>
              <a:t>Cholera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Malárie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Mor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Virové hemorrhagické horečky</a:t>
            </a:r>
            <a:endParaRPr lang="cs-CZ" dirty="0">
              <a:ea typeface="+mn-lt"/>
              <a:cs typeface="+mn-lt"/>
            </a:endParaRPr>
          </a:p>
          <a:p>
            <a:pPr algn="just"/>
            <a:endParaRPr lang="cs-CZ" dirty="0"/>
          </a:p>
          <a:p>
            <a:pPr algn="just"/>
            <a:r>
              <a:rPr lang="cs-CZ" b="1" u="sng" dirty="0"/>
              <a:t>1.5.5.</a:t>
            </a:r>
            <a:r>
              <a:rPr lang="cs-CZ" b="1" dirty="0"/>
              <a:t> Ostatní nemoci</a:t>
            </a:r>
            <a:endParaRPr lang="cs-CZ" b="1" dirty="0">
              <a:ea typeface="+mn-lt"/>
              <a:cs typeface="+mn-lt"/>
            </a:endParaRPr>
          </a:p>
          <a:p>
            <a:pPr algn="just"/>
            <a:r>
              <a:rPr lang="cs-CZ" dirty="0"/>
              <a:t>Plané neštovice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/>
              <a:t>Pásový opar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01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9019AC9D-72BC-4684-B40C-E2D3DC21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549459" cy="109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Proces šíření nákaz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7A18CB07-C61B-4FE5-BE75-367A06FB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75209"/>
            <a:ext cx="8169965" cy="522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340995" algn="ctr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endParaRPr lang="cs-CZ" alt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Vnímavý jedinec</a:t>
            </a: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</a:t>
            </a:r>
            <a:endParaRPr lang="cs-CZ">
              <a:solidFill>
                <a:schemeClr val="tx1"/>
              </a:solidFill>
            </a:endParaRPr>
          </a:p>
          <a:p>
            <a:pPr indent="-340995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cs-CZ" altLang="cs-CZ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Lucida Sans Unicode"/>
            </a:endParaRPr>
          </a:p>
          <a:p>
            <a:pPr indent="-340995" algn="ctr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(člověk nebo zvíře, které nemá ochranné protilátky)</a:t>
            </a: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endParaRPr lang="cs-CZ" altLang="cs-CZ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pronikne - </a:t>
            </a: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li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infekční agens schopné vyvolat onemocnění do vnímavého jedince, může dojít ke vzniku onemocnění. Původce nákazy musí mít schopnost vstoupit do hostitele, proniknout sliznicemi, množit se v tkáních,  paralyzovat jeho obranné mechanizmy a poškozovat hostitele.</a:t>
            </a: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Průběh onemocnění závisí na   </a:t>
            </a:r>
            <a:endParaRPr lang="cs-CZ" altLang="cs-CZ" sz="16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000"/>
              <a:defRPr/>
            </a:pPr>
            <a:endParaRPr lang="cs-CZ" altLang="cs-CZ" sz="16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velikosti infekční dávky     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(množství mikroorganizmů, které pronikly do hostitele) </a:t>
            </a: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patogenitě mikroorganizmu</a:t>
            </a: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(schopnost vyvolat onemocnění)</a:t>
            </a: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invazivitě</a:t>
            </a:r>
            <a:r>
              <a:rPr lang="cs-CZ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mikroorganizmu</a:t>
            </a: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(schopnost proniknout do tkání hostitele)</a:t>
            </a: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Char char=""/>
              <a:defRPr/>
            </a:pPr>
            <a:r>
              <a:rPr lang="cs-CZ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virulenci</a:t>
            </a:r>
            <a:r>
              <a:rPr lang="cs-CZ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mikroorganizmu</a:t>
            </a: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(míra patogenity)</a:t>
            </a: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34099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2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4C028CD-A9F1-4FB9-9088-1D99CFF9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77724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Formy výskytu nákaz </a:t>
            </a:r>
            <a:endParaRPr lang="cs-CZ" altLang="cs-CZ" sz="4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4932103E-F2FF-4CC4-B90A-D984C563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29039"/>
            <a:ext cx="8188036" cy="559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Sporadický výskyt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-   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výskyt ojedinělých onemocnění bez vzájemné epidemiologické souvislosti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Epidemický výskyt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-      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výskyt onemocnění, které výrazně převyšuje výskyt určité nákazy či 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 infekčního agens v dané geografické oblasti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cs-CZ" altLang="cs-CZ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Epidemie explozivní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(typické pro alimentární nákazy) – krátká inkubační doba, velké množství případů       </a:t>
            </a: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                                onemocnění</a:t>
            </a:r>
            <a:r>
              <a:rPr lang="cs-CZ" alt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např. stafylokoková </a:t>
            </a:r>
            <a:r>
              <a:rPr lang="cs-CZ" altLang="cs-CZ" sz="1200" dirty="0" err="1">
                <a:solidFill>
                  <a:schemeClr val="tx1"/>
                </a:solidFill>
                <a:latin typeface="Tahoma" panose="020B0604030504040204" pitchFamily="34" charset="0"/>
              </a:rPr>
              <a:t>enterotoxikóza</a:t>
            </a:r>
            <a:endParaRPr lang="cs-CZ" altLang="cs-CZ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endParaRPr lang="cs-CZ" altLang="cs-CZ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cs-CZ" altLang="cs-CZ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Epidemie protrahované 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(postupně se šířící – delší inkubační doba, např. epidemie žloutenky typu A) 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Pandemický výskyt 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– výskyt určitého infekčního onemocnění na území více států, kontinentů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(chřipka, AIDS, COVID 19)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i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Endemický výskyt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-  dlouhodobě přetrvávající výskyt určité nákazy či infekčního agens v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dané geografické oblasti (klíšťová encefalitis, malárie)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350"/>
              </a:spcBef>
              <a:spcAft>
                <a:spcPts val="0"/>
              </a:spcAft>
              <a:buClr>
                <a:srgbClr val="0066FF"/>
              </a:buClr>
              <a:buSzPct val="75000"/>
              <a:buFont typeface="Monotype Sorts" charset="2"/>
              <a:buNone/>
              <a:defRPr/>
            </a:pPr>
            <a:endParaRPr lang="cs-CZ" altLang="cs-CZ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3C8C9497-F53D-4DCA-9B65-400AF735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-17145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Alimentární nákazy</a:t>
            </a:r>
            <a:r>
              <a:rPr lang="cs-CZ" alt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 </a:t>
            </a:r>
            <a:endParaRPr lang="cs-CZ" altLang="cs-CZ" sz="4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5A9D73F-C986-4317-A763-2F146EB6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28775"/>
            <a:ext cx="818803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75000"/>
              <a:defRPr/>
            </a:pPr>
            <a:endParaRPr lang="cs-CZ" altLang="cs-CZ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Alimentární nákazy 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představují celosvětově závažný zdravotnický a ekonomický problém a jejich potlačování                   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      tvoří významný podíl protiepidemické činnosti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Etiologie alimentárních nákaz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-  pestrá ( bakterie, viry, prvoci, červi)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Zdroj nákazy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- člověk nebo zvíře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Charakteristika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- vstup původců nákazy do organizmu zažívacím traktem a výstup stolicí či močí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Cesty přenosu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-  přímo znečištěnýma rukama nebo nepřímo kontaminovanými potravinami, mlékem, vodou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Výskyt            -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sporadicky i epidemicky v průběhu celého roku s maximem v letních měsících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 epidemiím dochází při porušení zásad hygieny obecné a komunální a hygieny výživy zejména při závadách ve veřejném zásobení vodou, při nedodržování hygienických zásad a technologických norem při hromadné výrobě potravin nebo při přípravě, uchovávání a podávání stravy.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Dominantní příznaky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– zvracení, průjem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AD2ED8A3-FBEF-461E-A385-15190804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7724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Lucida Sans Unicode"/>
              </a:rPr>
              <a:t>Alimentární nákazy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E820A4A2-A63D-4CA6-9983-DD26D0900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12875"/>
            <a:ext cx="7772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r>
              <a:rPr lang="cs-CZ" altLang="cs-CZ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Příklady alimentárních nákaz</a:t>
            </a: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14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r>
              <a:rPr lang="cs-CZ" altLang="cs-CZ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dle původce</a:t>
            </a:r>
            <a:r>
              <a:rPr lang="cs-CZ" altLang="cs-CZ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defRPr/>
            </a:pPr>
            <a:endParaRPr lang="cs-CZ" altLang="cs-CZ" sz="20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bakteriální            – břišní tyfus, paratyfy, salmonelózy, bacilární úplavice, cholera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alimentární toxikózy  – stafylokoková </a:t>
            </a: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enterotoxikóza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, botulizmus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virové                   –  virová hepatitida typu A, dětská obrna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protozoální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–  amébová úplavice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endParaRPr lang="cs-CZ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helmintózy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– </a:t>
            </a: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teniázy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(onemocnění způsobená tasemnicemi), askaridóza (onemocnění způsobené                   </a:t>
            </a:r>
          </a:p>
          <a:p>
            <a:pPr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75000"/>
              <a:defRPr/>
            </a:pP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                   škrkavkami), </a:t>
            </a:r>
            <a:r>
              <a:rPr lang="cs-CZ" altLang="cs-CZ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enterobióza</a:t>
            </a:r>
            <a:r>
              <a:rPr lang="cs-CZ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(onemocnění způsobené roupy)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3620</TotalTime>
  <Words>2101</Words>
  <Application>Microsoft Office PowerPoint</Application>
  <PresentationFormat>Předvádění na obrazovce (4:3)</PresentationFormat>
  <Paragraphs>377</Paragraphs>
  <Slides>55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Stébla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Příloha č. 1 k vyhlášce č. 306/2012 Sb.</vt:lpstr>
      <vt:lpstr>Příloha č. 1 k vyhlášce č. 306/2012 Sb. </vt:lpstr>
      <vt:lpstr>                Izolace </vt:lpstr>
      <vt:lpstr>Karanténní opatření</vt:lpstr>
      <vt:lpstr>        Karanténní opatření </vt:lpstr>
      <vt:lpstr>Karanténní opatření </vt:lpstr>
      <vt:lpstr>Prezentace aplikace PowerPoint</vt:lpstr>
      <vt:lpstr>Praktický příklad aplikace  protiepidemických opatření v praxi  u epidemie SARS-CoV-2 (COVID 19) </vt:lpstr>
      <vt:lpstr>Povinnost laboratoří </vt:lpstr>
      <vt:lpstr>Postup při pozitivitě na COVID 19 </vt:lpstr>
      <vt:lpstr>       Postup při pozitivitě na COVID 19             IZOLACE v domácím prostředí   </vt:lpstr>
      <vt:lpstr>      Postup při pozitivitě na COVID 19             IZOLACE v domácím prostředí                             </vt:lpstr>
      <vt:lpstr>      Postup při pozitivitě na COVID 19           IZOLACE v domácím prostředí            </vt:lpstr>
      <vt:lpstr>      Postup při pozitivitě na COVID  19             IZOLACE v domácím prostředí </vt:lpstr>
      <vt:lpstr>Karanténa - COVID 19 </vt:lpstr>
      <vt:lpstr>Karanténa - COVID 19  </vt:lpstr>
      <vt:lpstr>       Chytrá karanténa </vt:lpstr>
      <vt:lpstr>    Chytrá karanténa </vt:lpstr>
      <vt:lpstr>Prezentace aplikace PowerPoint</vt:lpstr>
      <vt:lpstr>Prezentace aplikace PowerPoint</vt:lpstr>
      <vt:lpstr>Mimořádné opatření MZ ČR z 28.10.2020 pro poskytovatele zdravotní lůžkové péče</vt:lpstr>
      <vt:lpstr>Mimořádné opatření MZ ČR z 28.10.2020 pro poskytovatele zdravotní lůžkové péče </vt:lpstr>
      <vt:lpstr>Mimořádné opatření MZ ČR z 28.10.2020 </vt:lpstr>
      <vt:lpstr>Prezentace aplikace PowerPoint</vt:lpstr>
      <vt:lpstr>Prezentace aplikace PowerPoint</vt:lpstr>
      <vt:lpstr>             Surveillance</vt:lpstr>
      <vt:lpstr>          Surveillance </vt:lpstr>
      <vt:lpstr>          Surveillance </vt:lpstr>
      <vt:lpstr>        Surveillance </vt:lpstr>
      <vt:lpstr>          Surveillance </vt:lpstr>
      <vt:lpstr>Příloha č. 1 k vyhlášce č. 473/2008 Sb. uvádí infekce, které jsou zahrnuty v systému epidemiologické bdělosti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</dc:title>
  <dc:creator>MUDr. Jarmila Rážová</dc:creator>
  <cp:lastModifiedBy>Hamplová Lidmila</cp:lastModifiedBy>
  <cp:revision>2373</cp:revision>
  <cp:lastPrinted>1601-01-01T00:00:00Z</cp:lastPrinted>
  <dcterms:created xsi:type="dcterms:W3CDTF">2003-11-21T11:00:43Z</dcterms:created>
  <dcterms:modified xsi:type="dcterms:W3CDTF">2020-10-28T14:42:03Z</dcterms:modified>
</cp:coreProperties>
</file>