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5" r:id="rId3"/>
    <p:sldId id="260" r:id="rId4"/>
    <p:sldId id="262" r:id="rId5"/>
    <p:sldId id="264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Porodní Krvácení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Krvácení před porodem (</a:t>
            </a:r>
            <a:r>
              <a:rPr lang="cs-CZ" b="1" dirty="0" err="1" smtClean="0"/>
              <a:t>antepartální</a:t>
            </a:r>
            <a:r>
              <a:rPr lang="cs-CZ" b="1" dirty="0" smtClean="0"/>
              <a:t>): </a:t>
            </a:r>
          </a:p>
          <a:p>
            <a:r>
              <a:rPr lang="cs-CZ" dirty="0" smtClean="0"/>
              <a:t>- abrupce placenty</a:t>
            </a:r>
          </a:p>
          <a:p>
            <a:r>
              <a:rPr lang="cs-CZ" dirty="0" smtClean="0"/>
              <a:t>- placenta </a:t>
            </a:r>
            <a:r>
              <a:rPr lang="cs-CZ" dirty="0" err="1" smtClean="0"/>
              <a:t>praevia</a:t>
            </a:r>
            <a:endParaRPr lang="cs-CZ" dirty="0" smtClean="0"/>
          </a:p>
          <a:p>
            <a:r>
              <a:rPr lang="cs-CZ" b="1" dirty="0" smtClean="0"/>
              <a:t>Krvácení během porodu (</a:t>
            </a:r>
            <a:r>
              <a:rPr lang="cs-CZ" b="1" dirty="0" err="1" smtClean="0"/>
              <a:t>intrapartální</a:t>
            </a:r>
            <a:r>
              <a:rPr lang="cs-CZ" b="1" dirty="0" smtClean="0"/>
              <a:t>):</a:t>
            </a:r>
          </a:p>
          <a:p>
            <a:r>
              <a:rPr lang="cs-CZ" dirty="0" smtClean="0"/>
              <a:t>- S.C.</a:t>
            </a:r>
          </a:p>
          <a:p>
            <a:r>
              <a:rPr lang="cs-CZ" dirty="0" smtClean="0"/>
              <a:t>- ruptura dělohy</a:t>
            </a:r>
          </a:p>
          <a:p>
            <a:r>
              <a:rPr lang="cs-CZ" b="1" dirty="0" smtClean="0"/>
              <a:t>Krvácení po porodu (</a:t>
            </a:r>
            <a:r>
              <a:rPr lang="cs-CZ" b="1" dirty="0" err="1" smtClean="0"/>
              <a:t>postpartální</a:t>
            </a:r>
            <a:r>
              <a:rPr lang="cs-CZ" b="1" dirty="0" smtClean="0"/>
              <a:t>): 500ml </a:t>
            </a:r>
            <a:r>
              <a:rPr lang="cs-CZ" b="1" dirty="0" err="1" smtClean="0"/>
              <a:t>vag</a:t>
            </a:r>
            <a:r>
              <a:rPr lang="cs-CZ" b="1" dirty="0" smtClean="0"/>
              <a:t>, 1000ml </a:t>
            </a:r>
            <a:r>
              <a:rPr lang="cs-CZ" b="1" dirty="0" err="1" smtClean="0"/>
              <a:t>s.c</a:t>
            </a:r>
            <a:r>
              <a:rPr lang="cs-CZ" b="1" dirty="0" smtClean="0"/>
              <a:t>. /4T – tonus, tkáň, trauma, trombin)</a:t>
            </a:r>
          </a:p>
          <a:p>
            <a:r>
              <a:rPr lang="cs-CZ" dirty="0" smtClean="0"/>
              <a:t>- děložní  hypotonie, atonie /tonus/</a:t>
            </a:r>
          </a:p>
          <a:p>
            <a:r>
              <a:rPr lang="cs-CZ" dirty="0" smtClean="0"/>
              <a:t>- rezidua post </a:t>
            </a:r>
            <a:r>
              <a:rPr lang="cs-CZ" dirty="0" err="1" smtClean="0"/>
              <a:t>partum</a:t>
            </a:r>
            <a:r>
              <a:rPr lang="cs-CZ" dirty="0" smtClean="0"/>
              <a:t> /tkáň/</a:t>
            </a:r>
          </a:p>
          <a:p>
            <a:r>
              <a:rPr lang="cs-CZ" dirty="0" smtClean="0"/>
              <a:t>- děložní inverze /trauma/</a:t>
            </a:r>
          </a:p>
          <a:p>
            <a:r>
              <a:rPr lang="cs-CZ" dirty="0" smtClean="0"/>
              <a:t>- placenta </a:t>
            </a:r>
            <a:r>
              <a:rPr lang="cs-CZ" dirty="0" err="1" smtClean="0"/>
              <a:t>acreta</a:t>
            </a:r>
            <a:r>
              <a:rPr lang="cs-CZ" dirty="0" smtClean="0"/>
              <a:t>, </a:t>
            </a:r>
            <a:r>
              <a:rPr lang="cs-CZ" dirty="0" err="1" smtClean="0"/>
              <a:t>increta</a:t>
            </a:r>
            <a:r>
              <a:rPr lang="cs-CZ" dirty="0" smtClean="0"/>
              <a:t>, </a:t>
            </a:r>
            <a:r>
              <a:rPr lang="cs-CZ" dirty="0" err="1" smtClean="0"/>
              <a:t>percreta</a:t>
            </a:r>
            <a:r>
              <a:rPr lang="cs-CZ" dirty="0" smtClean="0"/>
              <a:t> /Tkáň/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koagulopatie</a:t>
            </a:r>
            <a:r>
              <a:rPr lang="cs-CZ" dirty="0" smtClean="0"/>
              <a:t>  DIC, hemofilie /trombin/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09990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62" y="1285860"/>
            <a:ext cx="5729625" cy="4661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Abrupce placenty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Rizikové faktory </a:t>
            </a:r>
            <a:r>
              <a:rPr lang="cs-CZ" dirty="0" smtClean="0"/>
              <a:t>předčasně odloučené placenty:</a:t>
            </a:r>
          </a:p>
          <a:p>
            <a:r>
              <a:rPr lang="cs-CZ" dirty="0" smtClean="0"/>
              <a:t>- hypertenze</a:t>
            </a:r>
          </a:p>
          <a:p>
            <a:r>
              <a:rPr lang="cs-CZ" dirty="0" smtClean="0"/>
              <a:t>- abúzus drog kokainu, nikotinu </a:t>
            </a:r>
          </a:p>
          <a:p>
            <a:r>
              <a:rPr lang="cs-CZ" dirty="0" smtClean="0"/>
              <a:t>- trauma (DN)</a:t>
            </a:r>
          </a:p>
          <a:p>
            <a:r>
              <a:rPr lang="cs-CZ" dirty="0" smtClean="0"/>
              <a:t>-  </a:t>
            </a:r>
            <a:r>
              <a:rPr lang="cs-CZ" dirty="0" err="1" smtClean="0"/>
              <a:t>preeklampsie</a:t>
            </a:r>
            <a:r>
              <a:rPr lang="cs-CZ" dirty="0" smtClean="0"/>
              <a:t>, eklampsie</a:t>
            </a:r>
            <a:endParaRPr lang="cs-CZ" dirty="0"/>
          </a:p>
          <a:p>
            <a:r>
              <a:rPr lang="cs-CZ" b="1" dirty="0" smtClean="0"/>
              <a:t>Klinický obraz:</a:t>
            </a:r>
          </a:p>
          <a:p>
            <a:r>
              <a:rPr lang="cs-CZ" dirty="0" smtClean="0"/>
              <a:t>- abdominální bolest břicha (křečovitá)</a:t>
            </a:r>
          </a:p>
          <a:p>
            <a:r>
              <a:rPr lang="cs-CZ" dirty="0" smtClean="0"/>
              <a:t>- krvácení</a:t>
            </a:r>
          </a:p>
          <a:p>
            <a:r>
              <a:rPr lang="cs-CZ" dirty="0" smtClean="0"/>
              <a:t>- zvýšený děložní tonus i citlivost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apoplexia</a:t>
            </a:r>
            <a:r>
              <a:rPr lang="cs-CZ" dirty="0" smtClean="0"/>
              <a:t> utery (prosáklá děloha, krev se hromadí v dutině břišní)</a:t>
            </a:r>
          </a:p>
          <a:p>
            <a:r>
              <a:rPr lang="cs-CZ" dirty="0" smtClean="0"/>
              <a:t>- fetální </a:t>
            </a:r>
            <a:r>
              <a:rPr lang="cs-CZ" dirty="0" err="1" smtClean="0"/>
              <a:t>distress</a:t>
            </a:r>
            <a:endParaRPr lang="cs-CZ" dirty="0" smtClean="0"/>
          </a:p>
          <a:p>
            <a:r>
              <a:rPr lang="cs-CZ" dirty="0" smtClean="0"/>
              <a:t>- hypotenze, tachykardie (hemoragický šok)</a:t>
            </a:r>
          </a:p>
          <a:p>
            <a:r>
              <a:rPr lang="cs-CZ" dirty="0" smtClean="0"/>
              <a:t>- bledost, schvácenost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46327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 abrupce placenty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Trendelenburgová</a:t>
            </a:r>
            <a:r>
              <a:rPr lang="cs-CZ" dirty="0" smtClean="0"/>
              <a:t> poloha</a:t>
            </a:r>
          </a:p>
          <a:p>
            <a:r>
              <a:rPr lang="cs-CZ" dirty="0" err="1" smtClean="0"/>
              <a:t>Oxygenace</a:t>
            </a:r>
            <a:endParaRPr lang="cs-CZ" dirty="0" smtClean="0"/>
          </a:p>
          <a:p>
            <a:r>
              <a:rPr lang="cs-CZ" dirty="0" smtClean="0"/>
              <a:t>Resuscitace oběhu tekutinami</a:t>
            </a:r>
          </a:p>
          <a:p>
            <a:r>
              <a:rPr lang="cs-CZ" dirty="0" smtClean="0"/>
              <a:t>Prevence hemoragického šoku</a:t>
            </a:r>
          </a:p>
          <a:p>
            <a:r>
              <a:rPr lang="cs-CZ" dirty="0" smtClean="0"/>
              <a:t>Urgentní příjem </a:t>
            </a:r>
          </a:p>
          <a:p>
            <a:pPr marL="68580" indent="0">
              <a:buNone/>
            </a:pP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S.C.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097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7" y="1366837"/>
            <a:ext cx="7743235" cy="5070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Atonie dělohy – rizikové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Prodloužený porod</a:t>
            </a:r>
          </a:p>
          <a:p>
            <a:r>
              <a:rPr lang="cs-CZ" dirty="0" smtClean="0"/>
              <a:t>Překotný porod</a:t>
            </a:r>
          </a:p>
          <a:p>
            <a:r>
              <a:rPr lang="cs-CZ" dirty="0" smtClean="0"/>
              <a:t>Distenze dělohy (vícečetný porod, </a:t>
            </a:r>
            <a:r>
              <a:rPr lang="cs-CZ" dirty="0" err="1" smtClean="0"/>
              <a:t>polyhdramnion</a:t>
            </a:r>
            <a:r>
              <a:rPr lang="cs-CZ" dirty="0" smtClean="0"/>
              <a:t>, </a:t>
            </a:r>
            <a:r>
              <a:rPr lang="cs-CZ" dirty="0" err="1" smtClean="0"/>
              <a:t>makrosomnie</a:t>
            </a:r>
            <a:r>
              <a:rPr lang="cs-CZ" dirty="0" smtClean="0"/>
              <a:t> plodu)</a:t>
            </a:r>
          </a:p>
          <a:p>
            <a:r>
              <a:rPr lang="cs-CZ" dirty="0" smtClean="0"/>
              <a:t>Myomy dělohy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99210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Atonie dělohy 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Palpačně je děloha měkká, velká </a:t>
            </a:r>
          </a:p>
          <a:p>
            <a:r>
              <a:rPr lang="cs-CZ" dirty="0" smtClean="0"/>
              <a:t>Tlakem na fundus vytlačíme velké množství krve, nebo koagul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00733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Atonie dělohy - 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/>
              <a:t>Kanylace PŽK</a:t>
            </a:r>
          </a:p>
          <a:p>
            <a:r>
              <a:rPr lang="cs-CZ" dirty="0"/>
              <a:t>Zavedení PMK (involuce dělohy</a:t>
            </a:r>
            <a:r>
              <a:rPr lang="cs-CZ" dirty="0" smtClean="0"/>
              <a:t>)</a:t>
            </a:r>
          </a:p>
          <a:p>
            <a:r>
              <a:rPr lang="cs-CZ" dirty="0" smtClean="0"/>
              <a:t>Monitoring FF</a:t>
            </a:r>
            <a:endParaRPr lang="cs-CZ" dirty="0"/>
          </a:p>
          <a:p>
            <a:r>
              <a:rPr lang="cs-CZ" dirty="0" smtClean="0"/>
              <a:t>Zevní masáž dělohy</a:t>
            </a:r>
          </a:p>
          <a:p>
            <a:r>
              <a:rPr lang="cs-CZ" dirty="0" smtClean="0"/>
              <a:t>Fyzikální ledování podbřišku</a:t>
            </a:r>
          </a:p>
          <a:p>
            <a:r>
              <a:rPr lang="cs-CZ" dirty="0" smtClean="0"/>
              <a:t>Komprese břišní aorty </a:t>
            </a:r>
          </a:p>
          <a:p>
            <a:r>
              <a:rPr lang="cs-CZ" dirty="0" err="1" smtClean="0"/>
              <a:t>Oxygenace</a:t>
            </a:r>
            <a:endParaRPr lang="cs-CZ" dirty="0" smtClean="0"/>
          </a:p>
          <a:p>
            <a:r>
              <a:rPr lang="cs-CZ" dirty="0" err="1" smtClean="0"/>
              <a:t>Uterotoniká</a:t>
            </a:r>
            <a:r>
              <a:rPr lang="cs-CZ" dirty="0" smtClean="0"/>
              <a:t>  MEM  0,2 ml, Oxytocin 5 I.U. bolus </a:t>
            </a:r>
            <a:r>
              <a:rPr lang="cs-CZ" dirty="0" err="1" smtClean="0"/>
              <a:t>i.v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10 I.U. </a:t>
            </a:r>
            <a:r>
              <a:rPr lang="cs-CZ" dirty="0" err="1" smtClean="0"/>
              <a:t>i.m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Prostaglandiny- </a:t>
            </a:r>
            <a:r>
              <a:rPr lang="cs-CZ" dirty="0" err="1" smtClean="0"/>
              <a:t>matylprostaglandin</a:t>
            </a:r>
            <a:r>
              <a:rPr lang="cs-CZ" dirty="0" smtClean="0"/>
              <a:t> do děložního svalu</a:t>
            </a:r>
          </a:p>
          <a:p>
            <a:r>
              <a:rPr lang="cs-CZ" dirty="0" err="1" smtClean="0"/>
              <a:t>Prostin</a:t>
            </a:r>
            <a:r>
              <a:rPr lang="cs-CZ" dirty="0" smtClean="0"/>
              <a:t> M 15  - 0,25mg </a:t>
            </a:r>
            <a:r>
              <a:rPr lang="cs-CZ" dirty="0" err="1" smtClean="0"/>
              <a:t>i.m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Poševní tamponáda</a:t>
            </a:r>
          </a:p>
          <a:p>
            <a:r>
              <a:rPr lang="cs-CZ" dirty="0" smtClean="0"/>
              <a:t>RCUI</a:t>
            </a:r>
          </a:p>
          <a:p>
            <a:r>
              <a:rPr lang="cs-CZ" dirty="0" smtClean="0"/>
              <a:t>Tekutinová náhrada (koloidy, krystaloidy)</a:t>
            </a:r>
          </a:p>
          <a:p>
            <a:r>
              <a:rPr lang="cs-CZ" dirty="0" smtClean="0"/>
              <a:t>Prevence hemoragického šoku (KPR) a DIC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952877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</TotalTime>
  <Words>289</Words>
  <PresentationFormat>Předvádění na obrazovce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Bohatý</vt:lpstr>
      <vt:lpstr> Porodní Krvácení </vt:lpstr>
      <vt:lpstr>Snímek 2</vt:lpstr>
      <vt:lpstr>Abrupce placenty</vt:lpstr>
      <vt:lpstr>Terapie abrupce placenty</vt:lpstr>
      <vt:lpstr>Snímek 5</vt:lpstr>
      <vt:lpstr>Atonie dělohy – rizikové faktory</vt:lpstr>
      <vt:lpstr>Atonie dělohy diagnostika</vt:lpstr>
      <vt:lpstr>Atonie dělohy - intervence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Guest</dc:creator>
  <cp:lastModifiedBy>Guest</cp:lastModifiedBy>
  <cp:revision>2</cp:revision>
  <dcterms:created xsi:type="dcterms:W3CDTF">2020-10-12T18:38:07Z</dcterms:created>
  <dcterms:modified xsi:type="dcterms:W3CDTF">2020-10-12T18:48:44Z</dcterms:modified>
</cp:coreProperties>
</file>