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0" r:id="rId4"/>
    <p:sldId id="259" r:id="rId5"/>
    <p:sldId id="263" r:id="rId6"/>
    <p:sldId id="261" r:id="rId7"/>
    <p:sldId id="262" r:id="rId8"/>
    <p:sldId id="264" r:id="rId9"/>
    <p:sldId id="265" r:id="rId10"/>
    <p:sldId id="267" r:id="rId11"/>
    <p:sldId id="266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1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Zaoblený obdélník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23.2.2021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23.2.2021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23.2.2021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23.2.2021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délník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Zaoblený obdélník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23.2.2021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cs-CZ"/>
          </a:p>
        </p:txBody>
      </p:sp>
      <p:sp>
        <p:nvSpPr>
          <p:cNvPr id="7" name="Obdélník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23.2.2021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23.2.2021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23.2.2021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23.2.2021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Zaoblený obdélník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23.2.2021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23.2.2021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Obdélník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Zaoblený obdélník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8A2481B-5154-415F-B752-558547769AA3}" type="datetimeFigureOut">
              <a:rPr lang="cs-CZ" smtClean="0"/>
              <a:pPr/>
              <a:t>23.2.2021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vos.palestra.cz/skripta/anatomie/slovnik.htm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Anatomie ženských pohlavních orgánů</a:t>
            </a:r>
            <a:endParaRPr lang="cs-C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 Funkce pánve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endParaRPr lang="cs-CZ" dirty="0" smtClean="0"/>
          </a:p>
          <a:p>
            <a:r>
              <a:rPr lang="cs-CZ" dirty="0" smtClean="0"/>
              <a:t>Oporná (hmotnost těla)</a:t>
            </a:r>
          </a:p>
          <a:p>
            <a:r>
              <a:rPr lang="cs-CZ" dirty="0" smtClean="0"/>
              <a:t>Pohybová</a:t>
            </a:r>
          </a:p>
          <a:p>
            <a:r>
              <a:rPr lang="cs-CZ" dirty="0" smtClean="0"/>
              <a:t>Ochranná funkce břišních a pánevních orgánů</a:t>
            </a:r>
          </a:p>
          <a:p>
            <a:r>
              <a:rPr lang="cs-CZ" dirty="0" smtClean="0"/>
              <a:t>Porodní cesta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1475406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Měření rozměrů pelvimetrem</a:t>
            </a:r>
            <a:endParaRPr lang="cs-CZ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276872"/>
            <a:ext cx="6624736" cy="41764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142720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Anatomie vnitřních ženských pohlavních orgánů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endParaRPr lang="cs-CZ" u="sng" dirty="0" smtClean="0"/>
          </a:p>
          <a:p>
            <a:r>
              <a:rPr lang="cs-CZ" dirty="0" smtClean="0"/>
              <a:t>Ovaria </a:t>
            </a:r>
          </a:p>
          <a:p>
            <a:r>
              <a:rPr lang="cs-CZ" dirty="0" err="1" smtClean="0"/>
              <a:t>Tubae</a:t>
            </a:r>
            <a:r>
              <a:rPr lang="cs-CZ" dirty="0" smtClean="0"/>
              <a:t> </a:t>
            </a:r>
            <a:r>
              <a:rPr lang="cs-CZ" dirty="0" err="1" smtClean="0"/>
              <a:t>uterinae</a:t>
            </a:r>
            <a:endParaRPr lang="cs-CZ" dirty="0" smtClean="0"/>
          </a:p>
          <a:p>
            <a:r>
              <a:rPr lang="cs-CZ" dirty="0" smtClean="0"/>
              <a:t>Uterus </a:t>
            </a:r>
          </a:p>
          <a:p>
            <a:r>
              <a:rPr lang="cs-CZ" dirty="0" smtClean="0"/>
              <a:t>Vagina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243726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1" y="422409"/>
            <a:ext cx="7920880" cy="59445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43613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Anatomie vnějších pohlavních orgánů ženy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Předsíň </a:t>
            </a:r>
            <a:r>
              <a:rPr lang="cs-CZ" dirty="0"/>
              <a:t>a štěrbina poševní (</a:t>
            </a:r>
            <a:r>
              <a:rPr lang="cs-CZ" i="1" dirty="0"/>
              <a:t>vestibulum et ostium </a:t>
            </a:r>
            <a:r>
              <a:rPr lang="cs-CZ" i="1" dirty="0" err="1" smtClean="0"/>
              <a:t>vaginae</a:t>
            </a:r>
            <a:r>
              <a:rPr lang="cs-CZ" dirty="0" smtClean="0"/>
              <a:t>)</a:t>
            </a:r>
          </a:p>
          <a:p>
            <a:r>
              <a:rPr lang="cs-CZ" dirty="0"/>
              <a:t>M</a:t>
            </a:r>
            <a:r>
              <a:rPr lang="cs-CZ" dirty="0" smtClean="0"/>
              <a:t>očové </a:t>
            </a:r>
            <a:r>
              <a:rPr lang="cs-CZ" dirty="0"/>
              <a:t>trubice (</a:t>
            </a:r>
            <a:r>
              <a:rPr lang="cs-CZ" i="1" dirty="0"/>
              <a:t>ostium </a:t>
            </a:r>
            <a:r>
              <a:rPr lang="cs-CZ" i="1" dirty="0" err="1"/>
              <a:t>urethrae</a:t>
            </a:r>
            <a:r>
              <a:rPr lang="cs-CZ" i="1" dirty="0"/>
              <a:t> </a:t>
            </a:r>
            <a:r>
              <a:rPr lang="cs-CZ" i="1" dirty="0" err="1"/>
              <a:t>externum</a:t>
            </a:r>
            <a:r>
              <a:rPr lang="cs-CZ" dirty="0" smtClean="0"/>
              <a:t>)</a:t>
            </a:r>
          </a:p>
          <a:p>
            <a:r>
              <a:rPr lang="cs-CZ" dirty="0" smtClean="0"/>
              <a:t>Velké </a:t>
            </a:r>
            <a:r>
              <a:rPr lang="cs-CZ" dirty="0"/>
              <a:t>stydké pysky (</a:t>
            </a:r>
            <a:r>
              <a:rPr lang="cs-CZ" i="1" dirty="0"/>
              <a:t>labia majora </a:t>
            </a:r>
            <a:r>
              <a:rPr lang="cs-CZ" i="1" dirty="0" err="1"/>
              <a:t>pudendi</a:t>
            </a:r>
            <a:r>
              <a:rPr lang="cs-CZ" dirty="0"/>
              <a:t>) </a:t>
            </a:r>
            <a:endParaRPr lang="cs-CZ" dirty="0" smtClean="0"/>
          </a:p>
          <a:p>
            <a:r>
              <a:rPr lang="cs-CZ" dirty="0" smtClean="0"/>
              <a:t>Malé </a:t>
            </a:r>
            <a:r>
              <a:rPr lang="cs-CZ" dirty="0"/>
              <a:t>stydké pysky (</a:t>
            </a:r>
            <a:r>
              <a:rPr lang="cs-CZ" i="1" dirty="0"/>
              <a:t>labia </a:t>
            </a:r>
            <a:r>
              <a:rPr lang="cs-CZ" i="1" dirty="0" err="1"/>
              <a:t>minora</a:t>
            </a:r>
            <a:r>
              <a:rPr lang="cs-CZ" i="1" dirty="0"/>
              <a:t> </a:t>
            </a:r>
            <a:r>
              <a:rPr lang="cs-CZ" i="1" dirty="0" err="1"/>
              <a:t>pudendi</a:t>
            </a:r>
            <a:r>
              <a:rPr lang="cs-CZ" dirty="0"/>
              <a:t>) </a:t>
            </a:r>
            <a:endParaRPr lang="cs-CZ" dirty="0" smtClean="0"/>
          </a:p>
          <a:p>
            <a:r>
              <a:rPr lang="cs-CZ" dirty="0" smtClean="0"/>
              <a:t>Velké </a:t>
            </a:r>
            <a:r>
              <a:rPr lang="cs-CZ" dirty="0"/>
              <a:t>a malé vestibulární žlázy (</a:t>
            </a:r>
            <a:r>
              <a:rPr lang="cs-CZ" i="1" dirty="0" err="1"/>
              <a:t>glandulae</a:t>
            </a:r>
            <a:r>
              <a:rPr lang="cs-CZ" i="1" dirty="0"/>
              <a:t> </a:t>
            </a:r>
            <a:r>
              <a:rPr lang="cs-CZ" i="1" dirty="0" err="1"/>
              <a:t>vestibulares</a:t>
            </a:r>
            <a:r>
              <a:rPr lang="cs-CZ" i="1" dirty="0"/>
              <a:t> </a:t>
            </a:r>
            <a:r>
              <a:rPr lang="cs-CZ" i="1" dirty="0" err="1"/>
              <a:t>majores</a:t>
            </a:r>
            <a:r>
              <a:rPr lang="cs-CZ" i="1" dirty="0"/>
              <a:t> et </a:t>
            </a:r>
            <a:r>
              <a:rPr lang="cs-CZ" i="1" dirty="0" err="1"/>
              <a:t>minores</a:t>
            </a:r>
            <a:r>
              <a:rPr lang="cs-CZ" dirty="0"/>
              <a:t>) </a:t>
            </a:r>
          </a:p>
          <a:p>
            <a:r>
              <a:rPr lang="cs-CZ" dirty="0" smtClean="0"/>
              <a:t>Předsíňová </a:t>
            </a:r>
            <a:r>
              <a:rPr lang="cs-CZ" dirty="0"/>
              <a:t>topořivá tělesa (</a:t>
            </a:r>
            <a:r>
              <a:rPr lang="cs-CZ" i="1" dirty="0" err="1"/>
              <a:t>bulbi</a:t>
            </a:r>
            <a:r>
              <a:rPr lang="cs-CZ" i="1" dirty="0"/>
              <a:t> </a:t>
            </a:r>
            <a:r>
              <a:rPr lang="cs-CZ" i="1" dirty="0" err="1"/>
              <a:t>vestibuli</a:t>
            </a:r>
            <a:r>
              <a:rPr lang="cs-CZ" dirty="0" smtClean="0"/>
              <a:t>)</a:t>
            </a:r>
          </a:p>
          <a:p>
            <a:r>
              <a:rPr lang="cs-CZ" dirty="0" smtClean="0"/>
              <a:t>Poštěváček </a:t>
            </a:r>
            <a:r>
              <a:rPr lang="cs-CZ" dirty="0"/>
              <a:t>(</a:t>
            </a:r>
            <a:r>
              <a:rPr lang="cs-CZ" i="1" dirty="0" err="1"/>
              <a:t>clitoris</a:t>
            </a:r>
            <a:r>
              <a:rPr lang="cs-CZ" dirty="0" smtClean="0"/>
              <a:t>)</a:t>
            </a:r>
          </a:p>
          <a:p>
            <a:r>
              <a:rPr lang="cs-CZ" dirty="0" smtClean="0"/>
              <a:t>Perineum </a:t>
            </a:r>
          </a:p>
          <a:p>
            <a:r>
              <a:rPr lang="cs-CZ" smtClean="0"/>
              <a:t>Hymen 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752347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033184"/>
          </a:xfrm>
        </p:spPr>
        <p:txBody>
          <a:bodyPr/>
          <a:lstStyle/>
          <a:p>
            <a:r>
              <a:rPr lang="cs-CZ" dirty="0" smtClean="0"/>
              <a:t>Anatomie pánve</a:t>
            </a:r>
            <a:endParaRPr lang="cs-CZ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916832"/>
            <a:ext cx="7344816" cy="440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494029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Anatomie pánve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dirty="0"/>
              <a:t>Pánevní kosti </a:t>
            </a:r>
            <a:r>
              <a:rPr lang="cs-CZ" dirty="0" smtClean="0"/>
              <a:t>a svaly tvoří </a:t>
            </a:r>
            <a:r>
              <a:rPr lang="cs-CZ" dirty="0"/>
              <a:t>kruh (</a:t>
            </a:r>
            <a:r>
              <a:rPr lang="cs-CZ" dirty="0" smtClean="0"/>
              <a:t>pletenec)</a:t>
            </a:r>
          </a:p>
          <a:p>
            <a:r>
              <a:rPr lang="cs-CZ" dirty="0" smtClean="0"/>
              <a:t>Pánevní </a:t>
            </a:r>
            <a:r>
              <a:rPr lang="cs-CZ" dirty="0"/>
              <a:t>pletenec je složen ze dvou pánevních kostí a z křížové </a:t>
            </a:r>
            <a:r>
              <a:rPr lang="cs-CZ" dirty="0" smtClean="0"/>
              <a:t>kosti</a:t>
            </a:r>
          </a:p>
          <a:p>
            <a:r>
              <a:rPr lang="cs-CZ" dirty="0" smtClean="0"/>
              <a:t> </a:t>
            </a:r>
            <a:r>
              <a:rPr lang="cs-CZ" dirty="0"/>
              <a:t>Kruh pánevních kostí je spojen tuhým křížokyčelním kloubem a chrupavčitou sponou (</a:t>
            </a:r>
            <a:r>
              <a:rPr lang="cs-CZ" dirty="0" err="1"/>
              <a:t>symfysou</a:t>
            </a:r>
            <a:r>
              <a:rPr lang="cs-CZ" dirty="0" smtClean="0"/>
              <a:t>)</a:t>
            </a:r>
            <a:endParaRPr lang="cs-CZ" dirty="0"/>
          </a:p>
          <a:p>
            <a:r>
              <a:rPr lang="cs-CZ" dirty="0"/>
              <a:t>Kostěný prstenec vytváří pánev (pelvis), ohraničující pánevní </a:t>
            </a:r>
            <a:r>
              <a:rPr lang="cs-CZ" dirty="0" smtClean="0"/>
              <a:t>prostor (má tvar přesýpacích hodin)</a:t>
            </a:r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pPr marL="68580" indent="0">
              <a:buNone/>
            </a:pP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459701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Pánevní kost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/>
              <a:t>Pánevní kost (os </a:t>
            </a:r>
            <a:r>
              <a:rPr lang="cs-CZ" dirty="0" err="1"/>
              <a:t>coxae</a:t>
            </a:r>
            <a:r>
              <a:rPr lang="cs-CZ" dirty="0"/>
              <a:t>) </a:t>
            </a:r>
            <a:r>
              <a:rPr lang="cs-CZ" dirty="0" smtClean="0"/>
              <a:t> </a:t>
            </a:r>
            <a:r>
              <a:rPr lang="cs-CZ" dirty="0"/>
              <a:t>je u dospělého člověka jednotná. Vzniká spojením tří, původně samostatných kostí: kyčelní kosti, stydké kosti a sedací kosti. </a:t>
            </a:r>
          </a:p>
          <a:p>
            <a:r>
              <a:rPr lang="cs-CZ" dirty="0"/>
              <a:t>Kyčelní kost (os </a:t>
            </a:r>
            <a:r>
              <a:rPr lang="cs-CZ" dirty="0" err="1"/>
              <a:t>ilium</a:t>
            </a:r>
            <a:r>
              <a:rPr lang="cs-CZ" dirty="0"/>
              <a:t>) tvoří horní část pánevní kosti. Je to plochá lopatovitá kost s ostrým horním okrajem( hřebenem), který dopředu vybíhá v hmatný horní přední trn kyčelní kosti (spina). Na zevní ploše lopaty je hluboká jamka kyčelního kloubu (</a:t>
            </a:r>
            <a:r>
              <a:rPr lang="cs-CZ" dirty="0">
                <a:hlinkClick r:id="rId2" tooltip="acetabulum (z původního acetum - ocet, nádoba na ocet) - miska, jamka kyčelního kloubu"/>
              </a:rPr>
              <a:t>acetabulum</a:t>
            </a:r>
            <a:r>
              <a:rPr lang="cs-CZ" dirty="0"/>
              <a:t>), jejíž dno vzniká spojením a osifikací všech tří pánevních kostí. </a:t>
            </a:r>
          </a:p>
          <a:p>
            <a:r>
              <a:rPr lang="cs-CZ" dirty="0"/>
              <a:t>Stydká kost (os </a:t>
            </a:r>
            <a:r>
              <a:rPr lang="cs-CZ" dirty="0" err="1"/>
              <a:t>pubis</a:t>
            </a:r>
            <a:r>
              <a:rPr lang="cs-CZ" dirty="0"/>
              <a:t>) a sedací kost (os </a:t>
            </a:r>
            <a:r>
              <a:rPr lang="cs-CZ" dirty="0" err="1"/>
              <a:t>ischii</a:t>
            </a:r>
            <a:r>
              <a:rPr lang="cs-CZ" dirty="0"/>
              <a:t>) lemují tzv. ucpaný otvor, uzavřený vazivovou blánou a svaly. Dolní obvody sedacích kostí vybíhají v mohutné sedací hrboly. Zadní okraje pánevních kostí jsou vykrojeny velkým a malým sedacím zářezem. </a:t>
            </a:r>
          </a:p>
          <a:p>
            <a:r>
              <a:rPr lang="cs-CZ" dirty="0"/>
              <a:t>Pánevní kosti jsou kloubně spojeny s kostí křížovou. Vzhledem k potřebě stability pánevního pletence, jsou v tomto skloubení možné pouze nepatrné kývavé pohyby. V kloubu jsou především odpruženy nárazy přenášené z páteře (např. při chůzi a dopadech) na dolní končetiny a na kostru pánve. </a:t>
            </a:r>
          </a:p>
          <a:p>
            <a:r>
              <a:rPr lang="cs-CZ" dirty="0"/>
              <a:t>Stydká spona (</a:t>
            </a:r>
            <a:r>
              <a:rPr lang="cs-CZ" dirty="0" err="1"/>
              <a:t>symfysa</a:t>
            </a:r>
            <a:r>
              <a:rPr lang="cs-CZ" dirty="0"/>
              <a:t>) je destičkovitá chrupavka, vsunutá mezi sousedící stydké kosti. Spojení kostí je doplněno silnými vazivovými pruhy jdoucími především po dolním okraji obou kostí 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716975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R</a:t>
            </a:r>
            <a:r>
              <a:rPr lang="cs-CZ" dirty="0" smtClean="0"/>
              <a:t>oviny pánve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 algn="just"/>
            <a:r>
              <a:rPr lang="cs-CZ" sz="7200" dirty="0"/>
              <a:t>Při porodu prochází postupně hlavička a tělo plodu svalovým kanálem, tvořeným dělohou a </a:t>
            </a:r>
            <a:r>
              <a:rPr lang="cs-CZ" sz="7200" dirty="0" smtClean="0"/>
              <a:t>pochvou</a:t>
            </a:r>
            <a:endParaRPr lang="cs-CZ" sz="7200" dirty="0"/>
          </a:p>
          <a:p>
            <a:pPr algn="just"/>
            <a:r>
              <a:rPr lang="cs-CZ" sz="7200" dirty="0" smtClean="0"/>
              <a:t>Pro </a:t>
            </a:r>
            <a:r>
              <a:rPr lang="cs-CZ" sz="7200" dirty="0"/>
              <a:t>sledování postupu porodu a rozměrových možností pánve, jsou stanoveny v malé pánvi čtyři základní </a:t>
            </a:r>
            <a:r>
              <a:rPr lang="cs-CZ" sz="7200" dirty="0" smtClean="0"/>
              <a:t>roviny:</a:t>
            </a:r>
          </a:p>
          <a:p>
            <a:pPr algn="just"/>
            <a:r>
              <a:rPr lang="cs-CZ" sz="7200" dirty="0" smtClean="0"/>
              <a:t>- rovina </a:t>
            </a:r>
            <a:r>
              <a:rPr lang="cs-CZ" sz="7200" dirty="0"/>
              <a:t>vchodu, </a:t>
            </a:r>
            <a:endParaRPr lang="cs-CZ" sz="7200" dirty="0" smtClean="0"/>
          </a:p>
          <a:p>
            <a:pPr algn="just"/>
            <a:r>
              <a:rPr lang="cs-CZ" sz="7200" dirty="0" smtClean="0"/>
              <a:t>- rovina šíře</a:t>
            </a:r>
            <a:r>
              <a:rPr lang="cs-CZ" sz="7200" dirty="0"/>
              <a:t>, </a:t>
            </a:r>
            <a:endParaRPr lang="cs-CZ" sz="7200" dirty="0" smtClean="0"/>
          </a:p>
          <a:p>
            <a:pPr algn="just"/>
            <a:r>
              <a:rPr lang="cs-CZ" sz="7200" dirty="0" smtClean="0"/>
              <a:t>- rovina úžiny </a:t>
            </a:r>
          </a:p>
          <a:p>
            <a:pPr algn="just"/>
            <a:r>
              <a:rPr lang="cs-CZ" sz="7200" dirty="0" smtClean="0"/>
              <a:t>- rovina východu </a:t>
            </a:r>
            <a:r>
              <a:rPr lang="cs-CZ" sz="7200" dirty="0"/>
              <a:t>pánevního </a:t>
            </a:r>
            <a:endParaRPr lang="cs-CZ" sz="7200" dirty="0" smtClean="0"/>
          </a:p>
          <a:p>
            <a:pPr algn="just"/>
            <a:r>
              <a:rPr lang="cs-CZ" sz="7200" dirty="0" smtClean="0"/>
              <a:t>Rozměry </a:t>
            </a:r>
            <a:r>
              <a:rPr lang="cs-CZ" sz="7200" dirty="0"/>
              <a:t>v těchto rovinách (přímé, příčné a šikmé) se dnes již přímo neměří, a k jejich určení se u těhotných žen využívá obrazu</a:t>
            </a:r>
            <a:r>
              <a:rPr lang="cs-CZ" sz="7200" dirty="0" smtClean="0"/>
              <a:t>, který </a:t>
            </a:r>
            <a:r>
              <a:rPr lang="cs-CZ" sz="7200" dirty="0"/>
              <a:t>poskytuje sonografie. Stále se ale používá měření vnějších rozměrů, o kterých je známo, že jejich přiměřená velikost znamená i normální vnitřní rozměry.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2899693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 Zevní rozměry pánve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Zevní rozměry ženských pánví se měří pelvimetrem. </a:t>
            </a:r>
          </a:p>
          <a:p>
            <a:r>
              <a:rPr lang="cs-CZ" dirty="0"/>
              <a:t>Vzdálenost obou trnů kyčelních kostí (</a:t>
            </a:r>
            <a:r>
              <a:rPr lang="cs-CZ" dirty="0" err="1"/>
              <a:t>distantia</a:t>
            </a:r>
            <a:r>
              <a:rPr lang="cs-CZ" dirty="0"/>
              <a:t> </a:t>
            </a:r>
            <a:r>
              <a:rPr lang="cs-CZ" dirty="0" err="1"/>
              <a:t>bispinalis</a:t>
            </a:r>
            <a:r>
              <a:rPr lang="cs-CZ" dirty="0"/>
              <a:t>): 26 cm. </a:t>
            </a:r>
          </a:p>
          <a:p>
            <a:r>
              <a:rPr lang="cs-CZ" dirty="0"/>
              <a:t>Vzdálenost kyčelních hřebenů (</a:t>
            </a:r>
            <a:r>
              <a:rPr lang="cs-CZ" dirty="0" err="1"/>
              <a:t>distantia</a:t>
            </a:r>
            <a:r>
              <a:rPr lang="cs-CZ" dirty="0"/>
              <a:t> </a:t>
            </a:r>
            <a:r>
              <a:rPr lang="cs-CZ" dirty="0" err="1"/>
              <a:t>bicristalis</a:t>
            </a:r>
            <a:r>
              <a:rPr lang="cs-CZ" dirty="0"/>
              <a:t>): 28 cm. </a:t>
            </a:r>
          </a:p>
          <a:p>
            <a:r>
              <a:rPr lang="cs-CZ" dirty="0"/>
              <a:t>Vzdálenost velkých chocholíků stehenní kosti (</a:t>
            </a:r>
            <a:r>
              <a:rPr lang="cs-CZ" dirty="0" err="1"/>
              <a:t>distantia</a:t>
            </a:r>
            <a:r>
              <a:rPr lang="cs-CZ" dirty="0"/>
              <a:t> </a:t>
            </a:r>
            <a:r>
              <a:rPr lang="cs-CZ" dirty="0" err="1"/>
              <a:t>bitrochanterica</a:t>
            </a:r>
            <a:r>
              <a:rPr lang="cs-CZ" dirty="0"/>
              <a:t>): 31 cm. </a:t>
            </a:r>
          </a:p>
          <a:p>
            <a:r>
              <a:rPr lang="cs-CZ" dirty="0"/>
              <a:t>Vzdálenost trnu L5 k hornímu okraji stydké spony (</a:t>
            </a:r>
            <a:r>
              <a:rPr lang="cs-CZ" dirty="0" err="1"/>
              <a:t>conjugata</a:t>
            </a:r>
            <a:r>
              <a:rPr lang="cs-CZ" dirty="0"/>
              <a:t> </a:t>
            </a:r>
            <a:r>
              <a:rPr lang="cs-CZ" dirty="0" err="1"/>
              <a:t>externa</a:t>
            </a:r>
            <a:r>
              <a:rPr lang="cs-CZ" dirty="0"/>
              <a:t>): </a:t>
            </a:r>
            <a:r>
              <a:rPr lang="cs-CZ" dirty="0" smtClean="0"/>
              <a:t> 18 - 20 </a:t>
            </a:r>
            <a:r>
              <a:rPr lang="cs-CZ" dirty="0"/>
              <a:t>cm.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4036591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mění">
  <a:themeElements>
    <a:clrScheme name="Jmění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Jmění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Jmění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0</TotalTime>
  <Words>540</Words>
  <PresentationFormat>Předvádění na obrazovce (4:3)</PresentationFormat>
  <Paragraphs>56</Paragraphs>
  <Slides>11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Jmění</vt:lpstr>
      <vt:lpstr>Anatomie ženských pohlavních orgánů</vt:lpstr>
      <vt:lpstr>Anatomie vnitřních ženských pohlavních orgánů</vt:lpstr>
      <vt:lpstr>Snímek 3</vt:lpstr>
      <vt:lpstr>Anatomie vnějších pohlavních orgánů ženy</vt:lpstr>
      <vt:lpstr>Anatomie pánve</vt:lpstr>
      <vt:lpstr>Anatomie pánve</vt:lpstr>
      <vt:lpstr>Pánevní kost</vt:lpstr>
      <vt:lpstr>Roviny pánve</vt:lpstr>
      <vt:lpstr> Zevní rozměry pánve</vt:lpstr>
      <vt:lpstr> Funkce pánve</vt:lpstr>
      <vt:lpstr>Měření rozměrů pelvimetrem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Anatomie ženských pohlavních orgánů</dc:title>
  <dc:creator>Guest</dc:creator>
  <cp:lastModifiedBy>Guest</cp:lastModifiedBy>
  <cp:revision>1</cp:revision>
  <dcterms:created xsi:type="dcterms:W3CDTF">2021-02-23T12:41:41Z</dcterms:created>
  <dcterms:modified xsi:type="dcterms:W3CDTF">2021-02-23T12:47:39Z</dcterms:modified>
</cp:coreProperties>
</file>