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21.9.2020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21.9.2020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21.9.2020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21.9.2020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21.9.2020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21.9.2020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21.9.2020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21.9.2020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21.9.2020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21.9.2020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21.9.2020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21.9.2020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Menstruační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cyklus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rá kniha kreslený — Stockový vek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-1785974"/>
            <a:ext cx="9753600" cy="975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Fáze MC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1. Fáze krvácení -  deskvamace - Menstruace </a:t>
            </a:r>
          </a:p>
          <a:p>
            <a:r>
              <a:rPr lang="cs-CZ" dirty="0" smtClean="0"/>
              <a:t>2. Folikulární fáze – </a:t>
            </a:r>
            <a:r>
              <a:rPr lang="cs-CZ" dirty="0"/>
              <a:t>Proliferace </a:t>
            </a:r>
            <a:r>
              <a:rPr lang="cs-CZ" dirty="0" smtClean="0"/>
              <a:t>sliznice</a:t>
            </a: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 Neurohormon – spouštěč </a:t>
            </a:r>
            <a:r>
              <a:rPr lang="cs-CZ" dirty="0" err="1" smtClean="0"/>
              <a:t>gonadoliberin</a:t>
            </a:r>
            <a:r>
              <a:rPr lang="cs-CZ" dirty="0" smtClean="0"/>
              <a:t> stimuluje přední lalok hypofýzy a </a:t>
            </a:r>
            <a:r>
              <a:rPr lang="cs-CZ" dirty="0" err="1" smtClean="0"/>
              <a:t>tá</a:t>
            </a:r>
            <a:r>
              <a:rPr lang="cs-CZ" dirty="0" smtClean="0"/>
              <a:t> tvoří </a:t>
            </a:r>
            <a:r>
              <a:rPr lang="cs-CZ" dirty="0" err="1" smtClean="0"/>
              <a:t>gonadotropíny</a:t>
            </a:r>
            <a:r>
              <a:rPr lang="cs-CZ" dirty="0" smtClean="0"/>
              <a:t> (FSH, LH, </a:t>
            </a:r>
            <a:r>
              <a:rPr lang="cs-CZ" dirty="0" err="1" smtClean="0"/>
              <a:t>Prolaktín</a:t>
            </a:r>
            <a:r>
              <a:rPr lang="cs-CZ" dirty="0" smtClean="0"/>
              <a:t>), které ovlivňují  činnost ovaria k tvorbě ESTROGENU(</a:t>
            </a:r>
            <a:r>
              <a:rPr lang="cs-CZ" dirty="0" err="1" smtClean="0"/>
              <a:t>Estradiol,Estriol,Estrol</a:t>
            </a:r>
            <a:r>
              <a:rPr lang="cs-CZ" dirty="0" smtClean="0"/>
              <a:t>) a  GESTAGENU (progesteron – tvořen žlutým tělískem). </a:t>
            </a:r>
          </a:p>
          <a:p>
            <a:pPr>
              <a:buFontTx/>
              <a:buChar char="-"/>
            </a:pPr>
            <a:r>
              <a:rPr lang="cs-CZ" dirty="0" smtClean="0"/>
              <a:t>3. Ovulační fáze – vyvolána FSH, LH, LTH.</a:t>
            </a:r>
          </a:p>
          <a:p>
            <a:r>
              <a:rPr lang="cs-CZ" dirty="0" smtClean="0"/>
              <a:t>4. </a:t>
            </a:r>
            <a:r>
              <a:rPr lang="cs-CZ" dirty="0" err="1" smtClean="0"/>
              <a:t>Luteální</a:t>
            </a:r>
            <a:r>
              <a:rPr lang="cs-CZ" dirty="0" smtClean="0"/>
              <a:t> fáze – sekreční, endometrium se mění v deciduu, progesteron a prolaktin zvětšují lumen vývodů a prosáknutí žlázových buněk.  Vlivem LH , LHT vzniká corpus luteum. Zaniká corpus luteum nebo se vyvíjí v corpus luteum </a:t>
            </a:r>
            <a:r>
              <a:rPr lang="cs-CZ" dirty="0" err="1" smtClean="0"/>
              <a:t>graviditatis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768432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Schéma MC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128792" cy="413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95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MC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Menarche </a:t>
            </a:r>
            <a:r>
              <a:rPr lang="cs-CZ" dirty="0" err="1" smtClean="0"/>
              <a:t>preacox</a:t>
            </a:r>
            <a:r>
              <a:rPr lang="cs-CZ" dirty="0" smtClean="0"/>
              <a:t> – před 10. rokem, způsobené předčasným vyzráváním sexuálních center, ovariální tumor, zánět genitálu</a:t>
            </a:r>
          </a:p>
          <a:p>
            <a:r>
              <a:rPr lang="cs-CZ" dirty="0" smtClean="0"/>
              <a:t>Amenorea </a:t>
            </a:r>
            <a:r>
              <a:rPr lang="cs-CZ" dirty="0" err="1" smtClean="0"/>
              <a:t>primaria</a:t>
            </a:r>
            <a:r>
              <a:rPr lang="cs-CZ" dirty="0" smtClean="0"/>
              <a:t> – opožděná menarche po 15. roku</a:t>
            </a:r>
          </a:p>
          <a:p>
            <a:r>
              <a:rPr lang="cs-CZ" dirty="0" smtClean="0"/>
              <a:t>Předčasná menopauza – kolem 40. roku, vyčerpání všech primordiálních folikulů</a:t>
            </a:r>
          </a:p>
          <a:p>
            <a:r>
              <a:rPr lang="cs-CZ" dirty="0" smtClean="0"/>
              <a:t>Pozdní menopauza – po 52. roku, ovariální nádor</a:t>
            </a:r>
          </a:p>
        </p:txBody>
      </p:sp>
    </p:spTree>
    <p:extLst>
      <p:ext uri="{BB962C8B-B14F-4D97-AF65-F5344CB8AC3E}">
        <p14:creationId xmlns="" xmlns:p14="http://schemas.microsoft.com/office/powerpoint/2010/main" val="1993187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MC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Anovulační krvácení – </a:t>
            </a:r>
            <a:r>
              <a:rPr lang="cs-CZ" dirty="0" err="1" smtClean="0"/>
              <a:t>pseudomenstruace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Hypermenorea</a:t>
            </a:r>
            <a:r>
              <a:rPr lang="cs-CZ" dirty="0" smtClean="0"/>
              <a:t> – krvácení vetší intenzity</a:t>
            </a:r>
          </a:p>
          <a:p>
            <a:r>
              <a:rPr lang="cs-CZ" dirty="0" err="1" smtClean="0"/>
              <a:t>Menoragia</a:t>
            </a:r>
            <a:r>
              <a:rPr lang="cs-CZ" dirty="0" smtClean="0"/>
              <a:t> – silné a dlouhé krvácení – záněty endometria</a:t>
            </a:r>
          </a:p>
          <a:p>
            <a:r>
              <a:rPr lang="cs-CZ" dirty="0" err="1" smtClean="0"/>
              <a:t>Hypomenorea</a:t>
            </a:r>
            <a:r>
              <a:rPr lang="cs-CZ" dirty="0" smtClean="0"/>
              <a:t> – slabé krvácení –po porodu, obezita, stres</a:t>
            </a:r>
          </a:p>
          <a:p>
            <a:r>
              <a:rPr lang="cs-CZ" dirty="0" err="1" smtClean="0"/>
              <a:t>Polymenorea</a:t>
            </a:r>
            <a:r>
              <a:rPr lang="cs-CZ" dirty="0" smtClean="0"/>
              <a:t> – krvácení s intervalem pod 24 dnů</a:t>
            </a:r>
          </a:p>
        </p:txBody>
      </p:sp>
    </p:spTree>
    <p:extLst>
      <p:ext uri="{BB962C8B-B14F-4D97-AF65-F5344CB8AC3E}">
        <p14:creationId xmlns="" xmlns:p14="http://schemas.microsoft.com/office/powerpoint/2010/main" val="3332143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MC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Oligomnorea</a:t>
            </a:r>
            <a:r>
              <a:rPr lang="cs-CZ" dirty="0" smtClean="0"/>
              <a:t> –nad 35 dnů</a:t>
            </a:r>
          </a:p>
          <a:p>
            <a:r>
              <a:rPr lang="cs-CZ" dirty="0" smtClean="0"/>
              <a:t>Sekundární amenorea – gestace, změna prostředí, D.M, Š.Ž, nadledviny</a:t>
            </a:r>
          </a:p>
          <a:p>
            <a:r>
              <a:rPr lang="cs-CZ" dirty="0" smtClean="0"/>
              <a:t>Dysmenorea – bolestivá menstruace</a:t>
            </a:r>
          </a:p>
          <a:p>
            <a:r>
              <a:rPr lang="cs-CZ" dirty="0" smtClean="0"/>
              <a:t>Premenstruační syndrom  - tenze, cca 7 dní před menstruaci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4501873"/>
            <a:ext cx="2304256" cy="184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13906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511256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00044"/>
            <a:ext cx="3266454" cy="315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11916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Účinky hormonů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1042416" y="2313432"/>
            <a:ext cx="3419856" cy="3493008"/>
          </a:xfrm>
          <a:prstGeom prst="rect">
            <a:avLst/>
          </a:prstGeom>
        </p:spPr>
        <p:txBody>
          <a:bodyPr/>
          <a:lstStyle/>
          <a:p>
            <a:r>
              <a:rPr lang="cs-CZ" dirty="0" smtClean="0"/>
              <a:t>ESTROGENY</a:t>
            </a:r>
          </a:p>
          <a:p>
            <a:r>
              <a:rPr lang="cs-CZ" dirty="0" smtClean="0"/>
              <a:t>Pohlavní  znaky</a:t>
            </a:r>
          </a:p>
          <a:p>
            <a:r>
              <a:rPr lang="cs-CZ" dirty="0" smtClean="0"/>
              <a:t>Vliv na endometrium</a:t>
            </a:r>
          </a:p>
          <a:p>
            <a:r>
              <a:rPr lang="cs-CZ" dirty="0" smtClean="0"/>
              <a:t>Růst sliznice </a:t>
            </a:r>
          </a:p>
          <a:p>
            <a:r>
              <a:rPr lang="cs-CZ" dirty="0" smtClean="0"/>
              <a:t>Podporuje ovulaci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4294967295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</p:spPr>
        <p:txBody>
          <a:bodyPr/>
          <a:lstStyle/>
          <a:p>
            <a:r>
              <a:rPr lang="cs-CZ" dirty="0" smtClean="0"/>
              <a:t>GESTAGENY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455913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Účinky </a:t>
            </a:r>
            <a:r>
              <a:rPr lang="cs-CZ" dirty="0" smtClean="0"/>
              <a:t>hormonů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1042416" y="2313432"/>
            <a:ext cx="3419856" cy="349300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Ú</a:t>
            </a:r>
            <a:r>
              <a:rPr lang="cs-CZ" dirty="0" smtClean="0">
                <a:solidFill>
                  <a:srgbClr val="FF0000"/>
                </a:solidFill>
              </a:rPr>
              <a:t>kol pro studenty: Doplňte účinky </a:t>
            </a:r>
            <a:r>
              <a:rPr lang="cs-CZ" dirty="0" err="1" smtClean="0">
                <a:solidFill>
                  <a:srgbClr val="FF0000"/>
                </a:solidFill>
              </a:rPr>
              <a:t>gestagenu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4294967295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</p:spPr>
        <p:txBody>
          <a:bodyPr/>
          <a:lstStyle/>
          <a:p>
            <a:r>
              <a:rPr lang="cs-CZ" dirty="0" smtClean="0"/>
              <a:t>GESTAGENY</a:t>
            </a:r>
            <a:endParaRPr lang="cs-CZ" dirty="0"/>
          </a:p>
        </p:txBody>
      </p:sp>
      <p:pic>
        <p:nvPicPr>
          <p:cNvPr id="6" name="Obrázek 5" descr="depositphotos_61109101-stock-illustration-cartoon-book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2786058"/>
            <a:ext cx="1737843" cy="26627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5913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</TotalTime>
  <Words>261</Words>
  <PresentationFormat>Předvádění na obrazovce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Bohatý</vt:lpstr>
      <vt:lpstr>Menstruační  cyklus </vt:lpstr>
      <vt:lpstr>Fáze MC</vt:lpstr>
      <vt:lpstr>Schéma MC</vt:lpstr>
      <vt:lpstr>Poruchy MC</vt:lpstr>
      <vt:lpstr>Poruchy MC</vt:lpstr>
      <vt:lpstr>Poruchy MC</vt:lpstr>
      <vt:lpstr>Snímek 7</vt:lpstr>
      <vt:lpstr>Účinky hormonů</vt:lpstr>
      <vt:lpstr>Účinky hormonů </vt:lpstr>
      <vt:lpstr>Snímek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Menstruační  cyklus </dc:title>
  <dc:creator>Guest</dc:creator>
  <cp:lastModifiedBy>Guest</cp:lastModifiedBy>
  <cp:revision>3</cp:revision>
  <dcterms:created xsi:type="dcterms:W3CDTF">2020-09-21T15:12:35Z</dcterms:created>
  <dcterms:modified xsi:type="dcterms:W3CDTF">2020-09-21T15:29:22Z</dcterms:modified>
</cp:coreProperties>
</file>