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80" r:id="rId17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6600FF"/>
    <a:srgbClr val="009999"/>
    <a:srgbClr val="FF3300"/>
    <a:srgbClr val="FF6633"/>
    <a:srgbClr val="F8F8F8"/>
    <a:srgbClr val="FFFF99"/>
    <a:srgbClr val="FFFF00"/>
    <a:srgbClr val="B2B2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7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-11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</p:grpSp>
      <p:sp>
        <p:nvSpPr>
          <p:cNvPr id="11780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1780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AE85E-554D-4327-B1D8-A6AB9CD726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22BF3-D8EA-413D-928B-80E87679C2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B9DC3-3996-47B5-8920-502A452C40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2EFD1-064F-47D4-9727-6D72A27D0C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BECBE-2798-40DC-B26C-38B6E08A4F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F023E-8839-480C-8C9B-478E664320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ECB4E-9686-4684-AC80-1941B17645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148DA-218C-4AA2-A858-901D28179C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B96A1-D7BC-4078-A7E5-360CF1FA52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19184-9768-46A9-B63D-B3A96E643A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849F7-41BF-414D-88E7-243964CA4A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1673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4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4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4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4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4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4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4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4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4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4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5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5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5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5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5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5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5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5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5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5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6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6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6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6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6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6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6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6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6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6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7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7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7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7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77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1677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1677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</p:grpSp>
      <p:sp>
        <p:nvSpPr>
          <p:cNvPr id="11677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167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167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678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67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81D872B-E179-4F7A-BEFB-C6C75E1B38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1000125"/>
            <a:ext cx="8329612" cy="2428875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imes New Roman" charset="0"/>
              </a:rPr>
              <a:t>Metodika výchovné péče</a:t>
            </a:r>
            <a:br>
              <a:rPr lang="cs-CZ" dirty="0" smtClean="0">
                <a:latin typeface="Times New Roman" charset="0"/>
              </a:rPr>
            </a:br>
            <a:r>
              <a:rPr lang="cs-CZ" dirty="0" smtClean="0">
                <a:latin typeface="Times New Roman" charset="0"/>
              </a:rPr>
              <a:t>(MVP)</a:t>
            </a:r>
            <a:r>
              <a:rPr lang="cs-CZ" dirty="0" smtClean="0">
                <a:latin typeface="Times New Roman" charset="0"/>
              </a:rPr>
              <a:t/>
            </a:r>
            <a:br>
              <a:rPr lang="cs-CZ" dirty="0" smtClean="0">
                <a:latin typeface="Times New Roman" charset="0"/>
              </a:rPr>
            </a:br>
            <a:endParaRPr lang="cs-CZ" dirty="0" smtClean="0">
              <a:latin typeface="Times New Roman" charset="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cs-CZ" sz="2000" dirty="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MVP – ml. batole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Pracovní výchova</a:t>
            </a:r>
          </a:p>
          <a:p>
            <a:r>
              <a:rPr lang="cs-CZ" sz="2400" dirty="0" smtClean="0"/>
              <a:t>Cíl:rozvoj jemné motoriky</a:t>
            </a:r>
          </a:p>
          <a:p>
            <a:r>
              <a:rPr lang="cs-CZ" sz="2400" dirty="0" smtClean="0"/>
              <a:t>Rozvoj samostatnosti, </a:t>
            </a:r>
            <a:r>
              <a:rPr lang="cs-CZ" sz="2400" dirty="0" err="1" smtClean="0"/>
              <a:t>sebeobsluhy</a:t>
            </a:r>
            <a:endParaRPr lang="cs-CZ" sz="2400" dirty="0" smtClean="0"/>
          </a:p>
          <a:p>
            <a:r>
              <a:rPr lang="cs-CZ" sz="2400" dirty="0" smtClean="0"/>
              <a:t>Třetí rozměr</a:t>
            </a:r>
            <a:endParaRPr lang="cs-CZ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MVP – ml. batole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u="sng" dirty="0" smtClean="0"/>
              <a:t>Hudební výchova</a:t>
            </a:r>
          </a:p>
          <a:p>
            <a:r>
              <a:rPr lang="cs-CZ" sz="2400" u="sng" dirty="0" smtClean="0"/>
              <a:t>Vokální činnost </a:t>
            </a:r>
            <a:r>
              <a:rPr lang="cs-CZ" sz="2400" dirty="0" smtClean="0"/>
              <a:t>– hlasitý, tichý tón</a:t>
            </a:r>
          </a:p>
          <a:p>
            <a:r>
              <a:rPr lang="cs-CZ" sz="2400" dirty="0" smtClean="0"/>
              <a:t>Rytmizace – aktivizace dětí při hudbě (tleskání, dupání, pokličky)</a:t>
            </a:r>
          </a:p>
          <a:p>
            <a:r>
              <a:rPr lang="cs-CZ" sz="2400" dirty="0" smtClean="0"/>
              <a:t>Instrumentální činnost – používání nástrojů</a:t>
            </a:r>
          </a:p>
          <a:p>
            <a:r>
              <a:rPr lang="cs-CZ" sz="2400" dirty="0" smtClean="0"/>
              <a:t>Hudebně pohybová činnost</a:t>
            </a:r>
          </a:p>
          <a:p>
            <a:r>
              <a:rPr lang="cs-CZ" sz="2400" dirty="0" smtClean="0"/>
              <a:t>Formy:hudební chvilka, zaměstnání</a:t>
            </a:r>
            <a:endParaRPr lang="cs-CZ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MVP – ml. batole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Výtvarná výchova</a:t>
            </a:r>
          </a:p>
          <a:p>
            <a:r>
              <a:rPr lang="cs-CZ" sz="2400" dirty="0" smtClean="0"/>
              <a:t>Napodobivé hry – hra na prodavačku, jak panenka ráno vstává..</a:t>
            </a:r>
          </a:p>
          <a:p>
            <a:r>
              <a:rPr lang="cs-CZ" sz="2400" dirty="0" smtClean="0"/>
              <a:t>Činnost neusměrňujeme, jen rozvíjíme</a:t>
            </a:r>
            <a:endParaRPr lang="cs-CZ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MVP – st. batole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Dtto  ml. </a:t>
            </a:r>
            <a:r>
              <a:rPr lang="cs-CZ" dirty="0" smtClean="0"/>
              <a:t>batole</a:t>
            </a:r>
            <a:r>
              <a:rPr lang="cs-CZ" dirty="0" smtClean="0"/>
              <a:t>, povyšujeme náročnost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Herní aktivity v nemocnici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Hra jako součást přípravy/edukace na hospitalizaci, vyšetření, zákrok</a:t>
            </a:r>
          </a:p>
          <a:p>
            <a:r>
              <a:rPr lang="cs-CZ" sz="2400" dirty="0" smtClean="0"/>
              <a:t>Herní prvky zařazené do ošetřovatelské péče</a:t>
            </a:r>
          </a:p>
          <a:p>
            <a:r>
              <a:rPr lang="cs-CZ" sz="2400" dirty="0" smtClean="0"/>
              <a:t>Hra, která vyplní volný čas dětí</a:t>
            </a:r>
          </a:p>
          <a:p>
            <a:r>
              <a:rPr lang="cs-CZ" sz="2400" dirty="0" smtClean="0"/>
              <a:t>Terapeutická hra, která řeší konkrétní situace – př. obava z odběru krve</a:t>
            </a:r>
            <a:endParaRPr lang="cs-CZ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Herní aktivity v nemocnici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Provoz herny – bezpečnost, hygiena</a:t>
            </a:r>
          </a:p>
          <a:p>
            <a:r>
              <a:rPr lang="cs-CZ" sz="2400" dirty="0" smtClean="0"/>
              <a:t>Rodina a hra</a:t>
            </a:r>
          </a:p>
          <a:p>
            <a:r>
              <a:rPr lang="cs-CZ" sz="2400" dirty="0" smtClean="0"/>
              <a:t>Hra u těžce nemocných dětí – na lůžku</a:t>
            </a:r>
          </a:p>
          <a:p>
            <a:r>
              <a:rPr lang="cs-CZ" sz="2400" dirty="0" smtClean="0"/>
              <a:t>(čichové podněty, hmatové podněty, nahrávky zvuků, strop se stimulačními obrázky)</a:t>
            </a:r>
            <a:endParaRPr lang="cs-CZ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600" smtClean="0">
                <a:latin typeface="Times New Roman" charset="0"/>
              </a:rPr>
              <a:t>Děkuji za pozornost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cs-CZ" smtClean="0"/>
          </a:p>
        </p:txBody>
      </p:sp>
      <p:pic>
        <p:nvPicPr>
          <p:cNvPr id="10244" name="Picture 5" descr="děti li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1700213"/>
            <a:ext cx="7848600" cy="439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imes New Roman" charset="0"/>
              </a:rPr>
              <a:t/>
            </a:r>
            <a:br>
              <a:rPr lang="cs-CZ" dirty="0" smtClean="0">
                <a:latin typeface="Times New Roman" charset="0"/>
              </a:rPr>
            </a:br>
            <a:r>
              <a:rPr lang="cs-CZ" dirty="0" smtClean="0">
                <a:latin typeface="Times New Roman" charset="0"/>
              </a:rPr>
              <a:t> MVP – kojenec </a:t>
            </a:r>
            <a:br>
              <a:rPr lang="cs-CZ" dirty="0" smtClean="0">
                <a:latin typeface="Times New Roman" charset="0"/>
              </a:rPr>
            </a:br>
            <a:endParaRPr lang="cs-CZ" dirty="0" smtClean="0">
              <a:latin typeface="Times New Roman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  <a:defRPr/>
            </a:pPr>
            <a:r>
              <a:rPr lang="cs-CZ" sz="2400" u="sng" dirty="0" smtClean="0">
                <a:latin typeface="Times New Roman" charset="0"/>
              </a:rPr>
              <a:t>Mravní a citová výchova</a:t>
            </a:r>
          </a:p>
          <a:p>
            <a:pPr eaLnBrk="1" hangingPunct="1">
              <a:buNone/>
              <a:defRPr/>
            </a:pPr>
            <a:r>
              <a:rPr lang="cs-CZ" sz="2400" dirty="0" smtClean="0"/>
              <a:t>Metodika </a:t>
            </a:r>
            <a:r>
              <a:rPr lang="cs-CZ" sz="2400" u="sng" dirty="0" smtClean="0">
                <a:latin typeface="Times New Roman" charset="0"/>
              </a:rPr>
              <a:t/>
            </a:r>
            <a:br>
              <a:rPr lang="cs-CZ" sz="2400" u="sng" dirty="0" smtClean="0">
                <a:latin typeface="Times New Roman" charset="0"/>
              </a:rPr>
            </a:br>
            <a:r>
              <a:rPr lang="cs-CZ" sz="2400" dirty="0" smtClean="0">
                <a:latin typeface="Times New Roman" charset="0"/>
              </a:rPr>
              <a:t>Cíl:poskytování lásky, jistoty a bezpečí</a:t>
            </a:r>
            <a:endParaRPr lang="cs-CZ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400" dirty="0" smtClean="0">
                <a:latin typeface="Times New Roman" charset="0"/>
              </a:rPr>
              <a:t>Využíváme dominantní činnost období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400" dirty="0" smtClean="0">
                <a:latin typeface="Times New Roman" charset="0"/>
              </a:rPr>
              <a:t>Stimulujeme dítě – zrak, sluch, dotek (předměty v pohybu, škádlivky, baby masáž)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400" dirty="0" smtClean="0">
                <a:latin typeface="Times New Roman" charset="0"/>
              </a:rPr>
              <a:t>Podpora samostatné hry od 6 </a:t>
            </a:r>
            <a:r>
              <a:rPr lang="cs-CZ" sz="2400" dirty="0" err="1" smtClean="0">
                <a:latin typeface="Times New Roman" charset="0"/>
              </a:rPr>
              <a:t>měs</a:t>
            </a:r>
            <a:r>
              <a:rPr lang="cs-CZ" sz="2400" dirty="0" smtClean="0">
                <a:latin typeface="Times New Roman" charset="0"/>
              </a:rPr>
              <a:t>. – předměty umístíme do prostoru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400" dirty="0" smtClean="0">
                <a:latin typeface="Times New Roman" charset="0"/>
              </a:rPr>
              <a:t>Učíme pomalu ovládat chování – přitulení, ty, ty; ne, </a:t>
            </a:r>
            <a:r>
              <a:rPr lang="cs-CZ" sz="2400" dirty="0" err="1" smtClean="0">
                <a:latin typeface="Times New Roman" charset="0"/>
              </a:rPr>
              <a:t>ne</a:t>
            </a:r>
            <a:endParaRPr lang="cs-CZ" sz="2400" dirty="0" smtClean="0">
              <a:latin typeface="Times New Roman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400" dirty="0" smtClean="0">
                <a:latin typeface="Times New Roman" charset="0"/>
              </a:rPr>
              <a:t>Spolupráce při jídle – ham, viz </a:t>
            </a:r>
            <a:r>
              <a:rPr lang="cs-CZ" sz="2400" dirty="0" err="1" smtClean="0">
                <a:latin typeface="Times New Roman" charset="0"/>
              </a:rPr>
              <a:t>handling</a:t>
            </a:r>
            <a:endParaRPr lang="cs-CZ" dirty="0" smtClean="0">
              <a:latin typeface="Times New Roman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cs-CZ" dirty="0" smtClean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MVP - kojenec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cs-CZ" sz="2400" u="sng" dirty="0" smtClean="0"/>
              <a:t>Rozumová výchova</a:t>
            </a:r>
          </a:p>
          <a:p>
            <a:pPr>
              <a:buNone/>
              <a:defRPr/>
            </a:pPr>
            <a:r>
              <a:rPr lang="cs-CZ" sz="2400" dirty="0" smtClean="0"/>
              <a:t>Cíl:aktivizace poznávacích procesů (soustředění, vnímání) </a:t>
            </a:r>
          </a:p>
          <a:p>
            <a:pPr>
              <a:buNone/>
              <a:defRPr/>
            </a:pPr>
            <a:r>
              <a:rPr lang="cs-CZ" sz="2400" dirty="0" smtClean="0"/>
              <a:t>Hračky- velké, barevné</a:t>
            </a:r>
          </a:p>
          <a:p>
            <a:pPr>
              <a:buNone/>
              <a:defRPr/>
            </a:pPr>
            <a:r>
              <a:rPr lang="cs-CZ" sz="2400" dirty="0" smtClean="0"/>
              <a:t>Dítě poznává předměty vkládáním do úst</a:t>
            </a:r>
          </a:p>
          <a:p>
            <a:pPr>
              <a:buNone/>
              <a:defRPr/>
            </a:pPr>
            <a:r>
              <a:rPr lang="cs-CZ" sz="2400" dirty="0" smtClean="0"/>
              <a:t>Rozvoj řeči – dítě vidí naše rty, slabiky </a:t>
            </a:r>
            <a:r>
              <a:rPr lang="cs-CZ" sz="2400" dirty="0" err="1" smtClean="0"/>
              <a:t>ma</a:t>
            </a:r>
            <a:r>
              <a:rPr lang="cs-CZ" sz="2400" dirty="0" smtClean="0"/>
              <a:t>, </a:t>
            </a:r>
            <a:r>
              <a:rPr lang="cs-CZ" sz="2400" dirty="0" err="1" smtClean="0"/>
              <a:t>pa</a:t>
            </a:r>
            <a:r>
              <a:rPr lang="cs-CZ" sz="2400" dirty="0" smtClean="0"/>
              <a:t>, </a:t>
            </a:r>
            <a:r>
              <a:rPr lang="cs-CZ" sz="2400" dirty="0" err="1" smtClean="0"/>
              <a:t>da</a:t>
            </a:r>
            <a:r>
              <a:rPr lang="cs-CZ" sz="2400" dirty="0" smtClean="0"/>
              <a:t>, ta</a:t>
            </a:r>
          </a:p>
          <a:p>
            <a:pPr>
              <a:buNone/>
              <a:defRPr/>
            </a:pPr>
            <a:r>
              <a:rPr lang="cs-CZ" sz="2400" dirty="0" smtClean="0"/>
              <a:t>Komentujeme události. </a:t>
            </a:r>
            <a:r>
              <a:rPr lang="cs-CZ" sz="2400" dirty="0" err="1" smtClean="0"/>
              <a:t>Bác</a:t>
            </a:r>
            <a:r>
              <a:rPr lang="cs-CZ" sz="2400" dirty="0" smtClean="0"/>
              <a:t>, </a:t>
            </a:r>
            <a:r>
              <a:rPr lang="cs-CZ" sz="2400" dirty="0" err="1" smtClean="0"/>
              <a:t>pápá</a:t>
            </a:r>
            <a:r>
              <a:rPr lang="cs-CZ" sz="2400" dirty="0" smtClean="0"/>
              <a:t>, </a:t>
            </a:r>
          </a:p>
          <a:p>
            <a:pPr>
              <a:buNone/>
              <a:defRPr/>
            </a:pPr>
            <a:r>
              <a:rPr lang="cs-CZ" sz="2400" dirty="0" err="1" smtClean="0"/>
              <a:t>Monotématické</a:t>
            </a:r>
            <a:r>
              <a:rPr lang="cs-CZ" sz="2400" dirty="0" smtClean="0"/>
              <a:t> obrázky</a:t>
            </a:r>
          </a:p>
          <a:p>
            <a:pPr>
              <a:buNone/>
              <a:defRPr/>
            </a:pPr>
            <a:r>
              <a:rPr lang="cs-CZ" sz="2400" dirty="0" smtClean="0"/>
              <a:t>Poznávání okolí – změna polohy (na břiše), v náručí</a:t>
            </a:r>
            <a:endParaRPr lang="cs-CZ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MVP - kojenec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sz="2400" u="sng" dirty="0" smtClean="0"/>
              <a:t>Tělesná výchova, </a:t>
            </a:r>
            <a:r>
              <a:rPr lang="cs-CZ" sz="2400" u="sng" dirty="0" smtClean="0"/>
              <a:t>jemná motorika </a:t>
            </a:r>
            <a:r>
              <a:rPr lang="cs-CZ" sz="2400" dirty="0" smtClean="0"/>
              <a:t>– rozvoj hrubé motoriky</a:t>
            </a:r>
          </a:p>
          <a:p>
            <a:pPr>
              <a:defRPr/>
            </a:pPr>
            <a:r>
              <a:rPr lang="cs-CZ" sz="2400" dirty="0" smtClean="0"/>
              <a:t>Podpora spontánních pohybů dítěte (při přebalování, koupání, poloha na bříšku, otáčení hlavy, úchop hraček)</a:t>
            </a:r>
          </a:p>
          <a:p>
            <a:pPr>
              <a:defRPr/>
            </a:pPr>
            <a:r>
              <a:rPr lang="cs-CZ" sz="2400" dirty="0" smtClean="0"/>
              <a:t>Postupně motivace k lezení – kutálející hračky</a:t>
            </a:r>
          </a:p>
          <a:p>
            <a:pPr>
              <a:defRPr/>
            </a:pPr>
            <a:r>
              <a:rPr lang="cs-CZ" sz="2400" dirty="0" err="1" smtClean="0"/>
              <a:t>Vertikalizace</a:t>
            </a:r>
            <a:r>
              <a:rPr lang="cs-CZ" sz="2400" dirty="0" smtClean="0"/>
              <a:t> – chůze okolo ohrádky, úkroky, podpora posazení</a:t>
            </a:r>
          </a:p>
          <a:p>
            <a:pPr>
              <a:defRPr/>
            </a:pPr>
            <a:r>
              <a:rPr lang="cs-CZ" sz="2400" dirty="0" smtClean="0"/>
              <a:t>Jemná motorika- hrníček s pitím, rohlík, sušenka </a:t>
            </a:r>
            <a:endParaRPr lang="cs-CZ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MVP - kojenec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sz="2400" u="sng" dirty="0" smtClean="0"/>
              <a:t>Hudební výchova</a:t>
            </a:r>
            <a:r>
              <a:rPr lang="cs-CZ" sz="2400" dirty="0" smtClean="0"/>
              <a:t> – říkánky, popěvky</a:t>
            </a:r>
          </a:p>
          <a:p>
            <a:pPr>
              <a:defRPr/>
            </a:pPr>
            <a:r>
              <a:rPr lang="cs-CZ" sz="2400" dirty="0" smtClean="0"/>
              <a:t>Hudební chvilky – sestra zpívá + nástroje</a:t>
            </a:r>
          </a:p>
          <a:p>
            <a:pPr>
              <a:defRPr/>
            </a:pPr>
            <a:r>
              <a:rPr lang="cs-CZ" sz="2400" dirty="0" smtClean="0"/>
              <a:t>Zvukové hračky</a:t>
            </a:r>
          </a:p>
          <a:p>
            <a:pPr>
              <a:defRPr/>
            </a:pPr>
            <a:r>
              <a:rPr lang="cs-CZ" sz="2400" dirty="0" smtClean="0"/>
              <a:t>Manipulace s hudebními nástroji</a:t>
            </a:r>
          </a:p>
          <a:p>
            <a:pPr>
              <a:defRPr/>
            </a:pPr>
            <a:r>
              <a:rPr lang="cs-CZ" sz="2400" dirty="0" smtClean="0"/>
              <a:t>Nápodoba - tleskání</a:t>
            </a:r>
            <a:endParaRPr lang="cs-CZ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MVP – ml. batole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u="sng" dirty="0" smtClean="0">
                <a:latin typeface="Times New Roman" charset="0"/>
              </a:rPr>
              <a:t>Mravní a citová výchova</a:t>
            </a:r>
          </a:p>
          <a:p>
            <a:pPr>
              <a:defRPr/>
            </a:pPr>
            <a:r>
              <a:rPr lang="cs-CZ" sz="2400" dirty="0" smtClean="0"/>
              <a:t>Při běžných činnostech – příchod do jeslí, školky</a:t>
            </a:r>
          </a:p>
          <a:p>
            <a:pPr>
              <a:defRPr/>
            </a:pPr>
            <a:r>
              <a:rPr lang="cs-CZ" sz="2400" dirty="0" smtClean="0"/>
              <a:t>Vytváření </a:t>
            </a:r>
            <a:r>
              <a:rPr lang="cs-CZ" sz="2400" dirty="0" err="1" smtClean="0"/>
              <a:t>char</a:t>
            </a:r>
            <a:r>
              <a:rPr lang="cs-CZ" sz="2400" dirty="0" smtClean="0"/>
              <a:t>. vlastností</a:t>
            </a:r>
          </a:p>
          <a:p>
            <a:pPr>
              <a:defRPr/>
            </a:pPr>
            <a:r>
              <a:rPr lang="cs-CZ" sz="2400" dirty="0" smtClean="0"/>
              <a:t>Formování sociálních vztahů (přes situace, které dítě řeší – př. panenka pláče)</a:t>
            </a:r>
          </a:p>
          <a:p>
            <a:pPr>
              <a:defRPr/>
            </a:pPr>
            <a:r>
              <a:rPr lang="cs-CZ" sz="2400" dirty="0" smtClean="0"/>
              <a:t>Vytváříme podmínky pro zdravé sebevědomí (začíná vlastní „já“)</a:t>
            </a:r>
            <a:endParaRPr lang="cs-CZ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MVP – ml. batole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u="sng" dirty="0" smtClean="0"/>
              <a:t>Rozumová výchova</a:t>
            </a:r>
          </a:p>
          <a:p>
            <a:r>
              <a:rPr lang="cs-CZ" sz="2400" dirty="0" smtClean="0"/>
              <a:t>Rozvoj poznávacích procesů</a:t>
            </a:r>
          </a:p>
          <a:p>
            <a:r>
              <a:rPr lang="cs-CZ" sz="2400" dirty="0" smtClean="0"/>
              <a:t>Prolíná se celým dnem, vzbuzování zvědavosti, copak je to?</a:t>
            </a:r>
          </a:p>
          <a:p>
            <a:r>
              <a:rPr lang="cs-CZ" sz="2400" dirty="0" smtClean="0"/>
              <a:t>Návštěvy jiných prostor – kuchyně, prádelna..</a:t>
            </a:r>
          </a:p>
          <a:p>
            <a:r>
              <a:rPr lang="cs-CZ" sz="2400" dirty="0" smtClean="0"/>
              <a:t>Rozvoj pozornosti</a:t>
            </a:r>
          </a:p>
          <a:p>
            <a:r>
              <a:rPr lang="cs-CZ" sz="2400" dirty="0" smtClean="0"/>
              <a:t>Rozvoj smyslového vnímání</a:t>
            </a:r>
            <a:endParaRPr lang="cs-CZ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MVP – ml. batole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u="sng" dirty="0" smtClean="0"/>
              <a:t>Rozumová výchova</a:t>
            </a:r>
          </a:p>
          <a:p>
            <a:r>
              <a:rPr lang="cs-CZ" sz="2400" dirty="0" smtClean="0"/>
              <a:t>Rozvoj paměti a řeči – situační říkánky, potřeba dospělého</a:t>
            </a:r>
          </a:p>
          <a:p>
            <a:r>
              <a:rPr lang="cs-CZ" sz="2400" dirty="0" smtClean="0"/>
              <a:t>Prohlížení obrázků- počet dětí 1-2 na klíně, vedle sebe</a:t>
            </a:r>
            <a:endParaRPr lang="cs-CZ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MVP – ml. batole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u="sng" dirty="0" smtClean="0"/>
              <a:t>Tělesná výchova</a:t>
            </a:r>
          </a:p>
          <a:p>
            <a:r>
              <a:rPr lang="cs-CZ" sz="2400" dirty="0" smtClean="0"/>
              <a:t>Cviky přirozené, zdravotní, pohybové hry</a:t>
            </a:r>
          </a:p>
          <a:p>
            <a:r>
              <a:rPr lang="cs-CZ" sz="2400" dirty="0" smtClean="0"/>
              <a:t>Nevhodné cviky – visy, tvrdé doskoky, úchop za zápěstí, vytrvalostní cviky</a:t>
            </a:r>
          </a:p>
          <a:p>
            <a:r>
              <a:rPr lang="cs-CZ" sz="2400" dirty="0" smtClean="0"/>
              <a:t>Organizační formy – rozcvička, tělovýchovná chvilka, tělovýchovné zaměstnání, individuální cvičení, pobyt na vzduchu, vycházka, otužování</a:t>
            </a:r>
            <a:endParaRPr lang="cs-CZ" sz="24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BRANCHTO" val="0"/>
</p:tagLst>
</file>

<file path=ppt/theme/theme1.xml><?xml version="1.0" encoding="utf-8"?>
<a:theme xmlns:a="http://schemas.openxmlformats.org/drawingml/2006/main" name="Paprsky">
  <a:themeElements>
    <a:clrScheme name="Paprsky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Paprsk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charset="0"/>
          </a:defRPr>
        </a:defPPr>
      </a:lstStyle>
    </a:lnDef>
  </a:objectDefaults>
  <a:extraClrSchemeLst>
    <a:extraClrScheme>
      <a:clrScheme name="Paprsky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prsky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prsky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prsky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prsky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prsky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prsky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prsky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prsky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561</TotalTime>
  <Words>481</Words>
  <Application>Microsoft Office PowerPoint</Application>
  <PresentationFormat>Předvádění na obrazovce (4:3)</PresentationFormat>
  <Paragraphs>82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Paprsky</vt:lpstr>
      <vt:lpstr>Metodika výchovné péče (MVP) </vt:lpstr>
      <vt:lpstr>  MVP – kojenec  </vt:lpstr>
      <vt:lpstr>MVP - kojenec </vt:lpstr>
      <vt:lpstr>MVP - kojenec</vt:lpstr>
      <vt:lpstr>MVP - kojenec</vt:lpstr>
      <vt:lpstr>MVP – ml. batole</vt:lpstr>
      <vt:lpstr>MVP – ml. batole</vt:lpstr>
      <vt:lpstr>MVP – ml. batole</vt:lpstr>
      <vt:lpstr>MVP – ml. batole</vt:lpstr>
      <vt:lpstr>MVP – ml. batole</vt:lpstr>
      <vt:lpstr>MVP – ml. batole</vt:lpstr>
      <vt:lpstr>MVP – ml. batole</vt:lpstr>
      <vt:lpstr>MVP – st. batole</vt:lpstr>
      <vt:lpstr>Herní aktivity v nemocnici</vt:lpstr>
      <vt:lpstr>Herní aktivity v nemocnici</vt:lpstr>
      <vt:lpstr>Děkuji za pozornost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Léčba bolesti</dc:title>
  <dc:creator>Hanča</dc:creator>
  <cp:lastModifiedBy>vlachova47928</cp:lastModifiedBy>
  <cp:revision>50</cp:revision>
  <cp:lastPrinted>1601-01-01T00:00:00Z</cp:lastPrinted>
  <dcterms:created xsi:type="dcterms:W3CDTF">2012-02-05T14:20:19Z</dcterms:created>
  <dcterms:modified xsi:type="dcterms:W3CDTF">2021-02-25T08:38:28Z</dcterms:modified>
</cp:coreProperties>
</file>