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3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59" r:id="rId11"/>
    <p:sldId id="262" r:id="rId12"/>
    <p:sldId id="260" r:id="rId13"/>
    <p:sldId id="261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3" r:id="rId23"/>
    <p:sldId id="274" r:id="rId24"/>
    <p:sldId id="275" r:id="rId25"/>
    <p:sldId id="272" r:id="rId26"/>
    <p:sldId id="276" r:id="rId27"/>
    <p:sldId id="278" r:id="rId28"/>
    <p:sldId id="281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62" autoAdjust="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9E0F-2E38-4E65-BF14-6292CCA21D7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A1C6-3F17-4FE5-91A2-36694D581E4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2F676-485F-4042-AEAC-2DBDD99D057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80-2654-41E4-9E29-918C547DBB9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C283-B915-4287-A03F-A18A5373893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1DB6-3912-41E1-A848-5B591FF0750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7E9D2-C9C3-41CB-8B73-DEA9F2F7821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127A-5D3A-48E7-A38D-EFC1E932BD3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912D2-33D0-4AB8-A792-1ADC874AF6B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6737E-071B-493E-B30A-32EEC5EDE1F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A877A8-C476-4DE6-8316-EF3E81E397C9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3B6E02-7E4F-49DB-A4F5-B3A0CB0E2032}" type="slidenum">
              <a:rPr lang="en-CA" smtClean="0"/>
              <a:pPr/>
              <a:t>‹#›</a:t>
            </a:fld>
            <a:endParaRPr lang="en-CA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196752"/>
            <a:ext cx="7851648" cy="864096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  <a:effectLst/>
              </a:rPr>
              <a:t>Vývojová psychologie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sz="2800" dirty="0">
                <a:effectLst/>
              </a:rPr>
              <a:t>Kojenecké </a:t>
            </a:r>
            <a:r>
              <a:rPr lang="cs-CZ" sz="2800" dirty="0" smtClean="0">
                <a:effectLst/>
              </a:rPr>
              <a:t>období 28 </a:t>
            </a:r>
            <a:r>
              <a:rPr lang="cs-CZ" sz="2800" dirty="0">
                <a:effectLst/>
              </a:rPr>
              <a:t>den – 1 </a:t>
            </a:r>
            <a:r>
              <a:rPr lang="cs-CZ" sz="2800" dirty="0" smtClean="0">
                <a:effectLst/>
              </a:rPr>
              <a:t>rok</a:t>
            </a:r>
          </a:p>
          <a:p>
            <a:pPr algn="l">
              <a:lnSpc>
                <a:spcPct val="80000"/>
              </a:lnSpc>
            </a:pPr>
            <a:endParaRPr lang="cs-CZ" sz="2800" dirty="0">
              <a:effectLst/>
            </a:endParaRPr>
          </a:p>
          <a:p>
            <a:pPr algn="l">
              <a:lnSpc>
                <a:spcPct val="80000"/>
              </a:lnSpc>
            </a:pPr>
            <a:r>
              <a:rPr lang="cs-CZ" sz="2800" dirty="0">
                <a:effectLst/>
              </a:rPr>
              <a:t>Výrazný tělesný vývoj (</a:t>
            </a:r>
            <a:r>
              <a:rPr lang="cs-CZ" sz="1800" dirty="0">
                <a:effectLst/>
              </a:rPr>
              <a:t>prudký růst – 76 cm, hmotnost cca 10 kg)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Kojenecké období        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Char char="ë"/>
            </a:pPr>
            <a:r>
              <a:rPr lang="cs-CZ" sz="2400"/>
              <a:t>Poznávací procesy:</a:t>
            </a:r>
          </a:p>
          <a:p>
            <a:pPr>
              <a:buFont typeface="Monotype Sorts" pitchFamily="2" charset="2"/>
              <a:buChar char="ë"/>
            </a:pPr>
            <a:r>
              <a:rPr lang="cs-CZ" sz="2400"/>
              <a:t>Zdokonalují se jednotl. analyzátory (mění se dominance)</a:t>
            </a:r>
          </a:p>
          <a:p>
            <a:pPr>
              <a:buFont typeface="Monotype Sorts" pitchFamily="2" charset="2"/>
              <a:buChar char="ë"/>
            </a:pPr>
            <a:r>
              <a:rPr lang="cs-CZ" sz="2400"/>
              <a:t>Barevné vnímání od 4 měsíce</a:t>
            </a:r>
          </a:p>
          <a:p>
            <a:pPr>
              <a:buFont typeface="Monotype Sorts" pitchFamily="2" charset="2"/>
              <a:buChar char="ë"/>
            </a:pPr>
            <a:r>
              <a:rPr lang="cs-CZ" sz="2400"/>
              <a:t>Myšlení = praktické v činnosti</a:t>
            </a:r>
          </a:p>
          <a:p>
            <a:pPr>
              <a:buFont typeface="Monotype Sorts" pitchFamily="2" charset="2"/>
              <a:buChar char="ë"/>
            </a:pPr>
            <a:r>
              <a:rPr lang="cs-CZ" sz="2400"/>
              <a:t>Paměť = znovupoznání (lahev – krmení)</a:t>
            </a:r>
          </a:p>
          <a:p>
            <a:pPr>
              <a:buFont typeface="Monotype Sorts" pitchFamily="2" charset="2"/>
              <a:buChar char="ë"/>
            </a:pPr>
            <a:r>
              <a:rPr lang="cs-CZ" sz="2400"/>
              <a:t>Pozornost = novým věcem</a:t>
            </a:r>
          </a:p>
          <a:p>
            <a:pPr>
              <a:buFont typeface="Monotype Sorts" pitchFamily="2" charset="2"/>
              <a:buChar char="ë"/>
            </a:pPr>
            <a:r>
              <a:rPr lang="cs-CZ" sz="2400"/>
              <a:t>Řeč = předřečové stádium ou, gr, </a:t>
            </a:r>
          </a:p>
          <a:p>
            <a:pPr>
              <a:buFont typeface="Monotype Sorts" pitchFamily="2" charset="2"/>
              <a:buChar char="ë"/>
            </a:pPr>
            <a:r>
              <a:rPr lang="cs-CZ" sz="2400"/>
              <a:t>              porozumění slov od dospělého</a:t>
            </a:r>
          </a:p>
          <a:p>
            <a:pPr>
              <a:buFont typeface="Monotype Sorts" pitchFamily="2" charset="2"/>
              <a:buChar char="ë"/>
            </a:pPr>
            <a:r>
              <a:rPr lang="cs-CZ" sz="2400"/>
              <a:t>              tvoření slov ma-ma, ba-ba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Vývoj motoriky - kojenec   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Char char="¶"/>
            </a:pPr>
            <a:r>
              <a:rPr lang="cs-CZ" dirty="0"/>
              <a:t>Hrubá motorika – </a:t>
            </a:r>
            <a:r>
              <a:rPr lang="cs-CZ" dirty="0" err="1"/>
              <a:t>individ</a:t>
            </a:r>
            <a:r>
              <a:rPr lang="cs-CZ" dirty="0"/>
              <a:t>. Charakter</a:t>
            </a:r>
          </a:p>
          <a:p>
            <a:pPr>
              <a:lnSpc>
                <a:spcPct val="90000"/>
              </a:lnSpc>
              <a:buFont typeface="Monotype Sorts" pitchFamily="2" charset="2"/>
              <a:buChar char="¶"/>
            </a:pPr>
            <a:r>
              <a:rPr lang="cs-CZ" dirty="0"/>
              <a:t>Zákon </a:t>
            </a:r>
            <a:r>
              <a:rPr lang="cs-CZ" dirty="0" err="1"/>
              <a:t>cefalokaudálního</a:t>
            </a:r>
            <a:r>
              <a:rPr lang="cs-CZ" dirty="0"/>
              <a:t> vývoje</a:t>
            </a:r>
          </a:p>
          <a:p>
            <a:pPr>
              <a:lnSpc>
                <a:spcPct val="90000"/>
              </a:lnSpc>
              <a:buFont typeface="Monotype Sorts" pitchFamily="2" charset="2"/>
              <a:buChar char="¶"/>
            </a:pPr>
            <a:r>
              <a:rPr lang="cs-CZ" dirty="0"/>
              <a:t>Zákon centrálně periferního směru (velké svaly – drobné svaly)</a:t>
            </a:r>
          </a:p>
          <a:p>
            <a:pPr>
              <a:lnSpc>
                <a:spcPct val="90000"/>
              </a:lnSpc>
              <a:buFont typeface="Monotype Sorts" pitchFamily="2" charset="2"/>
              <a:buChar char="¶"/>
            </a:pPr>
            <a:r>
              <a:rPr lang="cs-CZ" dirty="0"/>
              <a:t>Převrací se ze zad na bok, na břicho, z břicha na záda, plazí se, leze, posadí se, poklekne, postaví se, chodí samo</a:t>
            </a:r>
          </a:p>
          <a:p>
            <a:pPr>
              <a:lnSpc>
                <a:spcPct val="90000"/>
              </a:lnSpc>
              <a:buFont typeface="Monotype Sorts" pitchFamily="2" charset="2"/>
              <a:buChar char="¶"/>
            </a:pPr>
            <a:r>
              <a:rPr lang="cs-CZ" dirty="0"/>
              <a:t>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utoUpdateAnimBg="0"/>
      <p:bldP spid="1536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                     Jemná motorika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996952"/>
            <a:ext cx="8229600" cy="3327648"/>
          </a:xfrm>
        </p:spPr>
        <p:txBody>
          <a:bodyPr/>
          <a:lstStyle/>
          <a:p>
            <a:r>
              <a:rPr lang="cs-CZ" dirty="0"/>
              <a:t>Týká se ruky dítěte, umožňuje manipulaci s předměty, úchop</a:t>
            </a:r>
          </a:p>
          <a:p>
            <a:r>
              <a:rPr lang="cs-CZ" dirty="0" err="1"/>
              <a:t>Cefalokaudální</a:t>
            </a:r>
            <a:r>
              <a:rPr lang="cs-CZ" dirty="0"/>
              <a:t> pravidlo</a:t>
            </a:r>
          </a:p>
          <a:p>
            <a:r>
              <a:rPr lang="cs-CZ" dirty="0"/>
              <a:t>Pravidlo palmárního = prvotního uchopení předmětu dlaní (palmární úchop, opozice palce, klešťový úchop)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          Jemná motorika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1 – 3 </a:t>
            </a:r>
            <a:r>
              <a:rPr lang="cs-CZ" sz="2800"/>
              <a:t>MĚS, PROHLÍŽENÍ RUKOU</a:t>
            </a:r>
          </a:p>
          <a:p>
            <a:r>
              <a:rPr lang="cs-CZ" sz="2800"/>
              <a:t>4 MĚS ZÁMĚRNÉ UCHOPOVÁNÍ, ROVNOCENNÉ KONČ.</a:t>
            </a:r>
          </a:p>
          <a:p>
            <a:r>
              <a:rPr lang="cs-CZ" sz="2800"/>
              <a:t>5-6 MĚS DLAŇOVÉ UCHOPOVÁNÍ, VYUŽÍVÁ 4 PRSTY</a:t>
            </a:r>
          </a:p>
          <a:p>
            <a:r>
              <a:rPr lang="cs-CZ" sz="2800"/>
              <a:t>7-8 MĚS OPOZICE PALCE!, ZAČÁTEK MANIPUL. HRY</a:t>
            </a:r>
          </a:p>
          <a:p>
            <a:r>
              <a:rPr lang="cs-CZ" sz="2800"/>
              <a:t>9 MĚS KLEŠŤOVÉ UCHOPOVÁNÍ, MEZI PALCEM A UKAZOVÁKEM</a:t>
            </a:r>
          </a:p>
          <a:p>
            <a:r>
              <a:rPr lang="cs-CZ" sz="2800"/>
              <a:t>Důležitá aktivita, praxe s přiměřenými předměty</a:t>
            </a:r>
            <a:r>
              <a:rPr lang="cs-CZ"/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autoUpdateAnimBg="0"/>
      <p:bldP spid="133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Výchovné problémy a zlozvyky koj. věku                 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cs-CZ"/>
              <a:t>Prodloužené usínání</a:t>
            </a:r>
          </a:p>
          <a:p>
            <a:r>
              <a:rPr lang="cs-CZ"/>
              <a:t>Cumlání prstů (nesprávné krmení, nedostatek sociálních kontaktů)</a:t>
            </a:r>
          </a:p>
          <a:p>
            <a:r>
              <a:rPr lang="cs-CZ"/>
              <a:t>Nadměrná plačtivost (vynucení přítomnosti dosp.)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cs-CZ"/>
              <a:t>Zlozvyky u jídla</a:t>
            </a:r>
          </a:p>
          <a:p>
            <a:r>
              <a:rPr lang="cs-CZ"/>
              <a:t>Kývání dítěte („na čtyřech“) fyziologické=příprava na lezení</a:t>
            </a:r>
          </a:p>
          <a:p>
            <a:pPr>
              <a:buFont typeface="Monotype Sorts" pitchFamily="2" charset="2"/>
              <a:buNone/>
            </a:pPr>
            <a:r>
              <a:rPr lang="cs-CZ"/>
              <a:t>     zlozvyk=nedostatek aktivity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autoUpdateAnimBg="0"/>
      <p:bldP spid="17412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/>
              <a:t>Batolecí období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400"/>
              <a:t>Mladší batolecí období</a:t>
            </a:r>
          </a:p>
          <a:p>
            <a:r>
              <a:rPr lang="cs-CZ" sz="2400"/>
              <a:t>Starší batolecí období</a:t>
            </a:r>
          </a:p>
          <a:p>
            <a:r>
              <a:rPr lang="cs-CZ" sz="2400"/>
              <a:t>Charakteristika období:</a:t>
            </a:r>
          </a:p>
          <a:p>
            <a:r>
              <a:rPr lang="cs-CZ" sz="2400"/>
              <a:t>Důležité funkce – chůze = osamostatnění a řeč=dorozumívání</a:t>
            </a:r>
          </a:p>
          <a:p>
            <a:endParaRPr lang="cs-CZ" sz="2400"/>
          </a:p>
          <a:p>
            <a:endParaRPr lang="cs-CZ" sz="2400"/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2400"/>
              <a:t>Tělesný vývoj:</a:t>
            </a:r>
          </a:p>
          <a:p>
            <a:pPr>
              <a:buFont typeface="Monotype Sorts" pitchFamily="2" charset="2"/>
              <a:buNone/>
            </a:pPr>
            <a:r>
              <a:rPr lang="cs-CZ" sz="2400"/>
              <a:t>Zpomalení oproti koj.</a:t>
            </a:r>
          </a:p>
          <a:p>
            <a:pPr>
              <a:buFont typeface="Monotype Sorts" pitchFamily="2" charset="2"/>
              <a:buNone/>
            </a:pPr>
            <a:r>
              <a:rPr lang="cs-CZ" sz="2400"/>
              <a:t>Velká fontanela 18 měs uzávěr</a:t>
            </a:r>
          </a:p>
          <a:p>
            <a:pPr>
              <a:buFont typeface="Monotype Sorts" pitchFamily="2" charset="2"/>
              <a:buNone/>
            </a:pPr>
            <a:r>
              <a:rPr lang="cs-CZ" sz="2400"/>
              <a:t>Chrup mléčný 20 zubů</a:t>
            </a:r>
          </a:p>
          <a:p>
            <a:pPr>
              <a:buFont typeface="Monotype Sorts" pitchFamily="2" charset="2"/>
              <a:buNone/>
            </a:pPr>
            <a:r>
              <a:rPr lang="cs-CZ" sz="2400"/>
              <a:t>Hmotnost o 1-2kg ročně</a:t>
            </a:r>
          </a:p>
          <a:p>
            <a:pPr>
              <a:buFont typeface="Monotype Sorts" pitchFamily="2" charset="2"/>
              <a:buNone/>
            </a:pPr>
            <a:r>
              <a:rPr lang="cs-CZ" sz="2400"/>
              <a:t>Výška o 10 cm/6-8cm</a:t>
            </a:r>
          </a:p>
          <a:p>
            <a:pPr>
              <a:buFont typeface="Monotype Sorts" pitchFamily="2" charset="2"/>
              <a:buNone/>
            </a:pP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/>
      <p:bldP spid="18435" grpId="0" build="p" autoUpdateAnimBg="0"/>
      <p:bldP spid="1843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Batole                 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400"/>
              <a:t>Spánek, bdění</a:t>
            </a:r>
          </a:p>
          <a:p>
            <a:r>
              <a:rPr lang="cs-CZ" sz="2400"/>
              <a:t>Krmení, stolování</a:t>
            </a:r>
          </a:p>
          <a:p>
            <a:r>
              <a:rPr lang="cs-CZ" sz="2400"/>
              <a:t>Kontrola vyprazdňování (1 rok vysazovat na nočník, 2 roky samo si řekne</a:t>
            </a:r>
          </a:p>
          <a:p>
            <a:r>
              <a:rPr lang="cs-CZ" sz="2400"/>
              <a:t>Oblékání</a:t>
            </a:r>
          </a:p>
          <a:p>
            <a:r>
              <a:rPr lang="cs-CZ" sz="2400"/>
              <a:t>Návyky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2400"/>
              <a:t>City:</a:t>
            </a:r>
          </a:p>
          <a:p>
            <a:r>
              <a:rPr lang="cs-CZ" sz="2400"/>
              <a:t>Vývoj sebeuvědomování</a:t>
            </a:r>
          </a:p>
          <a:p>
            <a:r>
              <a:rPr lang="cs-CZ" sz="2400"/>
              <a:t>Diferencované city (kladné, záporné)</a:t>
            </a:r>
          </a:p>
          <a:p>
            <a:r>
              <a:rPr lang="cs-CZ" sz="2400"/>
              <a:t>Zklamání (pláč, hněv, žárlivost)</a:t>
            </a:r>
          </a:p>
          <a:p>
            <a:r>
              <a:rPr lang="cs-CZ" sz="2400"/>
              <a:t>Sociální vazba s dosp. má význam pro rozvoj řeči a sebeuvědomění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  <p:bldP spid="1946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/>
            </a:r>
            <a:br>
              <a:rPr lang="cs-CZ"/>
            </a:br>
            <a:r>
              <a:rPr lang="cs-CZ"/>
              <a:t>      </a:t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r>
              <a:rPr lang="cs-CZ"/>
              <a:t>Vlastnosti dětských citů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Krátkodobé, reaguje na podněty pro dosp. nevýznamné</a:t>
            </a:r>
          </a:p>
          <a:p>
            <a:r>
              <a:rPr lang="cs-CZ"/>
              <a:t>Přechodný ráz – přechází ze smíchu do pláče</a:t>
            </a:r>
          </a:p>
          <a:p>
            <a:r>
              <a:rPr lang="cs-CZ"/>
              <a:t>Výrazně se projevují navenek</a:t>
            </a:r>
          </a:p>
          <a:p>
            <a:r>
              <a:rPr lang="cs-CZ"/>
              <a:t>Ovlivnitelné- přenosné</a:t>
            </a:r>
          </a:p>
          <a:p>
            <a:r>
              <a:rPr lang="cs-CZ"/>
              <a:t>Rozmanité, jeden cit vyvolá různé reakce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 autoUpdateAnimBg="0"/>
      <p:bldP spid="2048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 Podmínky zdravého sebevědomí           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2708919"/>
            <a:ext cx="7715200" cy="3646005"/>
          </a:xfrm>
        </p:spPr>
        <p:txBody>
          <a:bodyPr/>
          <a:lstStyle/>
          <a:p>
            <a:r>
              <a:rPr lang="cs-CZ" sz="2400" dirty="0"/>
              <a:t>JÁ (2r.)</a:t>
            </a:r>
          </a:p>
          <a:p>
            <a:r>
              <a:rPr lang="cs-CZ" sz="2400" dirty="0"/>
              <a:t>Důl.moment hledání místa ve spol., pomoc dospělého</a:t>
            </a:r>
          </a:p>
          <a:p>
            <a:r>
              <a:rPr lang="cs-CZ" sz="2400" dirty="0"/>
              <a:t>Uspokojit samostatnou aktivitu (pomoc-odnést..)</a:t>
            </a:r>
          </a:p>
          <a:p>
            <a:r>
              <a:rPr lang="cs-CZ" sz="2400" dirty="0"/>
              <a:t>Nechat dítě uplatnit svoji vůli (chce pokračovat, jiné děti již ne)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cs-CZ" sz="2000"/>
          </a:p>
          <a:p>
            <a:pPr>
              <a:buFont typeface="Monotype Sorts" pitchFamily="2" charset="2"/>
              <a:buChar char="ë"/>
            </a:pPr>
            <a:endParaRPr lang="cs-CZ" sz="2000"/>
          </a:p>
          <a:p>
            <a:pPr>
              <a:buFont typeface="Monotype Sorts" pitchFamily="2" charset="2"/>
              <a:buChar char="ë"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 autoUpdateAnimBg="0"/>
      <p:bldP spid="21507" grpId="0" build="p" autoUpdateAnimBg="0"/>
      <p:bldP spid="21508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6713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cs-CZ" dirty="0"/>
              <a:t> </a:t>
            </a:r>
            <a:r>
              <a:rPr lang="cs-CZ" dirty="0" smtClean="0"/>
              <a:t>Poznávací </a:t>
            </a:r>
            <a:r>
              <a:rPr lang="cs-CZ" dirty="0"/>
              <a:t>procesy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3141663"/>
            <a:ext cx="6543675" cy="3240087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solidFill>
                  <a:schemeClr val="tx1"/>
                </a:solidFill>
              </a:rPr>
              <a:t>Vnímání probíhá v procesu </a:t>
            </a:r>
            <a:r>
              <a:rPr lang="cs-CZ" dirty="0" smtClean="0">
                <a:solidFill>
                  <a:schemeClr val="tx1"/>
                </a:solidFill>
              </a:rPr>
              <a:t>činnosti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Souvisí </a:t>
            </a:r>
            <a:r>
              <a:rPr lang="cs-CZ" dirty="0">
                <a:solidFill>
                  <a:schemeClr val="tx1"/>
                </a:solidFill>
              </a:rPr>
              <a:t>s myšlením a řečí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Největší význam zrak a sluch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Charakteristika </a:t>
            </a:r>
            <a:r>
              <a:rPr lang="cs-CZ" dirty="0">
                <a:solidFill>
                  <a:schemeClr val="tx1"/>
                </a:solidFill>
              </a:rPr>
              <a:t>období je </a:t>
            </a:r>
            <a:r>
              <a:rPr lang="cs-CZ" sz="1800" dirty="0">
                <a:solidFill>
                  <a:schemeClr val="tx1"/>
                </a:solidFill>
              </a:rPr>
              <a:t>koordinace zraku a pohybu </a:t>
            </a:r>
            <a:r>
              <a:rPr lang="cs-CZ" sz="1800" dirty="0" smtClean="0">
                <a:solidFill>
                  <a:schemeClr val="tx1"/>
                </a:solidFill>
              </a:rPr>
              <a:t>ruky = dominantní činnost = </a:t>
            </a:r>
            <a:r>
              <a:rPr lang="cs-CZ" sz="1800" u="sng" dirty="0" smtClean="0">
                <a:solidFill>
                  <a:schemeClr val="tx1"/>
                </a:solidFill>
              </a:rPr>
              <a:t>manipulace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u="sng" dirty="0">
                <a:solidFill>
                  <a:schemeClr val="tx1"/>
                </a:solidFill>
              </a:rPr>
              <a:t>s předměty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Kojenecké období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140968"/>
            <a:ext cx="8229600" cy="3183632"/>
          </a:xfrm>
        </p:spPr>
        <p:txBody>
          <a:bodyPr/>
          <a:lstStyle/>
          <a:p>
            <a:r>
              <a:rPr lang="cs-CZ" dirty="0">
                <a:effectLst/>
              </a:rPr>
              <a:t>Tělesný vývoj – růst kostry, není rovnoměrný (velká hlava, krátký krk, dlouhý trup, krátké končetiny)</a:t>
            </a:r>
          </a:p>
          <a:p>
            <a:r>
              <a:rPr lang="cs-CZ" dirty="0">
                <a:effectLst/>
              </a:rPr>
              <a:t>Psychický vývoj – nejdůležitější je rozvoj NS, vytváří se podmíněné spoje</a:t>
            </a:r>
          </a:p>
          <a:p>
            <a:r>
              <a:rPr lang="cs-CZ" dirty="0">
                <a:effectLst/>
              </a:rPr>
              <a:t>Na proces zrání navazuje proces vývoje a rozvoje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Poznávací procesy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564904"/>
            <a:ext cx="7772400" cy="3912096"/>
          </a:xfrm>
        </p:spPr>
        <p:txBody>
          <a:bodyPr/>
          <a:lstStyle/>
          <a:p>
            <a:pPr>
              <a:buFont typeface="Monotype Sorts" pitchFamily="2" charset="2"/>
              <a:buChar char="p"/>
            </a:pPr>
            <a:r>
              <a:rPr lang="cs-CZ" dirty="0">
                <a:effectLst/>
              </a:rPr>
              <a:t>Jednotlivé receptory spolupracují</a:t>
            </a:r>
          </a:p>
          <a:p>
            <a:pPr>
              <a:buFont typeface="Monotype Sorts" pitchFamily="2" charset="2"/>
              <a:buChar char="p"/>
            </a:pPr>
            <a:r>
              <a:rPr lang="cs-CZ" dirty="0">
                <a:effectLst/>
              </a:rPr>
              <a:t>Vývoj schopnosti vnímat třetí rozměr=</a:t>
            </a:r>
            <a:r>
              <a:rPr lang="cs-CZ" u="sng" dirty="0">
                <a:effectLst/>
              </a:rPr>
              <a:t>hloubku</a:t>
            </a:r>
          </a:p>
          <a:p>
            <a:pPr>
              <a:buFont typeface="Monotype Sorts" pitchFamily="2" charset="2"/>
              <a:buChar char="p"/>
            </a:pPr>
            <a:r>
              <a:rPr lang="cs-CZ" dirty="0">
                <a:effectLst/>
              </a:rPr>
              <a:t>Manipulace s předměty mu umožňuje získat přesnější informace o vlastnostech předmětů</a:t>
            </a:r>
          </a:p>
          <a:p>
            <a:pPr>
              <a:buFont typeface="Monotype Sorts" pitchFamily="2" charset="2"/>
              <a:buChar char="p"/>
            </a:pPr>
            <a:r>
              <a:rPr lang="cs-CZ" dirty="0">
                <a:effectLst/>
              </a:rPr>
              <a:t>Dítě si začíná uvědomovat rozdíly a podobnost (jablko, míč…)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Poznávací procesy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924944"/>
            <a:ext cx="8229600" cy="3399656"/>
          </a:xfrm>
        </p:spPr>
        <p:txBody>
          <a:bodyPr/>
          <a:lstStyle/>
          <a:p>
            <a:pPr>
              <a:buFont typeface="Monotype Sorts" pitchFamily="2" charset="2"/>
              <a:buChar char="o"/>
            </a:pPr>
            <a:r>
              <a:rPr lang="cs-CZ" dirty="0"/>
              <a:t>Pozornost, velmi krátká, mimovolná</a:t>
            </a:r>
          </a:p>
          <a:p>
            <a:pPr>
              <a:buFont typeface="Monotype Sorts" pitchFamily="2" charset="2"/>
              <a:buChar char="o"/>
            </a:pPr>
            <a:r>
              <a:rPr lang="cs-CZ" dirty="0"/>
              <a:t>Výchovou rozvoj ustálení pozornosti</a:t>
            </a:r>
          </a:p>
          <a:p>
            <a:pPr>
              <a:buFont typeface="Monotype Sorts" pitchFamily="2" charset="2"/>
              <a:buChar char="o"/>
            </a:pPr>
            <a:r>
              <a:rPr lang="cs-CZ" dirty="0"/>
              <a:t>Vysoká citlivost na rušivé podněty</a:t>
            </a:r>
          </a:p>
          <a:p>
            <a:pPr>
              <a:buFont typeface="Monotype Sorts" pitchFamily="2" charset="2"/>
              <a:buChar char="o"/>
            </a:pPr>
            <a:r>
              <a:rPr lang="cs-CZ" dirty="0"/>
              <a:t>Ovlivnění:zdrav.stav, neuspokojené biolog.potřeby, nevyhovující prostředí, hodně hraček, nepřiměřené nároky</a:t>
            </a:r>
          </a:p>
          <a:p>
            <a:pPr>
              <a:buFont typeface="Monotype Sorts" pitchFamily="2" charset="2"/>
              <a:buChar char="o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Poznávací procesy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cs-CZ"/>
              <a:t>Paměť- je mimovolná</a:t>
            </a:r>
          </a:p>
          <a:p>
            <a:r>
              <a:rPr lang="cs-CZ"/>
              <a:t>Zážitky si zapamatuje několik týdnů, měsíců, významné celý život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cs-CZ"/>
              <a:t>Představivost- na základě zkušeností</a:t>
            </a:r>
          </a:p>
          <a:p>
            <a:r>
              <a:rPr lang="cs-CZ"/>
              <a:t>Projevuje se při hře</a:t>
            </a:r>
          </a:p>
          <a:p>
            <a:r>
              <a:rPr lang="cs-CZ"/>
              <a:t>Při kresbě</a:t>
            </a:r>
          </a:p>
          <a:p>
            <a:r>
              <a:rPr lang="cs-CZ"/>
              <a:t>Předměty mají jiný význam (židle je auto)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  <p:bldP spid="29700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333375"/>
            <a:ext cx="7772400" cy="1371600"/>
          </a:xfrm>
        </p:spPr>
        <p:txBody>
          <a:bodyPr/>
          <a:lstStyle/>
          <a:p>
            <a:r>
              <a:rPr lang="cs-CZ"/>
              <a:t>Poznávací procesy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141663"/>
            <a:ext cx="6513512" cy="3095625"/>
          </a:xfrm>
        </p:spPr>
        <p:txBody>
          <a:bodyPr/>
          <a:lstStyle/>
          <a:p>
            <a:r>
              <a:rPr lang="cs-CZ" sz="2800"/>
              <a:t>Myšlení a řeč (dříve rozvoj myšlení)</a:t>
            </a:r>
          </a:p>
          <a:p>
            <a:r>
              <a:rPr lang="cs-CZ" sz="2800"/>
              <a:t>Význam má poznávací funkce </a:t>
            </a:r>
          </a:p>
          <a:p>
            <a:r>
              <a:rPr lang="cs-CZ"/>
              <a:t>                          CO JE TO ? </a:t>
            </a:r>
            <a:r>
              <a:rPr lang="cs-CZ" sz="1400"/>
              <a:t>TYPICKÁ OTÁZKA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                  </a:t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r>
              <a:rPr lang="cs-CZ"/>
              <a:t>        </a:t>
            </a:r>
            <a:br>
              <a:rPr lang="cs-CZ"/>
            </a:br>
            <a:r>
              <a:rPr lang="cs-CZ"/>
              <a:t>                                                                                         </a:t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r>
              <a:rPr lang="cs-CZ"/>
              <a:t>Poznávací procesy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Myšlení </a:t>
            </a:r>
            <a:r>
              <a:rPr lang="cs-CZ" b="1"/>
              <a:t>praktické</a:t>
            </a:r>
          </a:p>
          <a:p>
            <a:pPr>
              <a:lnSpc>
                <a:spcPct val="90000"/>
              </a:lnSpc>
            </a:pPr>
            <a:r>
              <a:rPr lang="cs-CZ"/>
              <a:t>Myšlení </a:t>
            </a:r>
            <a:r>
              <a:rPr lang="cs-CZ" b="1"/>
              <a:t>pojmové</a:t>
            </a:r>
            <a:r>
              <a:rPr lang="cs-CZ"/>
              <a:t>, myšlenka se promítá do slov a myšlení probíhá nahlas „Lucinka udělá…..“ myšlení </a:t>
            </a:r>
            <a:r>
              <a:rPr lang="cs-CZ" b="1"/>
              <a:t>monologující</a:t>
            </a:r>
          </a:p>
          <a:p>
            <a:pPr>
              <a:lnSpc>
                <a:spcPct val="90000"/>
              </a:lnSpc>
            </a:pPr>
            <a:r>
              <a:rPr lang="cs-CZ" sz="3600" b="1"/>
              <a:t>Řeč – </a:t>
            </a:r>
            <a:r>
              <a:rPr lang="cs-CZ" sz="2800" b="1"/>
              <a:t>pasivní, aktivní</a:t>
            </a:r>
          </a:p>
          <a:p>
            <a:pPr>
              <a:lnSpc>
                <a:spcPct val="90000"/>
              </a:lnSpc>
            </a:pPr>
            <a:r>
              <a:rPr lang="cs-CZ" sz="2800" b="1"/>
              <a:t>Aktivní řeč- stádia</a:t>
            </a:r>
          </a:p>
          <a:p>
            <a:pPr>
              <a:lnSpc>
                <a:spcPct val="90000"/>
              </a:lnSpc>
            </a:pPr>
            <a:r>
              <a:rPr lang="cs-CZ" sz="2800" b="1"/>
              <a:t>Stádium slova (18-21 měs, táta-máma)</a:t>
            </a:r>
          </a:p>
          <a:p>
            <a:pPr>
              <a:lnSpc>
                <a:spcPct val="90000"/>
              </a:lnSpc>
            </a:pPr>
            <a:r>
              <a:rPr lang="cs-CZ" sz="2800" b="1"/>
              <a:t>Stádium autonomní řeči (koko, haf)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Poznávací procesy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/>
          <a:lstStyle/>
          <a:p>
            <a:r>
              <a:rPr lang="cs-CZ" sz="2800" dirty="0"/>
              <a:t>Stádium věty (18-24 </a:t>
            </a:r>
            <a:r>
              <a:rPr lang="cs-CZ" sz="2800" dirty="0" err="1"/>
              <a:t>měs</a:t>
            </a:r>
            <a:r>
              <a:rPr lang="cs-CZ" sz="2800" dirty="0"/>
              <a:t>, hají, dá, dej to ham)</a:t>
            </a:r>
          </a:p>
          <a:p>
            <a:r>
              <a:rPr lang="cs-CZ" sz="2800" dirty="0"/>
              <a:t>Fyziologická patlavost</a:t>
            </a:r>
          </a:p>
          <a:p>
            <a:r>
              <a:rPr lang="cs-CZ" sz="2800" dirty="0"/>
              <a:t>Převažují podstatná jména (18 m 20-30 slov, 24 m 300 slov)</a:t>
            </a:r>
          </a:p>
          <a:p>
            <a:r>
              <a:rPr lang="cs-CZ" sz="2800" dirty="0"/>
              <a:t>Slovesa až po 2 roce</a:t>
            </a:r>
          </a:p>
          <a:p>
            <a:r>
              <a:rPr lang="cs-CZ" sz="2800" dirty="0"/>
              <a:t>Nerozlišují rody (</a:t>
            </a:r>
            <a:r>
              <a:rPr lang="cs-CZ" sz="2800" dirty="0" err="1"/>
              <a:t>babičkovi</a:t>
            </a:r>
            <a:r>
              <a:rPr lang="cs-CZ" sz="2800" dirty="0"/>
              <a:t>, dědečkovi)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Hrubá motorika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Rozvoj vzpřímeného stoje (konec 1r. vratký, 15m jistý, předklon, 18m na špičky, do výponu, sílí svalstvo nohou)</a:t>
            </a:r>
          </a:p>
          <a:p>
            <a:r>
              <a:rPr lang="cs-CZ" dirty="0"/>
              <a:t>Lezení</a:t>
            </a:r>
          </a:p>
          <a:p>
            <a:r>
              <a:rPr lang="cs-CZ" dirty="0"/>
              <a:t>Chůze po schodech</a:t>
            </a:r>
          </a:p>
          <a:p>
            <a:r>
              <a:rPr lang="cs-CZ" dirty="0"/>
              <a:t>Vývoj běhu</a:t>
            </a:r>
          </a:p>
          <a:p>
            <a:r>
              <a:rPr lang="cs-CZ" dirty="0"/>
              <a:t>Vývoj skoku</a:t>
            </a:r>
          </a:p>
          <a:p>
            <a:r>
              <a:rPr lang="cs-CZ" dirty="0"/>
              <a:t>Házení a chytání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Jemná motorika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/>
              <a:t>Vývoj pohybů ruky</a:t>
            </a:r>
          </a:p>
          <a:p>
            <a:r>
              <a:rPr lang="cs-CZ"/>
              <a:t>Zdokonalení klešťového úchopu</a:t>
            </a:r>
          </a:p>
          <a:p>
            <a:r>
              <a:rPr lang="cs-CZ"/>
              <a:t>Uchopení předmětu v pohybu</a:t>
            </a:r>
          </a:p>
          <a:p>
            <a:r>
              <a:rPr lang="cs-CZ"/>
              <a:t>Vzrůstá přesnost prstů</a:t>
            </a:r>
          </a:p>
          <a:p>
            <a:r>
              <a:rPr lang="cs-CZ"/>
              <a:t>Používá hrníčku na pití</a:t>
            </a:r>
          </a:p>
          <a:p>
            <a:r>
              <a:rPr lang="cs-CZ"/>
              <a:t>Používá lžičku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Monotype Sorts" pitchFamily="2" charset="2"/>
              <a:buNone/>
            </a:pPr>
            <a:r>
              <a:rPr lang="cs-CZ"/>
              <a:t>15m 2 kostky na sebe</a:t>
            </a:r>
          </a:p>
          <a:p>
            <a:pPr>
              <a:buFont typeface="Monotype Sorts" pitchFamily="2" charset="2"/>
              <a:buNone/>
            </a:pPr>
            <a:r>
              <a:rPr lang="cs-CZ"/>
              <a:t>18m 3 kostky na sebe</a:t>
            </a:r>
          </a:p>
          <a:p>
            <a:pPr>
              <a:buFont typeface="Monotype Sorts" pitchFamily="2" charset="2"/>
              <a:buNone/>
            </a:pPr>
            <a:r>
              <a:rPr lang="cs-CZ"/>
              <a:t>13m čmárání, tužka v dlani</a:t>
            </a:r>
          </a:p>
          <a:p>
            <a:pPr>
              <a:buFont typeface="Monotype Sorts" pitchFamily="2" charset="2"/>
              <a:buNone/>
            </a:pPr>
            <a:r>
              <a:rPr lang="cs-CZ"/>
              <a:t>21m 5 kostek na sebe</a:t>
            </a:r>
          </a:p>
          <a:p>
            <a:pPr>
              <a:buFont typeface="Monotype Sorts" pitchFamily="2" charset="2"/>
              <a:buNone/>
            </a:pPr>
            <a:r>
              <a:rPr lang="cs-CZ"/>
              <a:t>24m 6 kostek na sebe</a:t>
            </a:r>
          </a:p>
          <a:p>
            <a:pPr>
              <a:buFont typeface="Monotype Sorts" pitchFamily="2" charset="2"/>
              <a:buNone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  <p:bldP spid="34820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60350"/>
            <a:ext cx="7772400" cy="1333500"/>
          </a:xfrm>
        </p:spPr>
        <p:txBody>
          <a:bodyPr/>
          <a:lstStyle/>
          <a:p>
            <a:r>
              <a:rPr lang="cs-CZ"/>
              <a:t>Starší batole                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Sebevědomí, vzdorovitost, uvědomění „JÁ“</a:t>
            </a:r>
          </a:p>
          <a:p>
            <a:pPr>
              <a:lnSpc>
                <a:spcPct val="90000"/>
              </a:lnSpc>
            </a:pPr>
            <a:r>
              <a:rPr lang="cs-CZ"/>
              <a:t>Negativismus asi do 14 měsíce</a:t>
            </a:r>
          </a:p>
          <a:p>
            <a:pPr>
              <a:lnSpc>
                <a:spcPct val="90000"/>
              </a:lnSpc>
            </a:pPr>
            <a:r>
              <a:rPr lang="cs-CZ"/>
              <a:t>Pozitivní stránka = pomocí vůle se učí správnému a přiměřenému rozhodování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Časová orientace</a:t>
            </a:r>
          </a:p>
          <a:p>
            <a:pPr>
              <a:lnSpc>
                <a:spcPct val="90000"/>
              </a:lnSpc>
            </a:pPr>
            <a:r>
              <a:rPr lang="cs-CZ"/>
              <a:t>Omezení na krátké časové úseky (teď, hned)</a:t>
            </a:r>
          </a:p>
          <a:p>
            <a:pPr>
              <a:lnSpc>
                <a:spcPct val="90000"/>
              </a:lnSpc>
            </a:pPr>
            <a:r>
              <a:rPr lang="cs-CZ"/>
              <a:t>Myšlení – zobecňování</a:t>
            </a:r>
          </a:p>
          <a:p>
            <a:pPr>
              <a:lnSpc>
                <a:spcPct val="90000"/>
              </a:lnSpc>
            </a:pPr>
            <a:r>
              <a:rPr lang="cs-CZ"/>
              <a:t>Egocentrické převládá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Kojenecké období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68960"/>
            <a:ext cx="8229600" cy="3255640"/>
          </a:xfrm>
        </p:spPr>
        <p:txBody>
          <a:bodyPr/>
          <a:lstStyle/>
          <a:p>
            <a:r>
              <a:rPr lang="cs-CZ" dirty="0">
                <a:effectLst/>
                <a:latin typeface="Tahoma" pitchFamily="34" charset="0"/>
              </a:rPr>
              <a:t>Důležitá je raná zkušenost (plynulé, jednotné, promyšlené působení na dítě)</a:t>
            </a:r>
          </a:p>
          <a:p>
            <a:r>
              <a:rPr lang="cs-CZ" dirty="0">
                <a:effectLst/>
                <a:latin typeface="Tahoma" pitchFamily="34" charset="0"/>
              </a:rPr>
              <a:t>Vždy máme na paměti individuální rozdíly dětí (dány vrozenými vlastnostmi CNS – typologií)</a:t>
            </a:r>
          </a:p>
          <a:p>
            <a:r>
              <a:rPr lang="cs-CZ" dirty="0">
                <a:effectLst/>
                <a:latin typeface="Tahoma" pitchFamily="34" charset="0"/>
              </a:rPr>
              <a:t>Klíčový věk – významné kvalitativní změny (3 – 6 – 9 – 12 měsíc)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VI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VI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VI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Kojenecké období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996952"/>
            <a:ext cx="8229600" cy="3327648"/>
          </a:xfrm>
        </p:spPr>
        <p:txBody>
          <a:bodyPr/>
          <a:lstStyle/>
          <a:p>
            <a:r>
              <a:rPr lang="cs-CZ" dirty="0"/>
              <a:t>Potřeby biologické, tvoří základ</a:t>
            </a:r>
          </a:p>
          <a:p>
            <a:r>
              <a:rPr lang="cs-CZ" dirty="0"/>
              <a:t>Spánek a bdění (nov. 20 hod. spánku, 1.r. 16 hod (noc + 2x den)</a:t>
            </a:r>
          </a:p>
          <a:p>
            <a:r>
              <a:rPr lang="cs-CZ" dirty="0"/>
              <a:t>Nasycení (nov. 6-7x denně, 5 </a:t>
            </a:r>
            <a:r>
              <a:rPr lang="cs-CZ" dirty="0" err="1"/>
              <a:t>měs</a:t>
            </a:r>
            <a:r>
              <a:rPr lang="cs-CZ" dirty="0"/>
              <a:t>. 5x denně), doprovázeno emocionálními projevy, aktivitou dítěte – sání složitý výkon pro dítě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Kojenecké období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212976"/>
            <a:ext cx="8229600" cy="3111624"/>
          </a:xfrm>
        </p:spPr>
        <p:txBody>
          <a:bodyPr/>
          <a:lstStyle/>
          <a:p>
            <a:r>
              <a:rPr lang="cs-CZ" dirty="0">
                <a:effectLst/>
              </a:rPr>
              <a:t>Čistoty – vyprazdňování, přebalování, koupání</a:t>
            </a:r>
          </a:p>
          <a:p>
            <a:r>
              <a:rPr lang="cs-CZ" dirty="0">
                <a:effectLst/>
              </a:rPr>
              <a:t>Tepla – nutná vnější opatření, oblékání, vytápění</a:t>
            </a:r>
          </a:p>
          <a:p>
            <a:r>
              <a:rPr lang="cs-CZ" dirty="0">
                <a:effectLst/>
              </a:rPr>
              <a:t>Ochrana před bolestí </a:t>
            </a:r>
          </a:p>
          <a:p>
            <a:endParaRPr lang="cs-CZ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260350"/>
            <a:ext cx="7772400" cy="1333500"/>
          </a:xfrm>
        </p:spPr>
        <p:txBody>
          <a:bodyPr/>
          <a:lstStyle/>
          <a:p>
            <a:r>
              <a:rPr lang="cs-CZ"/>
              <a:t>Kojenecké období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dirty="0"/>
              <a:t> Potřeby psychické:</a:t>
            </a:r>
          </a:p>
          <a:p>
            <a:pPr>
              <a:buFont typeface="Monotype Sorts" pitchFamily="2" charset="2"/>
              <a:buNone/>
            </a:pPr>
            <a:r>
              <a:rPr lang="cs-CZ" dirty="0"/>
              <a:t>Lásky</a:t>
            </a:r>
          </a:p>
          <a:p>
            <a:pPr>
              <a:buFont typeface="Monotype Sorts" pitchFamily="2" charset="2"/>
              <a:buNone/>
            </a:pPr>
            <a:r>
              <a:rPr lang="cs-CZ" dirty="0"/>
              <a:t>Jistoty</a:t>
            </a:r>
          </a:p>
          <a:p>
            <a:pPr>
              <a:buFont typeface="Monotype Sorts" pitchFamily="2" charset="2"/>
              <a:buNone/>
            </a:pPr>
            <a:r>
              <a:rPr lang="cs-CZ" dirty="0"/>
              <a:t>Bezpečí</a:t>
            </a:r>
          </a:p>
          <a:p>
            <a:pPr>
              <a:buFont typeface="Monotype Sorts" pitchFamily="2" charset="2"/>
              <a:buNone/>
            </a:pPr>
            <a:r>
              <a:rPr lang="cs-CZ" dirty="0"/>
              <a:t>Podnětů</a:t>
            </a:r>
          </a:p>
          <a:p>
            <a:pPr>
              <a:buFont typeface="Monotype Sorts" pitchFamily="2" charset="2"/>
              <a:buNone/>
            </a:pPr>
            <a:r>
              <a:rPr lang="cs-CZ" dirty="0"/>
              <a:t>Učení</a:t>
            </a:r>
          </a:p>
          <a:p>
            <a:pPr>
              <a:buFont typeface="Monotype Sorts" pitchFamily="2" charset="2"/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Kojenecké období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Emocionální vývoj</a:t>
            </a:r>
          </a:p>
          <a:p>
            <a:r>
              <a:rPr lang="cs-CZ" dirty="0"/>
              <a:t>Kladné emoce – dobrá nálada, spokojenost, radost</a:t>
            </a:r>
          </a:p>
          <a:p>
            <a:r>
              <a:rPr lang="cs-CZ" dirty="0"/>
              <a:t>Záporné emoce – žárlivost, strach, hněv</a:t>
            </a:r>
          </a:p>
          <a:p>
            <a:r>
              <a:rPr lang="cs-CZ" dirty="0"/>
              <a:t>Úsměv - 6-8 týden, odpověď na úsměv dospělého</a:t>
            </a:r>
          </a:p>
          <a:p>
            <a:r>
              <a:rPr lang="cs-CZ" dirty="0"/>
              <a:t>Úsměv – 4 měsíce, hlasitý (škádlivky, dotyk)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Kojenecké období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Specifické pouto – 6 měsíc, známý obličej</a:t>
            </a:r>
          </a:p>
          <a:p>
            <a:r>
              <a:rPr lang="cs-CZ" sz="2400" dirty="0"/>
              <a:t>                                         - 7 měsíc stabilní osoba</a:t>
            </a:r>
          </a:p>
          <a:p>
            <a:r>
              <a:rPr lang="cs-CZ" sz="2400" dirty="0"/>
              <a:t>                                         - 12 měsíc sociální kont.</a:t>
            </a:r>
          </a:p>
          <a:p>
            <a:r>
              <a:rPr lang="cs-CZ" sz="2400" dirty="0"/>
              <a:t>Lítost – po 6 měsíci</a:t>
            </a:r>
          </a:p>
          <a:p>
            <a:r>
              <a:rPr lang="cs-CZ" sz="2400" dirty="0"/>
              <a:t>Strach – od 6 měsíce (odloučení od matky)</a:t>
            </a:r>
          </a:p>
          <a:p>
            <a:r>
              <a:rPr lang="cs-CZ" sz="2400" dirty="0"/>
              <a:t>Žárlivost – 9 – 12 měsíc</a:t>
            </a:r>
          </a:p>
          <a:p>
            <a:r>
              <a:rPr lang="cs-CZ" sz="2400" dirty="0"/>
              <a:t>Pláč – hladu, bolesti, strachu</a:t>
            </a:r>
            <a:r>
              <a:rPr lang="cs-CZ" sz="2800" dirty="0"/>
              <a:t> </a:t>
            </a:r>
            <a:r>
              <a:rPr lang="cs-CZ" sz="2400" dirty="0"/>
              <a:t>(při uklidnění je důl. kvalita  sociálního vztahu a ne pouhé nakrmení….)</a:t>
            </a:r>
          </a:p>
          <a:p>
            <a:pPr>
              <a:buFont typeface="Monotype Sorts" pitchFamily="2" charset="2"/>
              <a:buNone/>
            </a:pPr>
            <a:r>
              <a:rPr lang="cs-CZ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Kojenecké období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/>
              <a:t>Separace (6měsíců – 3.roky), přítomnost matky při hospitalizaci</a:t>
            </a:r>
          </a:p>
          <a:p>
            <a:r>
              <a:rPr lang="cs-CZ" sz="2800"/>
              <a:t>Vývoj socializace: = vrůstání do společnosti</a:t>
            </a:r>
          </a:p>
          <a:p>
            <a:r>
              <a:rPr lang="cs-CZ" sz="2800"/>
              <a:t>Mikroskupina – rodiče</a:t>
            </a:r>
          </a:p>
          <a:p>
            <a:r>
              <a:rPr lang="cs-CZ" sz="2800"/>
              <a:t>Dítě není sociálně bezmocné (signalizační prostředky má hned po narození)</a:t>
            </a:r>
          </a:p>
          <a:p>
            <a:r>
              <a:rPr lang="cs-CZ" sz="2800"/>
              <a:t>Emocionální komunikace</a:t>
            </a:r>
          </a:p>
          <a:p>
            <a:r>
              <a:rPr lang="cs-CZ" sz="2800" u="sng"/>
              <a:t>Nezprostředkovaný emocionální stav</a:t>
            </a:r>
          </a:p>
          <a:p>
            <a:endParaRPr lang="cs-CZ" sz="2800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697</TotalTime>
  <Words>1113</Words>
  <Application>Microsoft Office PowerPoint</Application>
  <PresentationFormat>Předvádění na obrazovce (4:3)</PresentationFormat>
  <Paragraphs>183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Tok</vt:lpstr>
      <vt:lpstr>Vývojová psychologie</vt:lpstr>
      <vt:lpstr>Kojenecké období</vt:lpstr>
      <vt:lpstr>Kojenecké období</vt:lpstr>
      <vt:lpstr>Kojenecké období</vt:lpstr>
      <vt:lpstr>Kojenecké období</vt:lpstr>
      <vt:lpstr>Kojenecké období</vt:lpstr>
      <vt:lpstr>Kojenecké období</vt:lpstr>
      <vt:lpstr>Kojenecké období</vt:lpstr>
      <vt:lpstr>Kojenecké období</vt:lpstr>
      <vt:lpstr>Kojenecké období         </vt:lpstr>
      <vt:lpstr>Vývoj motoriky - kojenec    </vt:lpstr>
      <vt:lpstr>                      Jemná motorika</vt:lpstr>
      <vt:lpstr>           Jemná motorika</vt:lpstr>
      <vt:lpstr>Výchovné problémy a zlozvyky koj. věku                 </vt:lpstr>
      <vt:lpstr>Batolecí období</vt:lpstr>
      <vt:lpstr>Batole                  </vt:lpstr>
      <vt:lpstr>          Vlastnosti dětských citů</vt:lpstr>
      <vt:lpstr> Podmínky zdravého sebevědomí            </vt:lpstr>
      <vt:lpstr> Poznávací procesy</vt:lpstr>
      <vt:lpstr>Poznávací procesy</vt:lpstr>
      <vt:lpstr>Poznávací procesy</vt:lpstr>
      <vt:lpstr>Poznávací procesy</vt:lpstr>
      <vt:lpstr>Poznávací procesy</vt:lpstr>
      <vt:lpstr>                                                                                                                        Poznávací procesy</vt:lpstr>
      <vt:lpstr>Poznávací procesy</vt:lpstr>
      <vt:lpstr>Hrubá motorika</vt:lpstr>
      <vt:lpstr>Jemná motorika</vt:lpstr>
      <vt:lpstr>Starší batole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umírání a smrti</dc:title>
  <dc:creator>Doktor</dc:creator>
  <cp:lastModifiedBy>126968</cp:lastModifiedBy>
  <cp:revision>61</cp:revision>
  <dcterms:created xsi:type="dcterms:W3CDTF">2004-02-20T09:05:49Z</dcterms:created>
  <dcterms:modified xsi:type="dcterms:W3CDTF">2021-02-19T12:09:31Z</dcterms:modified>
</cp:coreProperties>
</file>