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09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C74FD5-BCB2-4E6B-B518-5C80DDCC6DA8}" type="datetimeFigureOut">
              <a:rPr lang="cs-CZ" smtClean="0"/>
              <a:t>15.02.2020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Bipolární afektivní porucha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4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manického syndromu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– povznesená nálada, zrychlené myšlení, zrychlené psychomotorické tempo</a:t>
            </a:r>
          </a:p>
          <a:p>
            <a:pPr lvl="0"/>
            <a:r>
              <a:rPr lang="cs-CZ" b="1" dirty="0"/>
              <a:t>objektivní</a:t>
            </a:r>
            <a:r>
              <a:rPr lang="cs-CZ" dirty="0"/>
              <a:t> poruchy spánku</a:t>
            </a:r>
          </a:p>
          <a:p>
            <a:pPr lvl="0"/>
            <a:r>
              <a:rPr lang="cs-CZ" dirty="0"/>
              <a:t>zvýšená aktivita</a:t>
            </a:r>
          </a:p>
          <a:p>
            <a:pPr lvl="0"/>
            <a:r>
              <a:rPr lang="cs-CZ" dirty="0"/>
              <a:t>zvýšené sebevědomí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4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manického syndromu –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/>
              <a:t>moria</a:t>
            </a:r>
            <a:r>
              <a:rPr lang="cs-CZ" dirty="0"/>
              <a:t> – neadekvátní vtipkování bez zábran (vyskytuje se u některých organických poruch)</a:t>
            </a:r>
          </a:p>
          <a:p>
            <a:pPr lvl="0"/>
            <a:r>
              <a:rPr lang="cs-CZ" dirty="0"/>
              <a:t>rezonantní nálada </a:t>
            </a:r>
          </a:p>
          <a:p>
            <a:pPr lvl="0"/>
            <a:r>
              <a:rPr lang="cs-CZ" dirty="0"/>
              <a:t>neklid </a:t>
            </a:r>
          </a:p>
          <a:p>
            <a:pPr lvl="0"/>
            <a:r>
              <a:rPr lang="cs-CZ" dirty="0"/>
              <a:t>agrese</a:t>
            </a:r>
          </a:p>
          <a:p>
            <a:pPr lvl="0"/>
            <a:r>
              <a:rPr lang="cs-CZ" dirty="0"/>
              <a:t>megalomanské bludy</a:t>
            </a:r>
          </a:p>
          <a:p>
            <a:pPr lvl="0"/>
            <a:r>
              <a:rPr lang="cs-CZ" dirty="0"/>
              <a:t>zvýšená sexuální aktivita</a:t>
            </a:r>
          </a:p>
          <a:p>
            <a:pPr lvl="0"/>
            <a:r>
              <a:rPr lang="cs-CZ" dirty="0"/>
              <a:t>ignorace nebo bagatelizace somatických obtíží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V rámci mánie mohou nemocní nadměrně nakupovat, cestovat, rozdávat své věci, snažit se pomáhat (chaoticky, bez efektu), nepřiměřeně se oblékat</a:t>
            </a:r>
          </a:p>
        </p:txBody>
      </p:sp>
    </p:spTree>
    <p:extLst>
      <p:ext uri="{BB962C8B-B14F-4D97-AF65-F5344CB8AC3E}">
        <p14:creationId xmlns:p14="http://schemas.microsoft.com/office/powerpoint/2010/main" val="357066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Mánie může probíhat v rámci:</a:t>
            </a:r>
          </a:p>
          <a:p>
            <a:pPr>
              <a:buFontTx/>
              <a:buChar char="-"/>
            </a:pPr>
            <a:r>
              <a:rPr lang="cs-CZ" dirty="0"/>
              <a:t>bipolární afektivní poruchy</a:t>
            </a:r>
          </a:p>
          <a:p>
            <a:pPr>
              <a:buFontTx/>
              <a:buChar char="-"/>
            </a:pPr>
            <a:r>
              <a:rPr lang="cs-CZ" dirty="0" err="1"/>
              <a:t>schizoafektivní</a:t>
            </a:r>
            <a:r>
              <a:rPr lang="cs-CZ" dirty="0"/>
              <a:t> poruchy</a:t>
            </a:r>
          </a:p>
          <a:p>
            <a:pPr>
              <a:buFontTx/>
              <a:buChar char="-"/>
            </a:pPr>
            <a:r>
              <a:rPr lang="cs-CZ" dirty="0"/>
              <a:t>některých poruch osobnosti</a:t>
            </a:r>
          </a:p>
          <a:p>
            <a:pPr>
              <a:buFontTx/>
              <a:buChar char="-"/>
            </a:pPr>
            <a:r>
              <a:rPr lang="cs-CZ" dirty="0"/>
              <a:t>některých organických poruch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7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Důležité - přesvědčení pacienta o nutnosti léčby, protože manický pacient není většinou schopný svůj stav reálně posoudit</a:t>
            </a:r>
          </a:p>
          <a:p>
            <a:r>
              <a:rPr lang="cs-CZ" dirty="0"/>
              <a:t>farmakoterapie - antipsychotika, případně antipsychotika v kombinaci s benzodiazepiny, dále </a:t>
            </a:r>
            <a:r>
              <a:rPr lang="cs-CZ" dirty="0" err="1"/>
              <a:t>thymoprofylaktika</a:t>
            </a:r>
            <a:endParaRPr lang="cs-CZ" dirty="0"/>
          </a:p>
          <a:p>
            <a:r>
              <a:rPr lang="cs-CZ" dirty="0"/>
              <a:t>při </a:t>
            </a:r>
            <a:r>
              <a:rPr lang="cs-CZ" dirty="0" err="1"/>
              <a:t>farmakorezistenci</a:t>
            </a:r>
            <a:r>
              <a:rPr lang="cs-CZ" dirty="0"/>
              <a:t> – ECT</a:t>
            </a:r>
          </a:p>
          <a:p>
            <a:r>
              <a:rPr lang="cs-CZ" dirty="0"/>
              <a:t>postupné zapojování do terapeutických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46448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stanovit jasné hranice přípustnosti chování pacienta</a:t>
            </a:r>
          </a:p>
          <a:p>
            <a:r>
              <a:rPr lang="cs-CZ" dirty="0"/>
              <a:t>zachovávat profesionální přístup (nenechat se vyprovokovat od pacienta a naopak pacienta nevyprovokovat k agresi)</a:t>
            </a:r>
          </a:p>
          <a:p>
            <a:r>
              <a:rPr lang="cs-CZ" dirty="0"/>
              <a:t>v případě velkého neklidu nebo agrese se přistupuje k restriktivním opatřením (jako možnost poslední volby, dříve pohovor, neklidová medikace atd.)</a:t>
            </a:r>
          </a:p>
        </p:txBody>
      </p:sp>
    </p:spTree>
    <p:extLst>
      <p:ext uri="{BB962C8B-B14F-4D97-AF65-F5344CB8AC3E}">
        <p14:creationId xmlns:p14="http://schemas.microsoft.com/office/powerpoint/2010/main" val="1717093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Dohled na:</a:t>
            </a:r>
          </a:p>
          <a:p>
            <a:pPr lvl="0"/>
            <a:r>
              <a:rPr lang="cs-CZ" dirty="0"/>
              <a:t>chování a to z diagnostických důvodů a také s ohledem na jeho bezpečnost; vzhledem ke zvýšenému sebevědomí a zvýšené aktivitě se mohou dostat do situací, kde může hrozit nebezpečí úrazu </a:t>
            </a:r>
          </a:p>
          <a:p>
            <a:pPr lvl="0"/>
            <a:r>
              <a:rPr lang="cs-CZ" dirty="0"/>
              <a:t>užívání léků, které často odmítají</a:t>
            </a:r>
          </a:p>
          <a:p>
            <a:pPr lvl="0"/>
            <a:r>
              <a:rPr lang="cs-CZ" dirty="0"/>
              <a:t>příjem stravy - pacienti „nemají čas se najíst“</a:t>
            </a:r>
          </a:p>
          <a:p>
            <a:pPr lvl="0"/>
            <a:r>
              <a:rPr lang="cs-CZ" dirty="0"/>
              <a:t>příjem tekutin – pacienti „nemají čas pít“ nebo opačně hrozí nadměrný příjem tekutin</a:t>
            </a:r>
          </a:p>
        </p:txBody>
      </p:sp>
    </p:spTree>
    <p:extLst>
      <p:ext uri="{BB962C8B-B14F-4D97-AF65-F5344CB8AC3E}">
        <p14:creationId xmlns:p14="http://schemas.microsoft.com/office/powerpoint/2010/main" val="2017243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osobní hygienu, pacienti „nemají čas se umýt“, nepociťují potřebu se mýt</a:t>
            </a:r>
          </a:p>
          <a:p>
            <a:pPr lvl="0"/>
            <a:r>
              <a:rPr lang="cs-CZ" dirty="0"/>
              <a:t>vyprazdňování – pacienti „nemají čas jít na WC“</a:t>
            </a:r>
          </a:p>
          <a:p>
            <a:pPr lvl="0"/>
            <a:r>
              <a:rPr lang="cs-CZ" dirty="0"/>
              <a:t>oblečení a úpravu – pacienti „nemají čas se obléknout, učesat apod.“ nebo naopak volí naprosto neadekvátní ošacení, ženy líčení</a:t>
            </a:r>
          </a:p>
          <a:p>
            <a:pPr lvl="0"/>
            <a:r>
              <a:rPr lang="cs-CZ" dirty="0"/>
              <a:t>na somatický stav pacienta – pacienti ignorují příznaky somatických onemocnění, nežádoucích účinků léků atd.</a:t>
            </a:r>
          </a:p>
          <a:p>
            <a:pPr lvl="0"/>
            <a:r>
              <a:rPr lang="cs-CZ" dirty="0"/>
              <a:t>spánek – monitorace průběhu noci (kdy pacient usnul a kdy se probudil)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435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kontrola věcí manických pacientů z hygienických a bezpečnostních důvodů (pacienti často shromažďují různé předměty, potraviny apod.)</a:t>
            </a:r>
          </a:p>
          <a:p>
            <a:r>
              <a:rPr lang="cs-CZ" dirty="0"/>
              <a:t>Po odeznění akutních příznaků mánie bývá pacient vystaven dopadu svého počínání během mánie (horentní účty za telefon, dluhy na debetních kartách, rozdané vybavení bytu a oblečení, atd.), které je vhodné v rámci ošetřovatelské péče, ve spolupráci se sociální pracovnicí, pomoci pacientovi řešit.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281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edukace pacienta, případně i jeho blízkých, především o nutnosti užívání předepsané medikace, včasné rozpoznání a nepodceňování příznaků onemocnění</a:t>
            </a:r>
          </a:p>
          <a:p>
            <a:endParaRPr lang="cs-CZ" dirty="0"/>
          </a:p>
          <a:p>
            <a:r>
              <a:rPr lang="cs-CZ" dirty="0"/>
              <a:t>zajištění klidného prostředí ostatním pacientům</a:t>
            </a:r>
          </a:p>
          <a:p>
            <a:r>
              <a:rPr lang="cs-CZ" dirty="0"/>
              <a:t>důraz je kladen na dodržování režimu oddělení, především zachovávání nočního klidu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2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Bipolární afektivní porucha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F31 . x</a:t>
            </a:r>
          </a:p>
          <a:p>
            <a:pPr marL="0" indent="0">
              <a:buNone/>
            </a:pPr>
            <a:r>
              <a:rPr lang="cs-CZ" dirty="0"/>
              <a:t>Porucha je charakterizovaná dvěma nebo více fázemi‚ při nichž je nálada a úroveň aktivity pacienta významně narušena. Tato porucha tkví </a:t>
            </a:r>
            <a:br>
              <a:rPr lang="cs-CZ" dirty="0"/>
            </a:br>
            <a:r>
              <a:rPr lang="cs-CZ" dirty="0"/>
              <a:t>v tom‚ že za určitých okolností je patrná zvýšená nálada‚ energie a aktivita (</a:t>
            </a:r>
            <a:r>
              <a:rPr lang="cs-CZ" dirty="0" err="1"/>
              <a:t>hypomanie</a:t>
            </a:r>
            <a:r>
              <a:rPr lang="cs-CZ" dirty="0"/>
              <a:t> anebo </a:t>
            </a:r>
            <a:r>
              <a:rPr lang="cs-CZ" dirty="0" err="1"/>
              <a:t>manie</a:t>
            </a:r>
            <a:r>
              <a:rPr lang="cs-CZ" dirty="0"/>
              <a:t>)‚ jindy zhoršení nálady a snížení aktivity </a:t>
            </a:r>
            <a:br>
              <a:rPr lang="cs-CZ" dirty="0"/>
            </a:br>
            <a:r>
              <a:rPr lang="cs-CZ" dirty="0"/>
              <a:t>a energie (deprese). Pacient trpící pouze opakovanými atakami </a:t>
            </a:r>
            <a:r>
              <a:rPr lang="cs-CZ" dirty="0" err="1"/>
              <a:t>manie</a:t>
            </a:r>
            <a:r>
              <a:rPr lang="cs-CZ" dirty="0"/>
              <a:t> nebo </a:t>
            </a:r>
            <a:r>
              <a:rPr lang="cs-CZ" dirty="0" err="1"/>
              <a:t>hypomanie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se zařazuje jako bipolární.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8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Oš</a:t>
            </a:r>
            <a:r>
              <a:rPr lang="cs-CZ" dirty="0"/>
              <a:t>. péče o depresivního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Depresivní syndrom - patří mezi nejčastější syndromy, velice široká paleta intenzity                (od nejlehčích forem až po život ohrožující stavy), rozvoj může být pozvolný i velice rychlý</a:t>
            </a:r>
          </a:p>
          <a:p>
            <a:r>
              <a:rPr lang="cs-CZ" dirty="0"/>
              <a:t>Sezónní výskyt - výskyt v jarních nebo podzimních měsících</a:t>
            </a:r>
          </a:p>
          <a:p>
            <a:r>
              <a:rPr lang="cs-CZ" dirty="0"/>
              <a:t>Příčinou deprese mohou být biologické, psychosociální nebo smíšené faktory</a:t>
            </a:r>
          </a:p>
          <a:p>
            <a:endParaRPr lang="cs-CZ" dirty="0"/>
          </a:p>
          <a:p>
            <a:pPr lvl="0"/>
            <a:r>
              <a:rPr lang="cs-CZ" sz="1500" dirty="0"/>
              <a:t>10-20% celosvětové populace onemocní některou z forem deprese</a:t>
            </a:r>
          </a:p>
          <a:p>
            <a:pPr lvl="0"/>
            <a:r>
              <a:rPr lang="cs-CZ" sz="1500" dirty="0"/>
              <a:t>až 50% pacientů s depresivní poruchou vykoná sebevražedný pokus </a:t>
            </a:r>
          </a:p>
          <a:p>
            <a:r>
              <a:rPr lang="cs-CZ" sz="1500" dirty="0"/>
              <a:t>a 5-15% ukončí svůj život sebevraždou </a:t>
            </a:r>
          </a:p>
          <a:p>
            <a:pPr lvl="0"/>
            <a:r>
              <a:rPr lang="cs-CZ" sz="1500" dirty="0"/>
              <a:t>ženy trpí depresí 2x – 3x častěji než muži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66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- chorobně smutná nálada, zpomalené myšlení a utlumená psychomotorika </a:t>
            </a:r>
          </a:p>
          <a:p>
            <a:pPr lvl="0"/>
            <a:r>
              <a:rPr lang="cs-CZ" dirty="0" err="1"/>
              <a:t>autoakuzace</a:t>
            </a:r>
            <a:endParaRPr lang="cs-CZ" dirty="0"/>
          </a:p>
          <a:p>
            <a:pPr lvl="0"/>
            <a:r>
              <a:rPr lang="cs-CZ" dirty="0"/>
              <a:t>pesimismus</a:t>
            </a:r>
          </a:p>
          <a:p>
            <a:pPr lvl="0"/>
            <a:r>
              <a:rPr lang="cs-CZ" dirty="0" err="1"/>
              <a:t>anhedonie</a:t>
            </a:r>
            <a:endParaRPr lang="cs-CZ" dirty="0"/>
          </a:p>
          <a:p>
            <a:pPr lvl="0"/>
            <a:r>
              <a:rPr lang="cs-CZ" dirty="0"/>
              <a:t>sebepodceňování</a:t>
            </a:r>
          </a:p>
          <a:p>
            <a:pPr lvl="0"/>
            <a:r>
              <a:rPr lang="cs-CZ" dirty="0"/>
              <a:t>poruchy paměti</a:t>
            </a:r>
          </a:p>
          <a:p>
            <a:pPr lvl="0"/>
            <a:r>
              <a:rPr lang="cs-CZ" dirty="0"/>
              <a:t>snížení komunikace až mutismus</a:t>
            </a:r>
          </a:p>
          <a:p>
            <a:pPr lvl="0"/>
            <a:r>
              <a:rPr lang="cs-CZ" dirty="0"/>
              <a:t>snížení mimiky a celkové pohybové aktivity</a:t>
            </a:r>
          </a:p>
          <a:p>
            <a:pPr lvl="0"/>
            <a:r>
              <a:rPr lang="cs-CZ" dirty="0"/>
              <a:t>snížená spontaneita</a:t>
            </a:r>
          </a:p>
        </p:txBody>
      </p:sp>
    </p:spTree>
    <p:extLst>
      <p:ext uri="{BB962C8B-B14F-4D97-AF65-F5344CB8AC3E}">
        <p14:creationId xmlns:p14="http://schemas.microsoft.com/office/powerpoint/2010/main" val="146889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poruchy spánku (u těžších forem se objevují tzv. ranní </a:t>
            </a:r>
            <a:r>
              <a:rPr lang="cs-CZ" dirty="0" err="1"/>
              <a:t>pesima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úzkost – může vyvolávat neklid </a:t>
            </a:r>
          </a:p>
          <a:p>
            <a:pPr lvl="0"/>
            <a:r>
              <a:rPr lang="cs-CZ" dirty="0"/>
              <a:t>neupravený až zanedbaný vzhled pacienta </a:t>
            </a:r>
          </a:p>
          <a:p>
            <a:r>
              <a:rPr lang="cs-CZ" dirty="0"/>
              <a:t>somatické příznaky - např. nechutenství a váhový úbytek, různě lokalizované bolesti (hlavy, svalů apod.) nebo jiné tělesné příznaky (např. bušení srdce, svírání na hrudníku, těžké polykání, tíha v končetinách), obstipace, mydriáza</a:t>
            </a:r>
          </a:p>
        </p:txBody>
      </p:sp>
    </p:spTree>
    <p:extLst>
      <p:ext uri="{BB962C8B-B14F-4D97-AF65-F5344CB8AC3E}">
        <p14:creationId xmlns:p14="http://schemas.microsoft.com/office/powerpoint/2010/main" val="152791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deprese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izolované deprese</a:t>
            </a:r>
          </a:p>
          <a:p>
            <a:r>
              <a:rPr lang="cs-CZ" dirty="0"/>
              <a:t>jako příznak jiných psychiatrických poruch (např. u bipolární afektivní poruchy, periodickou depresivní poruchou, </a:t>
            </a:r>
            <a:r>
              <a:rPr lang="cs-CZ" dirty="0" err="1"/>
              <a:t>dys</a:t>
            </a:r>
            <a:r>
              <a:rPr lang="cs-CZ" dirty="0"/>
              <a:t>/cyklotymií, organickou afektivní poruchou, depresivním nebo smíšeným typem </a:t>
            </a:r>
            <a:r>
              <a:rPr lang="cs-CZ" dirty="0" err="1"/>
              <a:t>schizoafektivní</a:t>
            </a:r>
            <a:r>
              <a:rPr lang="cs-CZ" dirty="0"/>
              <a:t> poruchy, dále v rámci poruchy přizpůsobení, odvykacích stavů, psychotických poruch)</a:t>
            </a:r>
          </a:p>
          <a:p>
            <a:r>
              <a:rPr lang="cs-CZ" dirty="0"/>
              <a:t>jako doprovodný fenomén některých somatických onemocnění (např. poruchy štítné žlázy, obezita, diabetes </a:t>
            </a:r>
            <a:r>
              <a:rPr lang="cs-CZ" dirty="0" err="1"/>
              <a:t>mellitus</a:t>
            </a:r>
            <a:r>
              <a:rPr lang="cs-CZ" dirty="0"/>
              <a:t>, mononukleóza, roztroušená skleróza,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63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Farmakoterapie – antidepresiva (např. </a:t>
            </a:r>
            <a:r>
              <a:rPr lang="cs-CZ" dirty="0" err="1"/>
              <a:t>Deprex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CAVE! RIZIKO TS!!!!!!</a:t>
            </a:r>
          </a:p>
          <a:p>
            <a:pPr>
              <a:buFontTx/>
              <a:buChar char="-"/>
            </a:pPr>
            <a:r>
              <a:rPr lang="cs-CZ" dirty="0"/>
              <a:t>anxiolytika, </a:t>
            </a:r>
            <a:r>
              <a:rPr lang="cs-CZ" dirty="0" err="1"/>
              <a:t>thymoprofilaktika</a:t>
            </a:r>
            <a:r>
              <a:rPr lang="cs-CZ" dirty="0"/>
              <a:t>, </a:t>
            </a:r>
            <a:r>
              <a:rPr lang="cs-CZ" dirty="0" err="1"/>
              <a:t>antipsychoatika</a:t>
            </a:r>
            <a:endParaRPr lang="cs-CZ" dirty="0"/>
          </a:p>
          <a:p>
            <a:r>
              <a:rPr lang="cs-CZ" dirty="0"/>
              <a:t>ECT</a:t>
            </a:r>
          </a:p>
          <a:p>
            <a:r>
              <a:rPr lang="cs-CZ" dirty="0"/>
              <a:t>fototerapie</a:t>
            </a:r>
          </a:p>
          <a:p>
            <a:r>
              <a:rPr lang="cs-CZ" dirty="0" err="1"/>
              <a:t>rTMS</a:t>
            </a:r>
            <a:endParaRPr lang="cs-CZ" dirty="0"/>
          </a:p>
          <a:p>
            <a:r>
              <a:rPr lang="cs-CZ" dirty="0"/>
              <a:t>spánková deprivace (krátkodobý účinek)</a:t>
            </a:r>
          </a:p>
        </p:txBody>
      </p:sp>
    </p:spTree>
    <p:extLst>
      <p:ext uri="{BB962C8B-B14F-4D97-AF65-F5344CB8AC3E}">
        <p14:creationId xmlns:p14="http://schemas.microsoft.com/office/powerpoint/2010/main" val="133311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5257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navázání spolupráce mezi sestrou a pacientem je velice důležité (nepodceňovat!!!)</a:t>
            </a:r>
          </a:p>
          <a:p>
            <a:r>
              <a:rPr lang="cs-CZ" dirty="0"/>
              <a:t>projevovat zájem a respekt</a:t>
            </a:r>
          </a:p>
          <a:p>
            <a:r>
              <a:rPr lang="cs-CZ" dirty="0"/>
              <a:t>dopomoc při deficitu </a:t>
            </a:r>
            <a:r>
              <a:rPr lang="cs-CZ" dirty="0" err="1"/>
              <a:t>sebepéče</a:t>
            </a:r>
            <a:endParaRPr lang="cs-CZ" dirty="0"/>
          </a:p>
          <a:p>
            <a:r>
              <a:rPr lang="cs-CZ" dirty="0"/>
              <a:t>dohled – nebezpečí TS, automutilace</a:t>
            </a:r>
          </a:p>
          <a:p>
            <a:r>
              <a:rPr lang="cs-CZ" dirty="0"/>
              <a:t>dohled - užívání léků, příjem stravy a tekutin</a:t>
            </a:r>
          </a:p>
          <a:p>
            <a:r>
              <a:rPr lang="cs-CZ" dirty="0"/>
              <a:t>úprava spánku – podávání medikace, během noci umožnit pacientovi projít se, nechat rozsvícenou lampičku…(zachování klidu na oddělení)</a:t>
            </a:r>
          </a:p>
          <a:p>
            <a:r>
              <a:rPr lang="cs-CZ" dirty="0"/>
              <a:t>pozvolná aktivizace dle možností pacienta</a:t>
            </a:r>
          </a:p>
          <a:p>
            <a:r>
              <a:rPr lang="cs-CZ" dirty="0"/>
              <a:t>nerozveselovat, nemoralizovat, nepodporovat v únikovém chování (doporučování dovolené, odpočinutí si od všeho,…)</a:t>
            </a:r>
          </a:p>
        </p:txBody>
      </p:sp>
    </p:spTree>
    <p:extLst>
      <p:ext uri="{BB962C8B-B14F-4D97-AF65-F5344CB8AC3E}">
        <p14:creationId xmlns:p14="http://schemas.microsoft.com/office/powerpoint/2010/main" val="3249457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Oš</a:t>
            </a:r>
            <a:r>
              <a:rPr lang="cs-CZ" dirty="0"/>
              <a:t>. péče o manického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Manický syndrom se rozvíjí pozvolna – nebezpečí bagatelizace prvotních příznaků</a:t>
            </a:r>
          </a:p>
          <a:p>
            <a:r>
              <a:rPr lang="cs-CZ" dirty="0"/>
              <a:t>Typickým prvotním příznakem je porucha spánku, kdy i přes jeho nedostatek se nemocný cítí vyspaný</a:t>
            </a:r>
          </a:p>
          <a:p>
            <a:r>
              <a:rPr lang="cs-CZ" dirty="0"/>
              <a:t>Dále se zvyšuje aktivita pacientů, která ale není produktivní (aktivita je chaotická, pacient dělá velké plány, nevydrží u žádné činnosti)</a:t>
            </a:r>
          </a:p>
          <a:p>
            <a:endParaRPr lang="cs-CZ" dirty="0"/>
          </a:p>
          <a:p>
            <a:r>
              <a:rPr lang="cs-CZ" dirty="0"/>
              <a:t>Příčinou mánie jsou (stejně jako u deprese) biologické, psychosociální či smíšené faktory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202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</TotalTime>
  <Words>996</Words>
  <Application>Microsoft Office PowerPoint</Application>
  <PresentationFormat>Předvádění na obrazovce (4:3)</PresentationFormat>
  <Paragraphs>107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Century Schoolbook</vt:lpstr>
      <vt:lpstr>Wingdings</vt:lpstr>
      <vt:lpstr>Wingdings 2</vt:lpstr>
      <vt:lpstr>Arkýř</vt:lpstr>
      <vt:lpstr>Bipolární afektivní porucha</vt:lpstr>
      <vt:lpstr>Bipolární afektivní porucha</vt:lpstr>
      <vt:lpstr>Oš. péče o depresivního pacienta</vt:lpstr>
      <vt:lpstr>Projevy depresivního syndromu </vt:lpstr>
      <vt:lpstr>Projevy depresivního syndromu - pokr.</vt:lpstr>
      <vt:lpstr>Formy deprese</vt:lpstr>
      <vt:lpstr>Léčba</vt:lpstr>
      <vt:lpstr>Ošetřovatelská péče</vt:lpstr>
      <vt:lpstr>Oš. péče o manického pacienta</vt:lpstr>
      <vt:lpstr>Projevy manického syndromu</vt:lpstr>
      <vt:lpstr>Projevy manického syndromu – pokr.</vt:lpstr>
      <vt:lpstr>formy</vt:lpstr>
      <vt:lpstr>léčba</vt:lpstr>
      <vt:lpstr>Ošetřovatelská péče</vt:lpstr>
      <vt:lpstr>Ošetřovatelská péče</vt:lpstr>
      <vt:lpstr>Ošetřovatelská péče - Pokr.</vt:lpstr>
      <vt:lpstr>Ošetřovatelská péče - Pokr.</vt:lpstr>
      <vt:lpstr>Ošetřovatelská péče - Pokr.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Bipolární afektivní porucha</dc:title>
  <dc:creator>Tosnar</dc:creator>
  <cp:lastModifiedBy>Tošnarová Hana</cp:lastModifiedBy>
  <cp:revision>8</cp:revision>
  <dcterms:created xsi:type="dcterms:W3CDTF">2014-03-25T11:35:53Z</dcterms:created>
  <dcterms:modified xsi:type="dcterms:W3CDTF">2020-02-15T10:57:49Z</dcterms:modified>
</cp:coreProperties>
</file>