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09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CF540C6-2C77-4BAA-B37B-D32835E9E879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F540C6-2C77-4BAA-B37B-D32835E9E879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F540C6-2C77-4BAA-B37B-D32835E9E879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F540C6-2C77-4BAA-B37B-D32835E9E879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F540C6-2C77-4BAA-B37B-D32835E9E879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F540C6-2C77-4BAA-B37B-D32835E9E879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F540C6-2C77-4BAA-B37B-D32835E9E879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Ošetřovatelská péče o pacienta s poruchou osobnosti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942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Pacienti s poruchou osobnosti mají rozdílný vztah nejen k sobě samému, ale také ke svému okolí. Z ošetřovatelského hlediska je zásadní, že pacienti s poruchou osobnosti často velice špatně spolupracují, což je logickým vyústěním jejich sebeuvědomování. Chyby vidí v okolí, u ostatních lidí a své chování považují za akceptovatelnou normu. Můžeme se však také setkat s opačným postojem pacienta s poruchou osobnosti, který považuje své chování a svou osobu za naprosto nevhodné a za přítěž společnosti.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181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Pacient s </a:t>
            </a:r>
            <a:r>
              <a:rPr lang="cs-CZ" b="1" dirty="0"/>
              <a:t>paranoidní poruchou osobnosti</a:t>
            </a:r>
            <a:r>
              <a:rPr lang="cs-CZ" dirty="0"/>
              <a:t>, který je velice podezřívavý, patologicky zpracovává veškeré sociální interakce ve smyslu pocitu neustálého útoku na jeho osobu. Obranným mechanismem je pro takového pacienta nepřátelské nastavení vůči okolí. </a:t>
            </a:r>
          </a:p>
          <a:p>
            <a:r>
              <a:rPr lang="cs-CZ" dirty="0"/>
              <a:t>Zdravotnický personál by se měl vyvarovat např. tlumenému hovoru v přítomnosti pacienta s paranoidní poruchou osobnosti, upozornit a vysvětlit mu předem veškeré terapeutické postupy, změny nebo odchylky od původního plánu (např. změna medikace, přeobjednání na vyšetření atd.). S jistou dávkou nadsázky lze říci, že veškeré počínání může takový pacient paranoidně zpracovat. Pro léčbu a celkově pro spolupráci je třeba navození důvěry mezi sestrou a pacientem, což bývá u paranoidního pacienta obtížné, ale zároveň naprosto zásadní.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35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Pacient s </a:t>
            </a:r>
            <a:r>
              <a:rPr lang="cs-CZ" b="1" dirty="0"/>
              <a:t>emočně nestabilní poruchou osobnosti</a:t>
            </a:r>
            <a:r>
              <a:rPr lang="cs-CZ" dirty="0"/>
              <a:t>, mezi které patří např.</a:t>
            </a:r>
            <a:r>
              <a:rPr lang="cs-CZ" b="1" dirty="0"/>
              <a:t> hraniční typ osobnosti</a:t>
            </a:r>
            <a:r>
              <a:rPr lang="cs-CZ" dirty="0"/>
              <a:t>. Typické pro tuto poruchu je nevyjasněná až patologická představa o sobě samém a vztahu k okolí. Selhávání v sociálních interakcích (především partnerských vztazích) často vedou k emočním krizím, které bývají řešeny sebepoškozováním až sebevražednými pokusy. U těchto pacientů je také narušena sebekontrola, proto může být pacient s hraniční poruchou osobnosti zdrojem konfliktních situací. </a:t>
            </a:r>
          </a:p>
          <a:p>
            <a:r>
              <a:rPr lang="cs-CZ" dirty="0"/>
              <a:t>Z ošetřovatelského hlediska je tedy nutný dohled na chování pacienta v souvislosti s rizikem sebepoškozování a dále eliminaci možné agrese.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9252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Pacient s </a:t>
            </a:r>
            <a:r>
              <a:rPr lang="cs-CZ" b="1" dirty="0" err="1"/>
              <a:t>anakastickou</a:t>
            </a:r>
            <a:r>
              <a:rPr lang="cs-CZ" b="1" dirty="0"/>
              <a:t> poruchou osobnosti</a:t>
            </a:r>
            <a:r>
              <a:rPr lang="cs-CZ" dirty="0"/>
              <a:t>, která se vyznačuje poruchou myšlení, chování </a:t>
            </a:r>
            <a:br>
              <a:rPr lang="cs-CZ" dirty="0"/>
            </a:br>
            <a:r>
              <a:rPr lang="cs-CZ" dirty="0"/>
              <a:t>a nálady. Tito pacienti jsou se sebou nespokojeni, trpí nerozhodností, neustálými pocity pochybností, neadekvátních starostí a jsou více než opatrní. Zaměřují se i v běžném životě přehnaně na detaily, organizování a pravidla, </a:t>
            </a:r>
            <a:br>
              <a:rPr lang="cs-CZ" dirty="0"/>
            </a:br>
            <a:r>
              <a:rPr lang="cs-CZ" dirty="0"/>
              <a:t>což je následně vyřazuje z normálního bytí.</a:t>
            </a:r>
          </a:p>
          <a:p>
            <a:r>
              <a:rPr lang="cs-CZ" dirty="0"/>
              <a:t>V rámci ošetřovatelské péče je pacient začleňován do terapeutických aktivit (např. pracovní terapie), kde postupně zvládá zadávané úkoly. </a:t>
            </a:r>
            <a:br>
              <a:rPr lang="cs-CZ" dirty="0"/>
            </a:br>
            <a:r>
              <a:rPr lang="cs-CZ" dirty="0"/>
              <a:t>V rámci běžné komunikace je důležité zachovat linii hovoru a nenechat u pacienta rozvinout nerozhodný postoj.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21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1143000"/>
          </a:xfrm>
        </p:spPr>
        <p:txBody>
          <a:bodyPr>
            <a:normAutofit/>
          </a:bodyPr>
          <a:lstStyle/>
          <a:p>
            <a:br>
              <a:rPr lang="cs-CZ" dirty="0"/>
            </a:br>
            <a:r>
              <a:rPr lang="cs-CZ" dirty="0"/>
              <a:t>Poruchy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Dle MKN - 10: F60-F69 Poruchy osobnosti </a:t>
            </a:r>
            <a:br>
              <a:rPr lang="cs-CZ" dirty="0"/>
            </a:br>
            <a:r>
              <a:rPr lang="cs-CZ" dirty="0"/>
              <a:t>a chování u dospělých</a:t>
            </a:r>
          </a:p>
          <a:p>
            <a:r>
              <a:rPr lang="cs-CZ" dirty="0"/>
              <a:t>Významné odchylky od způsobů, kterými průměrný člověk v dané kultuře vnímá, myslí, cítí a především má vztahy k druhým</a:t>
            </a:r>
          </a:p>
          <a:p>
            <a:r>
              <a:rPr lang="cs-CZ" dirty="0"/>
              <a:t>Jde o těžké narušení v charakterové konstituci </a:t>
            </a:r>
            <a:br>
              <a:rPr lang="cs-CZ" dirty="0"/>
            </a:br>
            <a:r>
              <a:rPr lang="cs-CZ" dirty="0"/>
              <a:t>a tendencích chování jedince</a:t>
            </a:r>
          </a:p>
        </p:txBody>
      </p:sp>
    </p:spTree>
    <p:extLst>
      <p:ext uri="{BB962C8B-B14F-4D97-AF65-F5344CB8AC3E}">
        <p14:creationId xmlns:p14="http://schemas.microsoft.com/office/powerpoint/2010/main" val="2160643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Porucha osobnosti -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Paranoidní – podezřívavost, tendence chybně interpretovat reakce okolí, vztahovačnost</a:t>
            </a:r>
          </a:p>
          <a:p>
            <a:r>
              <a:rPr lang="cs-CZ" dirty="0"/>
              <a:t>Schizoidní – preference fantazie, distancování </a:t>
            </a:r>
            <a:br>
              <a:rPr lang="cs-CZ" dirty="0"/>
            </a:br>
            <a:r>
              <a:rPr lang="cs-CZ" dirty="0"/>
              <a:t>se od citových, sociálních a jiných kontaktů; neschopnost vyjadřovat city, prožívat radost</a:t>
            </a:r>
          </a:p>
          <a:p>
            <a:r>
              <a:rPr lang="cs-CZ" dirty="0"/>
              <a:t>Disociální porucha osobnosti – bezohlednost </a:t>
            </a:r>
            <a:br>
              <a:rPr lang="cs-CZ" dirty="0"/>
            </a:br>
            <a:r>
              <a:rPr lang="cs-CZ" dirty="0"/>
              <a:t>v sociálních závazcích, nerovnováha mezi společenskou normou a chováním pacienta, chování nelze měnit trestem či jinou zkušeností, nízký práh pro zpuštění agrese (podskupiny: asociální, psychopatická, </a:t>
            </a:r>
            <a:r>
              <a:rPr lang="cs-CZ" dirty="0" err="1"/>
              <a:t>sociopatická</a:t>
            </a:r>
            <a:r>
              <a:rPr lang="cs-CZ" dirty="0"/>
              <a:t>,…)</a:t>
            </a:r>
          </a:p>
        </p:txBody>
      </p:sp>
    </p:spTree>
    <p:extLst>
      <p:ext uri="{BB962C8B-B14F-4D97-AF65-F5344CB8AC3E}">
        <p14:creationId xmlns:p14="http://schemas.microsoft.com/office/powerpoint/2010/main" val="106468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Emočně nestabilní – sklon ke zkratovému chování, vrtošivost – nestabilita nálady, sklon </a:t>
            </a:r>
            <a:br>
              <a:rPr lang="cs-CZ" dirty="0"/>
            </a:br>
            <a:r>
              <a:rPr lang="cs-CZ" dirty="0"/>
              <a:t>k emočním výbuchům, konfliktní</a:t>
            </a:r>
          </a:p>
          <a:p>
            <a:pPr marL="0" indent="0">
              <a:buNone/>
            </a:pPr>
            <a:r>
              <a:rPr lang="cs-CZ" dirty="0"/>
              <a:t> (dělení emočně nestabilní osobnosti: agresivní, hraniční, výbušná)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/>
              <a:t>Histrionská</a:t>
            </a:r>
            <a:r>
              <a:rPr lang="cs-CZ" dirty="0"/>
              <a:t> porucha osobnosti – mělká a labilní afektivita, teatrálnost, </a:t>
            </a:r>
            <a:r>
              <a:rPr lang="cs-CZ" dirty="0" err="1"/>
              <a:t>sebedramatizace</a:t>
            </a:r>
            <a:r>
              <a:rPr lang="cs-CZ" dirty="0"/>
              <a:t>, egocentričnost, </a:t>
            </a:r>
            <a:r>
              <a:rPr lang="cs-CZ" dirty="0" err="1"/>
              <a:t>sugestabilita</a:t>
            </a:r>
            <a:r>
              <a:rPr lang="cs-CZ" dirty="0"/>
              <a:t>, vyžadování ocenění; (dělení </a:t>
            </a:r>
            <a:r>
              <a:rPr lang="cs-CZ" dirty="0" err="1"/>
              <a:t>histrionské</a:t>
            </a:r>
            <a:r>
              <a:rPr lang="cs-CZ" dirty="0"/>
              <a:t> poruchy osobnosti: hysterická, </a:t>
            </a:r>
            <a:r>
              <a:rPr lang="cs-CZ" dirty="0" err="1"/>
              <a:t>psychoinfantilní</a:t>
            </a:r>
            <a:r>
              <a:rPr lang="cs-CZ" dirty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280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Anakastická</a:t>
            </a:r>
            <a:r>
              <a:rPr lang="cs-CZ" dirty="0"/>
              <a:t> porucha osobnosti – pocit osobní nejistoty, nadměrná svědomitost, zaměstnávání se detaily, opatrnost, tvrdohlavost, rigidita (osobnost: kompulzivní, obsesivní, obsedantně-kompulzivní)</a:t>
            </a:r>
          </a:p>
          <a:p>
            <a:r>
              <a:rPr lang="cs-CZ" dirty="0"/>
              <a:t>Anxiózní (vyhýbavá) osobnost: pocity napětí, obav, nejistoty, podřízenosti; potřeba být milován, přecitlivělost ke kritice; vyhýbání se určitým činnostem, přehánění </a:t>
            </a:r>
            <a:r>
              <a:rPr lang="cs-CZ" dirty="0" err="1"/>
              <a:t>potenc</a:t>
            </a:r>
            <a:r>
              <a:rPr lang="cs-CZ" dirty="0"/>
              <a:t>. nebezpečí </a:t>
            </a:r>
            <a:br>
              <a:rPr lang="cs-CZ" dirty="0"/>
            </a:br>
            <a:r>
              <a:rPr lang="cs-CZ" dirty="0"/>
              <a:t>v běžných situacích</a:t>
            </a:r>
          </a:p>
        </p:txBody>
      </p:sp>
    </p:spTree>
    <p:extLst>
      <p:ext uri="{BB962C8B-B14F-4D97-AF65-F5344CB8AC3E}">
        <p14:creationId xmlns:p14="http://schemas.microsoft.com/office/powerpoint/2010/main" val="239271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Závislá porucha osobnosti – závislost na druhých, pasivně vyhovují přání druhých, pocity bezmocnosti a nekompetence, obava z opuštěnosti, neprůbojnost, tendence přenášet odpovědnost na druhé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857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Farmakoterapie – anxiolytika, stabilizátory nálady…</a:t>
            </a:r>
          </a:p>
          <a:p>
            <a:r>
              <a:rPr lang="cs-CZ"/>
              <a:t>Psychoterapie </a:t>
            </a:r>
          </a:p>
          <a:p>
            <a:r>
              <a:rPr lang="cs-CZ" dirty="0"/>
              <a:t>Terapeutické aktivity (</a:t>
            </a:r>
            <a:r>
              <a:rPr lang="cs-CZ" dirty="0" err="1"/>
              <a:t>arte</a:t>
            </a:r>
            <a:r>
              <a:rPr lang="cs-CZ" dirty="0"/>
              <a:t>, muziko, …)</a:t>
            </a:r>
          </a:p>
        </p:txBody>
      </p:sp>
    </p:spTree>
    <p:extLst>
      <p:ext uri="{BB962C8B-B14F-4D97-AF65-F5344CB8AC3E}">
        <p14:creationId xmlns:p14="http://schemas.microsoft.com/office/powerpoint/2010/main" val="234122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u pacienta s poruchou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 souvislosti s osobností člověka se hovoří o tzv. </a:t>
            </a:r>
            <a:r>
              <a:rPr lang="cs-CZ" b="1" dirty="0"/>
              <a:t>biopsychosociální </a:t>
            </a:r>
            <a:r>
              <a:rPr lang="cs-CZ" dirty="0"/>
              <a:t>jednotce, protože je determinována biologickými, psychologickými a sociálními vlivy. </a:t>
            </a:r>
          </a:p>
          <a:p>
            <a:r>
              <a:rPr lang="cs-CZ" dirty="0"/>
              <a:t>Během života se osobnost mění, zahrnuje veškeré psychické a tělesné vlastnosti člověka, vrozené dispozice člověka, tedy jeho temperament, je ovlivňován získávanými vlastnostmi, tedy charakterem (způsoby myšlení, jednání). </a:t>
            </a:r>
          </a:p>
        </p:txBody>
      </p:sp>
    </p:spTree>
    <p:extLst>
      <p:ext uri="{BB962C8B-B14F-4D97-AF65-F5344CB8AC3E}">
        <p14:creationId xmlns:p14="http://schemas.microsoft.com/office/powerpoint/2010/main" val="3761887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Zevně se osobnost projevuje </a:t>
            </a:r>
            <a:r>
              <a:rPr lang="cs-CZ" b="1" dirty="0"/>
              <a:t>povahou</a:t>
            </a:r>
            <a:r>
              <a:rPr lang="cs-CZ" dirty="0"/>
              <a:t>, která je utvářena vlastnostmi jedince a jeho inteligencí.</a:t>
            </a:r>
          </a:p>
          <a:p>
            <a:r>
              <a:rPr lang="cs-CZ" dirty="0"/>
              <a:t>Vnitřní oblast osobnosti tvoří vědomí vlastního já, tedy </a:t>
            </a:r>
            <a:r>
              <a:rPr lang="cs-CZ" b="1" dirty="0"/>
              <a:t>sebeuvědomování</a:t>
            </a:r>
            <a:r>
              <a:rPr lang="cs-CZ" dirty="0"/>
              <a:t>, které je podstatou osobnosti a zahrnuje uvědomování si vlastní jedinečnosti, odlišnosti od druhých a tělesného schématu.</a:t>
            </a:r>
          </a:p>
          <a:p>
            <a:endParaRPr lang="cs-CZ" dirty="0"/>
          </a:p>
          <a:p>
            <a:r>
              <a:rPr lang="cs-CZ" dirty="0"/>
              <a:t>Důležitým aspektem v posuzování osobnostních norem a abnormalit je kulturní zázemí každého pacienta, které do značné míry ovlivňuje vzorce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18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</TotalTime>
  <Words>876</Words>
  <Application>Microsoft Office PowerPoint</Application>
  <PresentationFormat>Předvádění na obrazovce (4:3)</PresentationFormat>
  <Paragraphs>36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Century Schoolbook</vt:lpstr>
      <vt:lpstr>Courier New</vt:lpstr>
      <vt:lpstr>Wingdings</vt:lpstr>
      <vt:lpstr>Wingdings 2</vt:lpstr>
      <vt:lpstr>Arkýř</vt:lpstr>
      <vt:lpstr>Ošetřovatelská péče o pacienta s poruchou osobnosti</vt:lpstr>
      <vt:lpstr> Poruchy osobnosti</vt:lpstr>
      <vt:lpstr>Porucha osobnosti - druhy</vt:lpstr>
      <vt:lpstr>Prezentace aplikace PowerPoint</vt:lpstr>
      <vt:lpstr>Prezentace aplikace PowerPoint</vt:lpstr>
      <vt:lpstr>Prezentace aplikace PowerPoint</vt:lpstr>
      <vt:lpstr>Léčba</vt:lpstr>
      <vt:lpstr>Ošetřovatelská péče u pacienta s poruchou osobnosti</vt:lpstr>
      <vt:lpstr>Poruchy osobnosti</vt:lpstr>
      <vt:lpstr>Ošetřovatelská péče</vt:lpstr>
      <vt:lpstr>Příklady</vt:lpstr>
      <vt:lpstr>Prezentace aplikace PowerPoint</vt:lpstr>
      <vt:lpstr>Prezentace aplikace PowerPoint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Ošetřovatelská péče o pacienta s poruchou osobnosti</dc:title>
  <dc:creator>Tošnarová Hana</dc:creator>
  <cp:lastModifiedBy>Tošnarová Hana</cp:lastModifiedBy>
  <cp:revision>5</cp:revision>
  <dcterms:created xsi:type="dcterms:W3CDTF">2014-03-31T14:52:17Z</dcterms:created>
  <dcterms:modified xsi:type="dcterms:W3CDTF">2020-02-15T09:02:39Z</dcterms:modified>
</cp:coreProperties>
</file>