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60"/>
  </p:notesMasterIdLst>
  <p:sldIdLst>
    <p:sldId id="367" r:id="rId2"/>
    <p:sldId id="368" r:id="rId3"/>
    <p:sldId id="369" r:id="rId4"/>
    <p:sldId id="370" r:id="rId5"/>
    <p:sldId id="372" r:id="rId6"/>
    <p:sldId id="371" r:id="rId7"/>
    <p:sldId id="345" r:id="rId8"/>
    <p:sldId id="373" r:id="rId9"/>
    <p:sldId id="374" r:id="rId10"/>
    <p:sldId id="347" r:id="rId11"/>
    <p:sldId id="392" r:id="rId12"/>
    <p:sldId id="404" r:id="rId13"/>
    <p:sldId id="405" r:id="rId14"/>
    <p:sldId id="406" r:id="rId15"/>
    <p:sldId id="375" r:id="rId16"/>
    <p:sldId id="376" r:id="rId17"/>
    <p:sldId id="378" r:id="rId18"/>
    <p:sldId id="379" r:id="rId19"/>
    <p:sldId id="380" r:id="rId20"/>
    <p:sldId id="365" r:id="rId21"/>
    <p:sldId id="393" r:id="rId22"/>
    <p:sldId id="381" r:id="rId23"/>
    <p:sldId id="328" r:id="rId24"/>
    <p:sldId id="428" r:id="rId25"/>
    <p:sldId id="421" r:id="rId26"/>
    <p:sldId id="407" r:id="rId27"/>
    <p:sldId id="432" r:id="rId28"/>
    <p:sldId id="382" r:id="rId29"/>
    <p:sldId id="414" r:id="rId30"/>
    <p:sldId id="415" r:id="rId31"/>
    <p:sldId id="383" r:id="rId32"/>
    <p:sldId id="423" r:id="rId33"/>
    <p:sldId id="453" r:id="rId34"/>
    <p:sldId id="384" r:id="rId35"/>
    <p:sldId id="325" r:id="rId36"/>
    <p:sldId id="318" r:id="rId37"/>
    <p:sldId id="329" r:id="rId38"/>
    <p:sldId id="387" r:id="rId39"/>
    <p:sldId id="394" r:id="rId40"/>
    <p:sldId id="420" r:id="rId41"/>
    <p:sldId id="389" r:id="rId42"/>
    <p:sldId id="390" r:id="rId43"/>
    <p:sldId id="441" r:id="rId44"/>
    <p:sldId id="424" r:id="rId45"/>
    <p:sldId id="439" r:id="rId46"/>
    <p:sldId id="440" r:id="rId47"/>
    <p:sldId id="321" r:id="rId48"/>
    <p:sldId id="443" r:id="rId49"/>
    <p:sldId id="449" r:id="rId50"/>
    <p:sldId id="320" r:id="rId51"/>
    <p:sldId id="277" r:id="rId52"/>
    <p:sldId id="425" r:id="rId53"/>
    <p:sldId id="448" r:id="rId54"/>
    <p:sldId id="442" r:id="rId55"/>
    <p:sldId id="429" r:id="rId56"/>
    <p:sldId id="444" r:id="rId57"/>
    <p:sldId id="445" r:id="rId58"/>
    <p:sldId id="446" r:id="rId5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9B3D7C"/>
    <a:srgbClr val="D7D200"/>
    <a:srgbClr val="339933"/>
    <a:srgbClr val="0000FF"/>
    <a:srgbClr val="FFFF00"/>
    <a:srgbClr val="00FF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7AD59A56-79CB-4D5F-A032-77A7980D378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2763323F-86CE-48EB-AF1A-582DF890EE3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E4CF4AE-8816-4FED-AC5D-DE64546C9DF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5" name="Rectangle 5">
            <a:extLst>
              <a:ext uri="{FF2B5EF4-FFF2-40B4-BE49-F238E27FC236}">
                <a16:creationId xmlns:a16="http://schemas.microsoft.com/office/drawing/2014/main" id="{DB169E14-5717-498E-8A33-AED599D974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220166" name="Rectangle 6">
            <a:extLst>
              <a:ext uri="{FF2B5EF4-FFF2-40B4-BE49-F238E27FC236}">
                <a16:creationId xmlns:a16="http://schemas.microsoft.com/office/drawing/2014/main" id="{7484E891-53C3-4382-97D6-712C73EB09E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20167" name="Rectangle 7">
            <a:extLst>
              <a:ext uri="{FF2B5EF4-FFF2-40B4-BE49-F238E27FC236}">
                <a16:creationId xmlns:a16="http://schemas.microsoft.com/office/drawing/2014/main" id="{9BCDD4B9-0A3B-49B1-AADA-4B605737B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fld id="{747A3153-4910-4CAF-A044-F1AEE059111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EE22E744-763C-43F6-A39D-ACE6611D26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5D47EDE-403A-42B7-B873-FA13A3E4CE46}" type="slidenum">
              <a:rPr lang="cs-CZ" altLang="cs-CZ" sz="1200" b="0">
                <a:latin typeface="Times New Roman" panose="02020603050405020304" pitchFamily="18" charset="0"/>
              </a:rPr>
              <a:pPr/>
              <a:t>32</a:t>
            </a:fld>
            <a:endParaRPr lang="cs-CZ" altLang="cs-CZ" sz="1200" b="0">
              <a:latin typeface="Times New Roman" panose="02020603050405020304" pitchFamily="18" charset="0"/>
            </a:endParaRPr>
          </a:p>
        </p:txBody>
      </p:sp>
      <p:sp>
        <p:nvSpPr>
          <p:cNvPr id="77827" name="Zástupný symbol pro obrázek snímku 1">
            <a:extLst>
              <a:ext uri="{FF2B5EF4-FFF2-40B4-BE49-F238E27FC236}">
                <a16:creationId xmlns:a16="http://schemas.microsoft.com/office/drawing/2014/main" id="{40E97767-E2D3-467A-B9BB-10DA071108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8" name="Zástupný symbol pro poznámky 2">
            <a:extLst>
              <a:ext uri="{FF2B5EF4-FFF2-40B4-BE49-F238E27FC236}">
                <a16:creationId xmlns:a16="http://schemas.microsoft.com/office/drawing/2014/main" id="{2C817BD2-740B-4741-927E-281E74C6A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7829" name="Zástupný symbol pro číslo snímku 3">
            <a:extLst>
              <a:ext uri="{FF2B5EF4-FFF2-40B4-BE49-F238E27FC236}">
                <a16:creationId xmlns:a16="http://schemas.microsoft.com/office/drawing/2014/main" id="{9C04F3DE-593D-4142-87C2-CB083D4E781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fld id="{457274AB-A31D-4BDF-B516-32CD2E3E569C}" type="slidenum">
              <a:rPr lang="cs-CZ" altLang="cs-CZ" sz="1200" b="0"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/>
              <a:t>32</a:t>
            </a:fld>
            <a:endParaRPr lang="cs-CZ" altLang="cs-CZ" sz="1200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6FA7DA2-7FC8-4CE8-9BCA-B4CB0BAAD7F3}"/>
              </a:ext>
            </a:extLst>
          </p:cNvPr>
          <p:cNvGrpSpPr>
            <a:grpSpLocks/>
          </p:cNvGrpSpPr>
          <p:nvPr/>
        </p:nvGrpSpPr>
        <p:grpSpPr bwMode="auto">
          <a:xfrm>
            <a:off x="-3222625" y="304800"/>
            <a:ext cx="11909425" cy="4724400"/>
            <a:chOff x="-2030" y="192"/>
            <a:chExt cx="7502" cy="2976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id="{AB4BC474-540E-4457-8AE5-5626C1DC59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1584"/>
              <a:ext cx="45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DB17F4E6-8DD4-462A-9636-DD3D70F69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84" y="864"/>
              <a:ext cx="2304" cy="230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44083 w 64000"/>
                <a:gd name="T28" fmla="*/ -29639 h 64000"/>
                <a:gd name="T29" fmla="*/ 44083 w 64000"/>
                <a:gd name="T30" fmla="*/ 29639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44083" y="2368"/>
                  </a:moveTo>
                  <a:cubicBezTo>
                    <a:pt x="56127" y="7280"/>
                    <a:pt x="64000" y="18993"/>
                    <a:pt x="64000" y="32000"/>
                  </a:cubicBezTo>
                  <a:cubicBezTo>
                    <a:pt x="64000" y="45006"/>
                    <a:pt x="56127" y="56719"/>
                    <a:pt x="44083" y="61631"/>
                  </a:cubicBezTo>
                  <a:cubicBezTo>
                    <a:pt x="44082" y="61631"/>
                    <a:pt x="44082" y="61631"/>
                    <a:pt x="44082" y="61631"/>
                  </a:cubicBezTo>
                  <a:lnTo>
                    <a:pt x="44083" y="61632"/>
                  </a:lnTo>
                  <a:lnTo>
                    <a:pt x="44083" y="2368"/>
                  </a:lnTo>
                  <a:lnTo>
                    <a:pt x="44082" y="2368"/>
                  </a:lnTo>
                  <a:cubicBezTo>
                    <a:pt x="44082" y="2368"/>
                    <a:pt x="44082" y="2368"/>
                    <a:pt x="44083" y="23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26560BA0-CFE9-432F-B739-B764DC07AD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30" y="192"/>
              <a:ext cx="2544" cy="2544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994 w 64000"/>
                <a:gd name="T28" fmla="*/ -25761 h 64000"/>
                <a:gd name="T29" fmla="*/ 50994 w 64000"/>
                <a:gd name="T30" fmla="*/ 25761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994" y="6246"/>
                  </a:moveTo>
                  <a:cubicBezTo>
                    <a:pt x="59172" y="12279"/>
                    <a:pt x="64000" y="21837"/>
                    <a:pt x="64000" y="32000"/>
                  </a:cubicBezTo>
                  <a:cubicBezTo>
                    <a:pt x="64000" y="42162"/>
                    <a:pt x="59172" y="51720"/>
                    <a:pt x="50994" y="57753"/>
                  </a:cubicBezTo>
                  <a:cubicBezTo>
                    <a:pt x="50993" y="57753"/>
                    <a:pt x="50993" y="57753"/>
                    <a:pt x="50993" y="57753"/>
                  </a:cubicBezTo>
                  <a:lnTo>
                    <a:pt x="50994" y="57754"/>
                  </a:lnTo>
                  <a:lnTo>
                    <a:pt x="50994" y="6246"/>
                  </a:lnTo>
                  <a:lnTo>
                    <a:pt x="50993" y="6246"/>
                  </a:lnTo>
                  <a:cubicBezTo>
                    <a:pt x="50993" y="6246"/>
                    <a:pt x="50993" y="6246"/>
                    <a:pt x="50994" y="6246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89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443038" y="985838"/>
            <a:ext cx="7239000" cy="14446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2089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3427413"/>
            <a:ext cx="72390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5F85B2A9-8A6E-479C-8CBA-8770A9A085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3CB45BE9-75E5-4BE5-85EF-B95DE176B1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3290A043-A5D6-4854-84B5-0808429387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EAD37-FBE8-4341-B05E-DEE4A7434A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1806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E72D934-3CAC-465C-827E-3E60033B46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0DDA125-CD1B-4418-8AD6-605062D66B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9E6BB3E2-8795-4CFE-9CD1-6A5D69EC6C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1A552F-861D-46A2-A04C-3250DEA1724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086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6413" y="301625"/>
            <a:ext cx="1827212" cy="564038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370013" y="301625"/>
            <a:ext cx="5334000" cy="564038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063FF90F-F659-45ED-9153-BBF57EBC39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2598CD4-396B-42E6-AE5D-29D286EAD9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39AB9C47-76A4-421D-93DE-6C0EE941AE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B928AB-2BFA-495A-A43F-3E084BAD84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3258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49DCE145-AA12-465C-906F-F89F1BFCC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95FD5A8-DC6F-48E7-85C6-A71850D8FA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471DD9A-E04F-45D0-9031-F73076367A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5313A-6532-4C85-B4F4-04A03BA9FD9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141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032F53C-887D-46B4-BDF6-B0A5113DC2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B2D51ADC-BDDF-4557-A118-A0B153AF6A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B390C8D-07CB-4757-8C2D-D1E4EED053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AE573-9C29-4731-A63B-10AA251DC4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8552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BCC7458-7470-4078-89DA-0046EB768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1D3A29E-6617-40E3-B386-0F502DE9A1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5FDEB72-B31F-4BED-8E19-444CCFD69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618C7-0F98-4D7C-9548-2A572CF786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920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F9EDDAE-B342-4453-B062-064B0BF6AC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DEBB2CCC-DFA6-4975-993F-108AA9B4CE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C7E6CF67-4D8B-4730-AAA4-392646B831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DE640-0E12-4A96-B3FD-956D6A3585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7442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92B6A5FE-AE9B-4E8B-AB9E-B7C0EB6979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0622B37A-21FE-4697-9835-8B21ADFD2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6D7A470-2B4B-42CA-B255-26A0D0FA8E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03452B-F471-4B60-9123-27C4697341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9191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D17F507F-7AB3-4F75-9E7C-6BE541726A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A4B062F2-0103-4852-81CA-4F42464950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1EEC2382-B2CD-4CA4-864C-AEB618C72E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35600-44B8-4AB8-A3D2-A2E52AA5095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37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9E771122-C640-44C1-94F0-5FCC2C4F1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8DF1696-6428-49D8-874D-8BB2532CAC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68F5C9BC-F617-4570-8528-3660FC4CCD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44B6E-CC9C-4E8D-ACC3-BB7090A2C5D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545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628AC14-C733-44D4-8C03-0E741BABDE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6D084A8-4ED3-4D7D-AB50-7F609E5F4E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BB04D3F-1575-47D7-B869-732DA706C7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13F24-BA26-4B8E-8A1E-8F7021B040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571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DC9F5393-1D30-48B8-868B-D7AEA1BB57E6}"/>
              </a:ext>
            </a:extLst>
          </p:cNvPr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1032" name="AutoShape 3">
              <a:extLst>
                <a:ext uri="{FF2B5EF4-FFF2-40B4-BE49-F238E27FC236}">
                  <a16:creationId xmlns:a16="http://schemas.microsoft.com/office/drawing/2014/main" id="{3AAAB684-723C-40CD-AE38-9933603F2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3" name="AutoShape 4">
              <a:extLst>
                <a:ext uri="{FF2B5EF4-FFF2-40B4-BE49-F238E27FC236}">
                  <a16:creationId xmlns:a16="http://schemas.microsoft.com/office/drawing/2014/main" id="{4772E0B6-8251-4A02-907E-3C3F540CC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4" name="Line 5">
              <a:extLst>
                <a:ext uri="{FF2B5EF4-FFF2-40B4-BE49-F238E27FC236}">
                  <a16:creationId xmlns:a16="http://schemas.microsoft.com/office/drawing/2014/main" id="{9C9012D2-679C-4861-87B9-C93053960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27" name="Rectangle 6">
            <a:extLst>
              <a:ext uri="{FF2B5EF4-FFF2-40B4-BE49-F238E27FC236}">
                <a16:creationId xmlns:a16="http://schemas.microsoft.com/office/drawing/2014/main" id="{C2DB8308-36B5-4E5E-B531-79540D2EEB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3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7">
            <a:extLst>
              <a:ext uri="{FF2B5EF4-FFF2-40B4-BE49-F238E27FC236}">
                <a16:creationId xmlns:a16="http://schemas.microsoft.com/office/drawing/2014/main" id="{F0773490-3A41-4967-A54A-81F706CD0B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36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07880" name="Rectangle 8">
            <a:extLst>
              <a:ext uri="{FF2B5EF4-FFF2-40B4-BE49-F238E27FC236}">
                <a16:creationId xmlns:a16="http://schemas.microsoft.com/office/drawing/2014/main" id="{E05BE9AA-12A4-48AC-AE58-920E07E931A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7881" name="Rectangle 9">
            <a:extLst>
              <a:ext uri="{FF2B5EF4-FFF2-40B4-BE49-F238E27FC236}">
                <a16:creationId xmlns:a16="http://schemas.microsoft.com/office/drawing/2014/main" id="{AEBCC100-6142-4203-94EF-91207DFF57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7882" name="Rectangle 10">
            <a:extLst>
              <a:ext uri="{FF2B5EF4-FFF2-40B4-BE49-F238E27FC236}">
                <a16:creationId xmlns:a16="http://schemas.microsoft.com/office/drawing/2014/main" id="{35878025-E48E-4285-BD50-5EB5F2E68B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4CC7E605-F640-4E60-B71B-462D69B8DBC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¡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¡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5FBE241A-75BF-412B-87DB-EB827F142BF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15616" y="1052736"/>
            <a:ext cx="7239000" cy="14446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Patologie srdce a krev. </a:t>
            </a:r>
            <a:r>
              <a:rPr lang="cs-CZ" altLang="cs-CZ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oběhu,nemoci</a:t>
            </a:r>
            <a:r>
              <a:rPr lang="cs-CZ" alt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cév,trombóza</a:t>
            </a:r>
            <a:r>
              <a:rPr lang="cs-CZ" alt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embolie</a:t>
            </a:r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24231E5E-1CBE-4C38-A02B-5D544E5F582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Bártová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ypertrofie P">
            <a:extLst>
              <a:ext uri="{FF2B5EF4-FFF2-40B4-BE49-F238E27FC236}">
                <a16:creationId xmlns:a16="http://schemas.microsoft.com/office/drawing/2014/main" id="{5EA4A041-5611-4E37-AD21-989D4C3C1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8"/>
          <a:stretch>
            <a:fillRect/>
          </a:stretch>
        </p:blipFill>
        <p:spPr bwMode="auto">
          <a:xfrm>
            <a:off x="1043608" y="30956"/>
            <a:ext cx="82296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133A31C6-95BC-4126-A4A3-FB2D83F7B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00"/>
            <a:ext cx="34194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>
                <a:latin typeface="Times New Roman" panose="02020603050405020304" pitchFamily="18" charset="0"/>
              </a:rPr>
              <a:t>Hypertrofie pravé komory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105C273-4717-4ED3-8630-2DD5DD929C23}"/>
              </a:ext>
            </a:extLst>
          </p:cNvPr>
          <p:cNvSpPr txBox="1"/>
          <p:nvPr/>
        </p:nvSpPr>
        <p:spPr>
          <a:xfrm>
            <a:off x="1115616" y="5445224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Cor</a:t>
            </a:r>
            <a:r>
              <a:rPr lang="cs-CZ" dirty="0"/>
              <a:t> </a:t>
            </a:r>
            <a:r>
              <a:rPr lang="cs-CZ" dirty="0" err="1"/>
              <a:t>pulmonale</a:t>
            </a:r>
            <a:endParaRPr lang="cs-CZ" dirty="0"/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39277E53-6465-4E9A-8D78-8A69DD4EDE53}"/>
              </a:ext>
            </a:extLst>
          </p:cNvPr>
          <p:cNvSpPr/>
          <p:nvPr/>
        </p:nvSpPr>
        <p:spPr bwMode="auto">
          <a:xfrm flipH="1">
            <a:off x="2123727" y="1412776"/>
            <a:ext cx="530345" cy="64747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g054">
            <a:extLst>
              <a:ext uri="{FF2B5EF4-FFF2-40B4-BE49-F238E27FC236}">
                <a16:creationId xmlns:a16="http://schemas.microsoft.com/office/drawing/2014/main" id="{42A643EE-9991-42A5-8DA0-07E94B6E1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106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85CA83A-182C-49FB-970D-6AAB40674F28}"/>
              </a:ext>
            </a:extLst>
          </p:cNvPr>
          <p:cNvSpPr txBox="1"/>
          <p:nvPr/>
        </p:nvSpPr>
        <p:spPr>
          <a:xfrm>
            <a:off x="304800" y="6093296"/>
            <a:ext cx="6931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Excentrická hypertrofie srdce –hypertrofie a dilatace obou komor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g688">
            <a:extLst>
              <a:ext uri="{FF2B5EF4-FFF2-40B4-BE49-F238E27FC236}">
                <a16:creationId xmlns:a16="http://schemas.microsoft.com/office/drawing/2014/main" id="{0AD216D0-4DFD-435C-B848-5DD0D50D5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488"/>
            <a:ext cx="9144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Text Box 3">
            <a:extLst>
              <a:ext uri="{FF2B5EF4-FFF2-40B4-BE49-F238E27FC236}">
                <a16:creationId xmlns:a16="http://schemas.microsoft.com/office/drawing/2014/main" id="{7820C36A-A692-498C-B127-E4D0C9C8D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237288"/>
            <a:ext cx="8429625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Chronická venostáza – cyanotická indurace ( muškátová játra)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g686">
            <a:extLst>
              <a:ext uri="{FF2B5EF4-FFF2-40B4-BE49-F238E27FC236}">
                <a16:creationId xmlns:a16="http://schemas.microsoft.com/office/drawing/2014/main" id="{80B09499-72A9-407A-BB81-720F21A5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1"/>
          <a:stretch>
            <a:fillRect/>
          </a:stretch>
        </p:blipFill>
        <p:spPr bwMode="auto">
          <a:xfrm>
            <a:off x="3429000" y="0"/>
            <a:ext cx="4127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C7E1255-86DB-4205-9EB1-EAA421412246}"/>
              </a:ext>
            </a:extLst>
          </p:cNvPr>
          <p:cNvSpPr txBox="1"/>
          <p:nvPr/>
        </p:nvSpPr>
        <p:spPr>
          <a:xfrm>
            <a:off x="0" y="6525344"/>
            <a:ext cx="5292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Muškátová  játra - detail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g690">
            <a:extLst>
              <a:ext uri="{FF2B5EF4-FFF2-40B4-BE49-F238E27FC236}">
                <a16:creationId xmlns:a16="http://schemas.microsoft.com/office/drawing/2014/main" id="{BAFFE5D0-5604-4963-8B96-ABAEEE5B4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0"/>
            <a:ext cx="351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 Box 3">
            <a:extLst>
              <a:ext uri="{FF2B5EF4-FFF2-40B4-BE49-F238E27FC236}">
                <a16:creationId xmlns:a16="http://schemas.microsoft.com/office/drawing/2014/main" id="{F895A524-CDDF-4DBA-AB71-1990E8487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5756275"/>
            <a:ext cx="163353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Venostasis</a:t>
            </a:r>
            <a:r>
              <a:rPr lang="cs-CZ" altLang="cs-CZ" sz="2400" b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68E4070F-F989-4EA0-A779-12AF54B55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6092825"/>
            <a:ext cx="2735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Cyanóza </a:t>
            </a:r>
          </a:p>
        </p:txBody>
      </p:sp>
      <p:sp>
        <p:nvSpPr>
          <p:cNvPr id="18437" name="AutoShape 6">
            <a:extLst>
              <a:ext uri="{FF2B5EF4-FFF2-40B4-BE49-F238E27FC236}">
                <a16:creationId xmlns:a16="http://schemas.microsoft.com/office/drawing/2014/main" id="{55E68210-B99B-43C6-A366-F4C7634CA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13" y="5805488"/>
            <a:ext cx="936625" cy="360362"/>
          </a:xfrm>
          <a:prstGeom prst="rightArrow">
            <a:avLst>
              <a:gd name="adj1" fmla="val 50000"/>
              <a:gd name="adj2" fmla="val 649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</p:txBody>
      </p:sp>
      <p:sp>
        <p:nvSpPr>
          <p:cNvPr id="18438" name="Rectangle 8">
            <a:extLst>
              <a:ext uri="{FF2B5EF4-FFF2-40B4-BE49-F238E27FC236}">
                <a16:creationId xmlns:a16="http://schemas.microsoft.com/office/drawing/2014/main" id="{887C77C6-EC3B-4860-B139-C9062CE27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60213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</p:txBody>
      </p:sp>
      <p:sp>
        <p:nvSpPr>
          <p:cNvPr id="18439" name="AutoShape 9">
            <a:extLst>
              <a:ext uri="{FF2B5EF4-FFF2-40B4-BE49-F238E27FC236}">
                <a16:creationId xmlns:a16="http://schemas.microsoft.com/office/drawing/2014/main" id="{59465DA1-00D5-41FF-9839-55763A29A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6165850"/>
            <a:ext cx="936625" cy="360363"/>
          </a:xfrm>
          <a:prstGeom prst="rightArrow">
            <a:avLst>
              <a:gd name="adj1" fmla="val 50000"/>
              <a:gd name="adj2" fmla="val 649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</p:txBody>
      </p:sp>
      <p:sp>
        <p:nvSpPr>
          <p:cNvPr id="18440" name="Text Box 10">
            <a:extLst>
              <a:ext uri="{FF2B5EF4-FFF2-40B4-BE49-F238E27FC236}">
                <a16:creationId xmlns:a16="http://schemas.microsoft.com/office/drawing/2014/main" id="{998E24BF-B723-4EF7-AB29-B33C622AF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6237288"/>
            <a:ext cx="3635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Cyanotická indurace</a:t>
            </a:r>
          </a:p>
        </p:txBody>
      </p:sp>
      <p:sp>
        <p:nvSpPr>
          <p:cNvPr id="18441" name="Line 11">
            <a:extLst>
              <a:ext uri="{FF2B5EF4-FFF2-40B4-BE49-F238E27FC236}">
                <a16:creationId xmlns:a16="http://schemas.microsoft.com/office/drawing/2014/main" id="{9D243B64-B906-4B48-94BB-07DE58EDB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5963" y="5229225"/>
            <a:ext cx="11525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>
            <a:extLst>
              <a:ext uri="{FF2B5EF4-FFF2-40B4-BE49-F238E27FC236}">
                <a16:creationId xmlns:a16="http://schemas.microsoft.com/office/drawing/2014/main" id="{0949B679-F321-451C-B867-C2480A637E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594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Poruchy oběhu ze změn množství a složení krve</a:t>
            </a:r>
          </a:p>
        </p:txBody>
      </p:sp>
      <p:sp>
        <p:nvSpPr>
          <p:cNvPr id="124933" name="Rectangle 5">
            <a:extLst>
              <a:ext uri="{FF2B5EF4-FFF2-40B4-BE49-F238E27FC236}">
                <a16:creationId xmlns:a16="http://schemas.microsoft.com/office/drawing/2014/main" id="{0E46D8EB-5165-4933-87FA-38EF4EF9510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1916113"/>
            <a:ext cx="3562350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Hypovolemie-</a:t>
            </a:r>
            <a:r>
              <a:rPr lang="cs-CZ" altLang="cs-CZ" sz="2400" dirty="0"/>
              <a:t>dehydratace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Hypoproteinemie</a:t>
            </a:r>
            <a:endParaRPr lang="cs-CZ" altLang="cs-CZ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endParaRPr lang="cs-CZ" altLang="cs-CZ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Anémie</a:t>
            </a:r>
          </a:p>
        </p:txBody>
      </p:sp>
      <p:sp>
        <p:nvSpPr>
          <p:cNvPr id="124934" name="Rectangle 6">
            <a:extLst>
              <a:ext uri="{FF2B5EF4-FFF2-40B4-BE49-F238E27FC236}">
                <a16:creationId xmlns:a16="http://schemas.microsoft.com/office/drawing/2014/main" id="{0565E0B4-DE50-40F9-B2D9-688043CAECA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00563" y="1827213"/>
            <a:ext cx="4643437" cy="5030787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Hypervolemie-</a:t>
            </a:r>
            <a:r>
              <a:rPr lang="cs-CZ" altLang="cs-CZ" sz="2500"/>
              <a:t>hyperhydratace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Hyperproteinemie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Paraproteinemie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cs-CZ" altLang="cs-CZ" sz="2500"/>
              <a:t>   /makroglobulinemie, gamapatie/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Pletora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cs-CZ" altLang="cs-CZ" sz="2500"/>
              <a:t>   /polyglobulie, polycytemie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4">
            <a:extLst>
              <a:ext uri="{FF2B5EF4-FFF2-40B4-BE49-F238E27FC236}">
                <a16:creationId xmlns:a16="http://schemas.microsoft.com/office/drawing/2014/main" id="{5AE4CB1C-4BE6-41AE-91B4-8B013D1D1C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76375" y="692150"/>
            <a:ext cx="7239000" cy="14446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Trombóza a embolie</a:t>
            </a:r>
            <a:r>
              <a:rPr lang="cs-CZ" altLang="cs-CZ"/>
              <a:t> </a:t>
            </a:r>
          </a:p>
        </p:txBody>
      </p:sp>
      <p:sp>
        <p:nvSpPr>
          <p:cNvPr id="126981" name="Rectangle 5">
            <a:extLst>
              <a:ext uri="{FF2B5EF4-FFF2-40B4-BE49-F238E27FC236}">
                <a16:creationId xmlns:a16="http://schemas.microsoft.com/office/drawing/2014/main" id="{E8FC96D6-0186-4562-80EF-44EF0F31DB6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Tromboembolická choroba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35B5F54E-31B5-4665-9267-F4ECEE6DE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Trombóza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BF155062-151E-4CCF-B0E5-A851172CD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0013" y="1989138"/>
            <a:ext cx="7773987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cs-CZ" altLang="cs-CZ"/>
              <a:t>= </a:t>
            </a:r>
            <a:r>
              <a:rPr lang="cs-CZ" altLang="cs-CZ" b="1"/>
              <a:t>intravitální srážení krve v cévách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cs-CZ" altLang="cs-CZ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cs-CZ" altLang="cs-CZ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Příčiny:</a:t>
            </a:r>
          </a:p>
          <a:p>
            <a:pPr lvl="3" eaLnBrk="1" hangingPunct="1">
              <a:lnSpc>
                <a:spcPct val="140000"/>
              </a:lnSpc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b="1"/>
              <a:t>Oblenění krevního oběhu</a:t>
            </a:r>
          </a:p>
          <a:p>
            <a:pPr lvl="3" eaLnBrk="1" hangingPunct="1">
              <a:lnSpc>
                <a:spcPct val="140000"/>
              </a:lnSpc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b="1"/>
              <a:t>Zvýšená srážlivost</a:t>
            </a:r>
          </a:p>
          <a:p>
            <a:pPr lvl="3" eaLnBrk="1" hangingPunct="1">
              <a:lnSpc>
                <a:spcPct val="140000"/>
              </a:lnSpc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000" b="1"/>
              <a:t>Poškození endotelu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6D7A424C-F3DB-415E-9263-A507DC78A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Typy trombóz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399351F7-3609-4730-9171-9EF8F8B12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550" y="1827213"/>
            <a:ext cx="8172450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b="1" dirty="0"/>
              <a:t>1. žilní - venózní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cs-CZ" altLang="cs-CZ" b="1" dirty="0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cs-CZ" altLang="cs-CZ" b="1" dirty="0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b="1" dirty="0"/>
              <a:t>2. tepenné – arteriální /v srdci/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cs-CZ" altLang="cs-CZ" b="1" dirty="0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cs-CZ" altLang="cs-CZ" b="1" dirty="0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b="1" dirty="0"/>
              <a:t>3. v malých cévách ( </a:t>
            </a:r>
            <a:r>
              <a:rPr lang="cs-CZ" altLang="cs-CZ" b="1" dirty="0" err="1"/>
              <a:t>př.DIC</a:t>
            </a:r>
            <a:r>
              <a:rPr lang="cs-CZ" altLang="cs-CZ" b="1" dirty="0"/>
              <a:t>)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cs-CZ" altLang="cs-CZ" b="1" dirty="0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cs-CZ" altLang="cs-CZ" b="1" dirty="0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cs-CZ" altLang="cs-CZ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>
            <a:extLst>
              <a:ext uri="{FF2B5EF4-FFF2-40B4-BE49-F238E27FC236}">
                <a16:creationId xmlns:a16="http://schemas.microsoft.com/office/drawing/2014/main" id="{E90FD2AA-84B1-455C-B1BB-D78221806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Žilní trombózy</a:t>
            </a:r>
          </a:p>
        </p:txBody>
      </p:sp>
      <p:sp>
        <p:nvSpPr>
          <p:cNvPr id="132101" name="Rectangle 5">
            <a:extLst>
              <a:ext uri="{FF2B5EF4-FFF2-40B4-BE49-F238E27FC236}">
                <a16:creationId xmlns:a16="http://schemas.microsoft.com/office/drawing/2014/main" id="{CC85D868-9C10-440D-AE8F-4C74EFCE2D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2988" y="2205038"/>
            <a:ext cx="8101012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Povrchové</a:t>
            </a:r>
            <a:r>
              <a:rPr lang="cs-CZ" altLang="cs-CZ" sz="2800" b="1"/>
              <a:t>   /…varixy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cs-CZ" altLang="cs-CZ" sz="2800" b="1"/>
              <a:t>                           -itis 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cs-CZ" altLang="cs-CZ" sz="2800" b="1"/>
              <a:t>                            plexy…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endParaRPr lang="cs-CZ" altLang="cs-CZ" sz="2800" b="1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cs-CZ" altLang="cs-CZ" sz="2800" b="1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Hluboké </a:t>
            </a:r>
            <a:r>
              <a:rPr lang="cs-CZ" altLang="cs-CZ" sz="2800" b="1"/>
              <a:t>     /embolie…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cs-CZ" altLang="cs-CZ" sz="2800" b="1"/>
              <a:t>         	         kanylace…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cs-CZ" altLang="cs-CZ" sz="2800" b="1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cs-CZ" altLang="cs-CZ" sz="28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>
            <a:extLst>
              <a:ext uri="{FF2B5EF4-FFF2-40B4-BE49-F238E27FC236}">
                <a16:creationId xmlns:a16="http://schemas.microsoft.com/office/drawing/2014/main" id="{72EE12E2-242B-436D-B83F-52ABE43101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Poruchy krevního oběhu</a:t>
            </a:r>
          </a:p>
        </p:txBody>
      </p:sp>
      <p:sp>
        <p:nvSpPr>
          <p:cNvPr id="116741" name="Rectangle 5">
            <a:extLst>
              <a:ext uri="{FF2B5EF4-FFF2-40B4-BE49-F238E27FC236}">
                <a16:creationId xmlns:a16="http://schemas.microsoft.com/office/drawing/2014/main" id="{16862CD6-84EB-4B14-A9F1-F7690C770D4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87450" y="1916113"/>
            <a:ext cx="4129088" cy="4770437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cs-CZ" altLang="cs-CZ" sz="2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Místní</a:t>
            </a:r>
          </a:p>
          <a:p>
            <a:pPr eaLnBrk="1" hangingPunct="1">
              <a:lnSpc>
                <a:spcPct val="120000"/>
              </a:lnSpc>
              <a:defRPr/>
            </a:pPr>
            <a:endParaRPr lang="cs-CZ" altLang="cs-CZ" sz="28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cs-CZ" altLang="cs-CZ" sz="2500" b="1"/>
              <a:t>Hyperemie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altLang="cs-CZ" sz="2500" b="1"/>
              <a:t>Ischemie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altLang="cs-CZ" sz="2500" b="1"/>
              <a:t>Hemoragie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altLang="cs-CZ" sz="2500" b="1"/>
              <a:t>Trombóza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altLang="cs-CZ" sz="2500" b="1"/>
              <a:t>Embolie</a:t>
            </a:r>
          </a:p>
        </p:txBody>
      </p:sp>
      <p:sp>
        <p:nvSpPr>
          <p:cNvPr id="116742" name="Rectangle 6">
            <a:extLst>
              <a:ext uri="{FF2B5EF4-FFF2-40B4-BE49-F238E27FC236}">
                <a16:creationId xmlns:a16="http://schemas.microsoft.com/office/drawing/2014/main" id="{DC603536-BD36-45C9-A07D-160A9563C47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1827213"/>
            <a:ext cx="4111625" cy="5030787"/>
          </a:xfrm>
        </p:spPr>
        <p:txBody>
          <a:bodyPr/>
          <a:lstStyle/>
          <a:p>
            <a:pPr eaLnBrk="1" hangingPunct="1">
              <a:lnSpc>
                <a:spcPct val="125000"/>
              </a:lnSpc>
              <a:defRPr/>
            </a:pPr>
            <a:r>
              <a:rPr lang="cs-CZ" altLang="cs-CZ" sz="28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Celkové</a:t>
            </a:r>
          </a:p>
          <a:p>
            <a:pPr eaLnBrk="1" hangingPunct="1">
              <a:lnSpc>
                <a:spcPct val="125000"/>
              </a:lnSpc>
              <a:defRPr/>
            </a:pPr>
            <a:endParaRPr lang="cs-CZ" altLang="cs-CZ" sz="2800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125000"/>
              </a:lnSpc>
              <a:defRPr/>
            </a:pPr>
            <a:r>
              <a:rPr lang="cs-CZ" altLang="cs-CZ" sz="2500" b="1"/>
              <a:t>Příčiny insuficience v srdci</a:t>
            </a:r>
          </a:p>
          <a:p>
            <a:pPr eaLnBrk="1" hangingPunct="1">
              <a:lnSpc>
                <a:spcPct val="125000"/>
              </a:lnSpc>
              <a:defRPr/>
            </a:pPr>
            <a:r>
              <a:rPr lang="cs-CZ" altLang="cs-CZ" sz="2500" b="1"/>
              <a:t>Příčiny insuficience v cévách</a:t>
            </a:r>
          </a:p>
          <a:p>
            <a:pPr eaLnBrk="1" hangingPunct="1">
              <a:lnSpc>
                <a:spcPct val="125000"/>
              </a:lnSpc>
              <a:defRPr/>
            </a:pPr>
            <a:r>
              <a:rPr lang="cs-CZ" altLang="cs-CZ" sz="2500" b="1"/>
              <a:t>Příčiny insuficience v množství a složení krve</a:t>
            </a:r>
          </a:p>
          <a:p>
            <a:pPr eaLnBrk="1" hangingPunct="1">
              <a:lnSpc>
                <a:spcPct val="125000"/>
              </a:lnSpc>
              <a:defRPr/>
            </a:pPr>
            <a:endParaRPr lang="cs-CZ" altLang="cs-CZ" sz="2500" b="1"/>
          </a:p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None/>
              <a:defRPr/>
            </a:pPr>
            <a:endParaRPr lang="cs-CZ" altLang="cs-CZ" sz="25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g238">
            <a:extLst>
              <a:ext uri="{FF2B5EF4-FFF2-40B4-BE49-F238E27FC236}">
                <a16:creationId xmlns:a16="http://schemas.microsoft.com/office/drawing/2014/main" id="{01A95444-E82F-4B55-A091-6841B40E9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36" y="1649417"/>
            <a:ext cx="9144000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1C8123B-05F8-4266-9244-C6339672C64A}"/>
              </a:ext>
            </a:extLst>
          </p:cNvPr>
          <p:cNvSpPr txBox="1"/>
          <p:nvPr/>
        </p:nvSpPr>
        <p:spPr>
          <a:xfrm flipH="1">
            <a:off x="1259632" y="6021288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Žilní varixy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AA2D88EF-4A96-4576-AC59-4C028D0825F5}"/>
              </a:ext>
            </a:extLst>
          </p:cNvPr>
          <p:cNvCxnSpPr/>
          <p:nvPr/>
        </p:nvCxnSpPr>
        <p:spPr bwMode="auto">
          <a:xfrm>
            <a:off x="4788024" y="3429000"/>
            <a:ext cx="216024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37E9707A-EC7D-480E-93FF-8EEF76287BC4}"/>
              </a:ext>
            </a:extLst>
          </p:cNvPr>
          <p:cNvCxnSpPr/>
          <p:nvPr/>
        </p:nvCxnSpPr>
        <p:spPr bwMode="auto">
          <a:xfrm flipH="1" flipV="1">
            <a:off x="2912533" y="2980267"/>
            <a:ext cx="3283" cy="166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A5E7602-35F9-4FB3-A400-5071B920B7F7}"/>
              </a:ext>
            </a:extLst>
          </p:cNvPr>
          <p:cNvCxnSpPr/>
          <p:nvPr/>
        </p:nvCxnSpPr>
        <p:spPr bwMode="auto">
          <a:xfrm>
            <a:off x="3059832" y="3537012"/>
            <a:ext cx="432048" cy="3240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609641FB-70BC-4ED4-9ED0-9386042C365C}"/>
              </a:ext>
            </a:extLst>
          </p:cNvPr>
          <p:cNvCxnSpPr/>
          <p:nvPr/>
        </p:nvCxnSpPr>
        <p:spPr bwMode="auto">
          <a:xfrm>
            <a:off x="4427984" y="3140968"/>
            <a:ext cx="144016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7F343DBC-D310-4BB7-8FCE-B1193E575812}"/>
              </a:ext>
            </a:extLst>
          </p:cNvPr>
          <p:cNvCxnSpPr/>
          <p:nvPr/>
        </p:nvCxnSpPr>
        <p:spPr bwMode="auto">
          <a:xfrm flipH="1">
            <a:off x="4067944" y="3933036"/>
            <a:ext cx="288033" cy="2160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415CB7D-E467-44A7-A13C-4758A8147AB7}"/>
              </a:ext>
            </a:extLst>
          </p:cNvPr>
          <p:cNvCxnSpPr/>
          <p:nvPr/>
        </p:nvCxnSpPr>
        <p:spPr bwMode="auto">
          <a:xfrm>
            <a:off x="5364088" y="3727331"/>
            <a:ext cx="216024" cy="4217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g065">
            <a:extLst>
              <a:ext uri="{FF2B5EF4-FFF2-40B4-BE49-F238E27FC236}">
                <a16:creationId xmlns:a16="http://schemas.microsoft.com/office/drawing/2014/main" id="{28EBEE4C-C80C-434A-B3DF-C7FD3C35E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0"/>
            <a:ext cx="4564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0BB7877-4D6B-44DC-AD38-C88E8684711E}"/>
              </a:ext>
            </a:extLst>
          </p:cNvPr>
          <p:cNvSpPr txBox="1"/>
          <p:nvPr/>
        </p:nvSpPr>
        <p:spPr>
          <a:xfrm>
            <a:off x="0" y="580526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Vzestupná trombóza </a:t>
            </a:r>
            <a:r>
              <a:rPr lang="cs-CZ" sz="1200" dirty="0"/>
              <a:t>–</a:t>
            </a:r>
            <a:r>
              <a:rPr lang="cs-CZ" sz="1200" dirty="0" err="1">
                <a:highlight>
                  <a:srgbClr val="00FFFF"/>
                </a:highlight>
              </a:rPr>
              <a:t>v.femoralis</a:t>
            </a:r>
            <a:r>
              <a:rPr lang="cs-CZ" sz="1200" dirty="0">
                <a:highlight>
                  <a:srgbClr val="00FFFF"/>
                </a:highlight>
              </a:rPr>
              <a:t> – </a:t>
            </a:r>
            <a:r>
              <a:rPr lang="cs-CZ" sz="1200" dirty="0" err="1">
                <a:highlight>
                  <a:srgbClr val="00FFFF"/>
                </a:highlight>
              </a:rPr>
              <a:t>iliaca</a:t>
            </a:r>
            <a:r>
              <a:rPr lang="cs-CZ" sz="1200" dirty="0">
                <a:highlight>
                  <a:srgbClr val="00FFFF"/>
                </a:highlight>
              </a:rPr>
              <a:t> – </a:t>
            </a:r>
            <a:r>
              <a:rPr lang="cs-CZ" sz="1200" dirty="0" err="1">
                <a:highlight>
                  <a:srgbClr val="00FFFF"/>
                </a:highlight>
              </a:rPr>
              <a:t>dol.dutá</a:t>
            </a:r>
            <a:r>
              <a:rPr lang="cs-CZ" sz="1200" dirty="0">
                <a:highlight>
                  <a:srgbClr val="00FFFF"/>
                </a:highlight>
              </a:rPr>
              <a:t> žíla</a:t>
            </a:r>
            <a:endParaRPr lang="cs-CZ" dirty="0">
              <a:highlight>
                <a:srgbClr val="00FFFF"/>
              </a:highlight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2C2D06BC-A1A0-47BA-850B-2307A252712E}"/>
              </a:ext>
            </a:extLst>
          </p:cNvPr>
          <p:cNvCxnSpPr/>
          <p:nvPr/>
        </p:nvCxnSpPr>
        <p:spPr bwMode="auto">
          <a:xfrm>
            <a:off x="4716016" y="908720"/>
            <a:ext cx="0" cy="1296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B4A69ED7-A11A-459C-B6C7-5E33B9FDD2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Arteriální trombózy</a:t>
            </a:r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62281ED2-8AB9-4B1D-B00A-C0DE0AF103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916113"/>
            <a:ext cx="7773987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Nástěnné</a:t>
            </a:r>
          </a:p>
          <a:p>
            <a:pPr eaLnBrk="1" hangingPunct="1"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endParaRPr lang="cs-CZ" altLang="cs-CZ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Okluzivní</a:t>
            </a:r>
            <a:r>
              <a:rPr lang="cs-CZ" altLang="cs-CZ" sz="2800" b="1"/>
              <a:t>……..ischemie</a:t>
            </a:r>
          </a:p>
          <a:p>
            <a:pPr lvl="4" eaLnBrk="1" hangingPunct="1">
              <a:buClr>
                <a:srgbClr val="FFFF00"/>
              </a:buClr>
              <a:buSzTx/>
              <a:buFont typeface="Wingdings" panose="05000000000000000000" pitchFamily="2" charset="2"/>
              <a:buNone/>
              <a:defRPr/>
            </a:pPr>
            <a:r>
              <a:rPr lang="cs-CZ" altLang="cs-CZ" sz="2800" b="1"/>
              <a:t>ICHS,ICHDK,h.infarsace……</a:t>
            </a:r>
          </a:p>
          <a:p>
            <a:pPr lvl="4" eaLnBrk="1" hangingPunct="1"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endParaRPr lang="cs-CZ" altLang="cs-CZ" sz="2800" b="1"/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 sz="2800" b="1"/>
              <a:t>.V srdci….. Ouška, chlopně,aneurysma</a:t>
            </a:r>
          </a:p>
          <a:p>
            <a:pPr lvl="4" eaLnBrk="1" hangingPunct="1"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endParaRPr lang="cs-CZ" altLang="cs-CZ" sz="2800" b="1"/>
          </a:p>
          <a:p>
            <a:pPr lvl="4" eaLnBrk="1" hangingPunct="1"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endParaRPr lang="cs-CZ" altLang="cs-CZ" sz="28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1010044">
            <a:extLst>
              <a:ext uri="{FF2B5EF4-FFF2-40B4-BE49-F238E27FC236}">
                <a16:creationId xmlns:a16="http://schemas.microsoft.com/office/drawing/2014/main" id="{79BF6E27-DFAB-4EC9-A14D-AED624AC0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288F02D-3A61-426C-91AC-BEF562E22199}"/>
              </a:ext>
            </a:extLst>
          </p:cNvPr>
          <p:cNvSpPr txBox="1"/>
          <p:nvPr/>
        </p:nvSpPr>
        <p:spPr>
          <a:xfrm>
            <a:off x="0" y="6237312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Náhrada části </a:t>
            </a:r>
            <a:r>
              <a:rPr lang="cs-CZ" dirty="0" err="1"/>
              <a:t>břiš</a:t>
            </a:r>
            <a:r>
              <a:rPr lang="cs-CZ" dirty="0"/>
              <a:t>. aorty a </a:t>
            </a:r>
            <a:r>
              <a:rPr lang="cs-CZ" dirty="0" err="1"/>
              <a:t>ilic.arterií</a:t>
            </a:r>
            <a:r>
              <a:rPr lang="cs-CZ" dirty="0"/>
              <a:t> teflon. protézou s trombem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C631440B-4B25-4009-8089-E19066EFD528}"/>
              </a:ext>
            </a:extLst>
          </p:cNvPr>
          <p:cNvCxnSpPr/>
          <p:nvPr/>
        </p:nvCxnSpPr>
        <p:spPr bwMode="auto">
          <a:xfrm>
            <a:off x="5652120" y="3717032"/>
            <a:ext cx="288032" cy="1728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9DCC131C-5461-480E-AFFA-F4D5C79E1CEE}"/>
              </a:ext>
            </a:extLst>
          </p:cNvPr>
          <p:cNvSpPr/>
          <p:nvPr/>
        </p:nvSpPr>
        <p:spPr bwMode="auto">
          <a:xfrm>
            <a:off x="4355976" y="4581128"/>
            <a:ext cx="432048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P1010014">
            <a:extLst>
              <a:ext uri="{FF2B5EF4-FFF2-40B4-BE49-F238E27FC236}">
                <a16:creationId xmlns:a16="http://schemas.microsoft.com/office/drawing/2014/main" id="{098F8FD4-3B80-4244-8A13-01D53F3D5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96" y="0"/>
            <a:ext cx="535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9DBDB5D-347C-4FE5-BDD4-A97835CC5538}"/>
              </a:ext>
            </a:extLst>
          </p:cNvPr>
          <p:cNvSpPr txBox="1"/>
          <p:nvPr/>
        </p:nvSpPr>
        <p:spPr>
          <a:xfrm>
            <a:off x="1979712" y="616530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Okluzivní trombóza levé </a:t>
            </a:r>
            <a:r>
              <a:rPr lang="cs-CZ" dirty="0" err="1"/>
              <a:t>kor.art</a:t>
            </a:r>
            <a:r>
              <a:rPr lang="cs-CZ" dirty="0"/>
              <a:t>.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E57F91E3-4AAF-4432-8736-2AEAC855CA51}"/>
              </a:ext>
            </a:extLst>
          </p:cNvPr>
          <p:cNvSpPr/>
          <p:nvPr/>
        </p:nvSpPr>
        <p:spPr bwMode="auto">
          <a:xfrm>
            <a:off x="4788024" y="2708920"/>
            <a:ext cx="720080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FEC4FCBD-DA95-452E-9347-699C47FED116}"/>
              </a:ext>
            </a:extLst>
          </p:cNvPr>
          <p:cNvSpPr/>
          <p:nvPr/>
        </p:nvSpPr>
        <p:spPr bwMode="auto">
          <a:xfrm>
            <a:off x="4572000" y="3933057"/>
            <a:ext cx="432048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rdceinfekční endokarditida">
            <a:extLst>
              <a:ext uri="{FF2B5EF4-FFF2-40B4-BE49-F238E27FC236}">
                <a16:creationId xmlns:a16="http://schemas.microsoft.com/office/drawing/2014/main" id="{C4543298-2879-4F1F-B647-2E1DEE43A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5"/>
          <a:stretch>
            <a:fillRect/>
          </a:stretch>
        </p:blipFill>
        <p:spPr bwMode="auto">
          <a:xfrm>
            <a:off x="0" y="304800"/>
            <a:ext cx="91440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A95EF43-D282-4DD4-B546-FF1300E50C8D}"/>
              </a:ext>
            </a:extLst>
          </p:cNvPr>
          <p:cNvSpPr txBox="1"/>
          <p:nvPr/>
        </p:nvSpPr>
        <p:spPr>
          <a:xfrm>
            <a:off x="467544" y="304271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Trombozované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akut. aneuryzma  v hrotu srdce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A3D2346-F72D-4D69-9752-FFF592FDA1CE}"/>
              </a:ext>
            </a:extLst>
          </p:cNvPr>
          <p:cNvSpPr txBox="1"/>
          <p:nvPr/>
        </p:nvSpPr>
        <p:spPr>
          <a:xfrm>
            <a:off x="409989" y="5589240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Chronické aneuryzma zad. stěny LK v jizvě po IM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C8720B6C-9935-4D26-986D-DA2AF2F84DFC}"/>
              </a:ext>
            </a:extLst>
          </p:cNvPr>
          <p:cNvCxnSpPr/>
          <p:nvPr/>
        </p:nvCxnSpPr>
        <p:spPr bwMode="auto">
          <a:xfrm flipV="1">
            <a:off x="3419872" y="2760639"/>
            <a:ext cx="792088" cy="110040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Šipka: dolů 6">
            <a:extLst>
              <a:ext uri="{FF2B5EF4-FFF2-40B4-BE49-F238E27FC236}">
                <a16:creationId xmlns:a16="http://schemas.microsoft.com/office/drawing/2014/main" id="{4769CD80-C3F8-413D-BCA8-FF9B33287A8C}"/>
              </a:ext>
            </a:extLst>
          </p:cNvPr>
          <p:cNvSpPr/>
          <p:nvPr/>
        </p:nvSpPr>
        <p:spPr bwMode="auto">
          <a:xfrm>
            <a:off x="2699792" y="4293096"/>
            <a:ext cx="144016" cy="5040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g668">
            <a:extLst>
              <a:ext uri="{FF2B5EF4-FFF2-40B4-BE49-F238E27FC236}">
                <a16:creationId xmlns:a16="http://schemas.microsoft.com/office/drawing/2014/main" id="{8CCBF9F1-3681-4280-9A01-08AC83BD8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F20190FA-90A0-4FC8-834B-CD03E7974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6137275"/>
            <a:ext cx="6922219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 dirty="0">
                <a:latin typeface="Times New Roman" panose="02020603050405020304" pitchFamily="18" charset="0"/>
              </a:rPr>
              <a:t>Nástěnná trombóza – </a:t>
            </a:r>
            <a:r>
              <a:rPr lang="cs-CZ" altLang="cs-CZ" sz="1600" b="0" dirty="0">
                <a:latin typeface="Times New Roman" panose="02020603050405020304" pitchFamily="18" charset="0"/>
              </a:rPr>
              <a:t>korálový trombus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2170769D-DEB0-47CB-9FEB-4D8B71CD84B9}"/>
              </a:ext>
            </a:extLst>
          </p:cNvPr>
          <p:cNvCxnSpPr/>
          <p:nvPr/>
        </p:nvCxnSpPr>
        <p:spPr bwMode="auto">
          <a:xfrm flipV="1">
            <a:off x="3995936" y="3356994"/>
            <a:ext cx="1152128" cy="4320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8DB8D907-8427-4C13-B6CE-0EAC467519FF}"/>
              </a:ext>
            </a:extLst>
          </p:cNvPr>
          <p:cNvCxnSpPr/>
          <p:nvPr/>
        </p:nvCxnSpPr>
        <p:spPr bwMode="auto">
          <a:xfrm>
            <a:off x="5148064" y="3356992"/>
            <a:ext cx="12333" cy="143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E aortální chlopně">
            <a:extLst>
              <a:ext uri="{FF2B5EF4-FFF2-40B4-BE49-F238E27FC236}">
                <a16:creationId xmlns:a16="http://schemas.microsoft.com/office/drawing/2014/main" id="{35C1ADF0-1333-467F-9B8D-92289EDD9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>
            <a:extLst>
              <a:ext uri="{FF2B5EF4-FFF2-40B4-BE49-F238E27FC236}">
                <a16:creationId xmlns:a16="http://schemas.microsoft.com/office/drawing/2014/main" id="{7370819F-140A-49CD-93AD-DB34B9E9D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6092825"/>
            <a:ext cx="51128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  <a:highlight>
                  <a:srgbClr val="00FFFF"/>
                </a:highlight>
              </a:rPr>
              <a:t>Infekční - endokarditis aortální chlopně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D35B2F6B-5320-4F5D-90AA-5CA03A2C75DC}"/>
              </a:ext>
            </a:extLst>
          </p:cNvPr>
          <p:cNvCxnSpPr/>
          <p:nvPr/>
        </p:nvCxnSpPr>
        <p:spPr bwMode="auto">
          <a:xfrm>
            <a:off x="3131840" y="1052736"/>
            <a:ext cx="504056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4B86FFC6-DFDC-4C35-AEA3-E9129A1EF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773987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Embolie</a:t>
            </a:r>
            <a:b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embolus - vmetek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B971B763-B73F-41BC-B0BE-7395C83FD0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5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b="1"/>
              <a:t>Trombus</a:t>
            </a: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b="1"/>
              <a:t>Vzduch</a:t>
            </a: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b="1"/>
              <a:t>Tuk</a:t>
            </a: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b="1"/>
              <a:t>Plod,voda</a:t>
            </a: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b="1"/>
              <a:t>Nádor </a:t>
            </a: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b="1"/>
              <a:t>Jiné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img043">
            <a:extLst>
              <a:ext uri="{FF2B5EF4-FFF2-40B4-BE49-F238E27FC236}">
                <a16:creationId xmlns:a16="http://schemas.microsoft.com/office/drawing/2014/main" id="{794F4854-307A-4252-9263-3D0B44CD1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7439"/>
            <a:ext cx="7812087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6">
            <a:extLst>
              <a:ext uri="{FF2B5EF4-FFF2-40B4-BE49-F238E27FC236}">
                <a16:creationId xmlns:a16="http://schemas.microsoft.com/office/drawing/2014/main" id="{B540658B-B84D-4BC4-8359-DADD54606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1125"/>
            <a:ext cx="2436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Tuková embolie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652718D2-6AAF-424A-84EB-82F1CC0778C4}"/>
              </a:ext>
            </a:extLst>
          </p:cNvPr>
          <p:cNvSpPr/>
          <p:nvPr/>
        </p:nvSpPr>
        <p:spPr bwMode="auto">
          <a:xfrm>
            <a:off x="2051720" y="3861048"/>
            <a:ext cx="504056" cy="72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21E049C1-A230-42E9-9F3B-F793C0E0B17E}"/>
              </a:ext>
            </a:extLst>
          </p:cNvPr>
          <p:cNvSpPr/>
          <p:nvPr/>
        </p:nvSpPr>
        <p:spPr bwMode="auto">
          <a:xfrm>
            <a:off x="3311352" y="2564904"/>
            <a:ext cx="612576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AE20717E-0D50-4B74-BAFA-3C3930FA5CB8}"/>
              </a:ext>
            </a:extLst>
          </p:cNvPr>
          <p:cNvSpPr/>
          <p:nvPr/>
        </p:nvSpPr>
        <p:spPr bwMode="auto">
          <a:xfrm>
            <a:off x="6479704" y="2186731"/>
            <a:ext cx="540568" cy="9014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3CF370F2-9C33-4593-B56A-9F785A73054D}"/>
              </a:ext>
            </a:extLst>
          </p:cNvPr>
          <p:cNvSpPr/>
          <p:nvPr/>
        </p:nvSpPr>
        <p:spPr bwMode="auto">
          <a:xfrm>
            <a:off x="3851920" y="2996952"/>
            <a:ext cx="504056" cy="72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BE3B638-8FC5-43D5-8CF8-B5B11F3F61AC}"/>
              </a:ext>
            </a:extLst>
          </p:cNvPr>
          <p:cNvSpPr/>
          <p:nvPr/>
        </p:nvSpPr>
        <p:spPr bwMode="auto">
          <a:xfrm>
            <a:off x="5724128" y="6093296"/>
            <a:ext cx="216024" cy="4571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7DF60BF8-86D4-4AE8-B2E1-80560C02CB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5038" y="301625"/>
            <a:ext cx="7748587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„</a:t>
            </a:r>
            <a:r>
              <a:rPr lang="cs-CZ" alt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Čistá“srdeční</a:t>
            </a:r>
            <a:r>
              <a:rPr lang="cs-CZ" alt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insuficience :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042845A-D8FF-458F-B4D1-F4655162F2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2133600"/>
            <a:ext cx="8208962" cy="4114800"/>
          </a:xfrm>
        </p:spPr>
        <p:txBody>
          <a:bodyPr/>
          <a:lstStyle/>
          <a:p>
            <a:pPr eaLnBrk="1" hangingPunct="1">
              <a:lnSpc>
                <a:spcPct val="135000"/>
              </a:lnSpc>
            </a:pPr>
            <a:r>
              <a:rPr lang="cs-CZ" altLang="cs-CZ" b="1"/>
              <a:t>Nemoci myokardu/ICHS-infarkt,myokarditis,kardiomyopatie</a:t>
            </a:r>
          </a:p>
          <a:p>
            <a:pPr eaLnBrk="1" hangingPunct="1">
              <a:lnSpc>
                <a:spcPct val="135000"/>
              </a:lnSpc>
            </a:pPr>
            <a:r>
              <a:rPr lang="cs-CZ" altLang="cs-CZ" b="1"/>
              <a:t>Nemoci endokardu/endokarditidy, chlopenní vady –získané,vrozené</a:t>
            </a:r>
          </a:p>
          <a:p>
            <a:pPr eaLnBrk="1" hangingPunct="1">
              <a:lnSpc>
                <a:spcPct val="135000"/>
              </a:lnSpc>
            </a:pPr>
            <a:r>
              <a:rPr lang="cs-CZ" altLang="cs-CZ" b="1"/>
              <a:t>Arytmie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img041">
            <a:extLst>
              <a:ext uri="{FF2B5EF4-FFF2-40B4-BE49-F238E27FC236}">
                <a16:creationId xmlns:a16="http://schemas.microsoft.com/office/drawing/2014/main" id="{6D0E922E-355D-4674-8418-DB32723D8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9144000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5">
            <a:extLst>
              <a:ext uri="{FF2B5EF4-FFF2-40B4-BE49-F238E27FC236}">
                <a16:creationId xmlns:a16="http://schemas.microsoft.com/office/drawing/2014/main" id="{C0BF3908-8C05-40E1-8D60-F9200DDD2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8725"/>
            <a:ext cx="3303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Embolie plodové vody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AC69A5D0-AF44-487F-B9D9-F77C1F5A77C3}"/>
              </a:ext>
            </a:extLst>
          </p:cNvPr>
          <p:cNvCxnSpPr/>
          <p:nvPr/>
        </p:nvCxnSpPr>
        <p:spPr bwMode="auto">
          <a:xfrm>
            <a:off x="1907704" y="4149080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Hvězda: pěticípá 4">
            <a:extLst>
              <a:ext uri="{FF2B5EF4-FFF2-40B4-BE49-F238E27FC236}">
                <a16:creationId xmlns:a16="http://schemas.microsoft.com/office/drawing/2014/main" id="{9B944039-252A-4DED-B40F-414852889F0C}"/>
              </a:ext>
            </a:extLst>
          </p:cNvPr>
          <p:cNvSpPr/>
          <p:nvPr/>
        </p:nvSpPr>
        <p:spPr bwMode="auto">
          <a:xfrm>
            <a:off x="3995936" y="3429000"/>
            <a:ext cx="216024" cy="36004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46194942-D144-4249-8411-E1CB7537AE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Embolie - typy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5ED9FA9F-E854-421F-9B18-4C706C5068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1550" y="1962150"/>
            <a:ext cx="8496300" cy="489585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Periferní</a:t>
            </a:r>
            <a:r>
              <a:rPr lang="cs-CZ" altLang="cs-CZ"/>
              <a:t>   z periferie do plic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cs-CZ" altLang="cs-CZ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endParaRPr lang="cs-CZ" altLang="cs-CZ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Centrální </a:t>
            </a:r>
            <a:r>
              <a:rPr lang="cs-CZ" altLang="cs-CZ"/>
              <a:t>  ze srdce /tepen/ do velkého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cs-CZ" altLang="cs-CZ"/>
              <a:t>                     oběhu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endParaRPr lang="cs-CZ" altLang="cs-CZ"/>
          </a:p>
        </p:txBody>
      </p:sp>
      <p:sp>
        <p:nvSpPr>
          <p:cNvPr id="136198" name="Rectangle 6">
            <a:extLst>
              <a:ext uri="{FF2B5EF4-FFF2-40B4-BE49-F238E27FC236}">
                <a16:creationId xmlns:a16="http://schemas.microsoft.com/office/drawing/2014/main" id="{D797B88F-1676-4340-B755-B632B1A1F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5229225"/>
            <a:ext cx="8604250" cy="6413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Paradoxní</a:t>
            </a:r>
            <a:r>
              <a:rPr lang="cs-CZ" altLang="cs-CZ" sz="32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lang="cs-CZ" altLang="cs-CZ" sz="3600" b="0">
                <a:latin typeface="Times New Roman" panose="02020603050405020304" pitchFamily="18" charset="0"/>
              </a:rPr>
              <a:t>z periferie do vel.oběhu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674B6DBA-5179-4420-8706-458124852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373688"/>
            <a:ext cx="1454150" cy="4349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rgbClr val="0000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periferní</a:t>
            </a:r>
          </a:p>
        </p:txBody>
      </p:sp>
      <p:sp>
        <p:nvSpPr>
          <p:cNvPr id="76803" name="AutoShape 8">
            <a:extLst>
              <a:ext uri="{FF2B5EF4-FFF2-40B4-BE49-F238E27FC236}">
                <a16:creationId xmlns:a16="http://schemas.microsoft.com/office/drawing/2014/main" id="{AA4D8D70-192B-4BE1-A270-1268C791E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2209800" cy="1447800"/>
          </a:xfrm>
          <a:prstGeom prst="cloudCallout">
            <a:avLst>
              <a:gd name="adj1" fmla="val -22125"/>
              <a:gd name="adj2" fmla="val 23245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6804" name="Text Box 9">
            <a:extLst>
              <a:ext uri="{FF2B5EF4-FFF2-40B4-BE49-F238E27FC236}">
                <a16:creationId xmlns:a16="http://schemas.microsoft.com/office/drawing/2014/main" id="{CF1B4F42-D3B6-4652-88D0-64EA624CE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514600"/>
            <a:ext cx="838200" cy="30480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0">
                <a:latin typeface="Calibri" panose="020F0502020204030204" pitchFamily="34" charset="0"/>
                <a:cs typeface="Arial" panose="020B0604020202020204" pitchFamily="34" charset="0"/>
              </a:rPr>
              <a:t>mozek</a:t>
            </a:r>
          </a:p>
        </p:txBody>
      </p:sp>
      <p:sp>
        <p:nvSpPr>
          <p:cNvPr id="213004" name="AutoShape 12">
            <a:extLst>
              <a:ext uri="{FF2B5EF4-FFF2-40B4-BE49-F238E27FC236}">
                <a16:creationId xmlns:a16="http://schemas.microsoft.com/office/drawing/2014/main" id="{BC382B53-A421-45FE-B648-748AABE6A2FA}"/>
              </a:ext>
            </a:extLst>
          </p:cNvPr>
          <p:cNvSpPr>
            <a:spLocks noChangeArrowheads="1"/>
          </p:cNvSpPr>
          <p:nvPr/>
        </p:nvSpPr>
        <p:spPr bwMode="auto">
          <a:xfrm rot="-743922">
            <a:off x="3200400" y="2667000"/>
            <a:ext cx="3621088" cy="28194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gradFill rotWithShape="0">
            <a:gsLst>
              <a:gs pos="0">
                <a:srgbClr val="FF5050">
                  <a:gamma/>
                  <a:tint val="28627"/>
                  <a:invGamma/>
                </a:srgbClr>
              </a:gs>
              <a:gs pos="100000">
                <a:srgbClr val="FF505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sz="1800" b="0">
              <a:latin typeface="+mn-lt"/>
            </a:endParaRPr>
          </a:p>
        </p:txBody>
      </p:sp>
      <p:sp>
        <p:nvSpPr>
          <p:cNvPr id="76806" name="Line 13">
            <a:extLst>
              <a:ext uri="{FF2B5EF4-FFF2-40B4-BE49-F238E27FC236}">
                <a16:creationId xmlns:a16="http://schemas.microsoft.com/office/drawing/2014/main" id="{6EB56CDF-CECB-4F49-B675-4EC3330E81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2667000"/>
            <a:ext cx="838200" cy="2743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07" name="Line 14">
            <a:extLst>
              <a:ext uri="{FF2B5EF4-FFF2-40B4-BE49-F238E27FC236}">
                <a16:creationId xmlns:a16="http://schemas.microsoft.com/office/drawing/2014/main" id="{1BD55A72-AF9F-4196-89F6-756393D98C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3276600"/>
            <a:ext cx="3352800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08" name="Text Box 16">
            <a:extLst>
              <a:ext uri="{FF2B5EF4-FFF2-40B4-BE49-F238E27FC236}">
                <a16:creationId xmlns:a16="http://schemas.microsoft.com/office/drawing/2014/main" id="{631CB6D8-F8E5-47D1-8008-600E36BB8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048000"/>
            <a:ext cx="555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latin typeface="Calibri" panose="020F0502020204030204" pitchFamily="34" charset="0"/>
                <a:cs typeface="Arial" panose="020B0604020202020204" pitchFamily="34" charset="0"/>
              </a:rPr>
              <a:t>PP</a:t>
            </a:r>
          </a:p>
        </p:txBody>
      </p:sp>
      <p:sp>
        <p:nvSpPr>
          <p:cNvPr id="76809" name="Text Box 17">
            <a:extLst>
              <a:ext uri="{FF2B5EF4-FFF2-40B4-BE49-F238E27FC236}">
                <a16:creationId xmlns:a16="http://schemas.microsoft.com/office/drawing/2014/main" id="{0BF3E7AD-9439-4082-9184-3C1F40336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590800"/>
            <a:ext cx="531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latin typeface="Calibri" panose="020F0502020204030204" pitchFamily="34" charset="0"/>
                <a:cs typeface="Arial" panose="020B0604020202020204" pitchFamily="34" charset="0"/>
              </a:rPr>
              <a:t>LP</a:t>
            </a:r>
          </a:p>
        </p:txBody>
      </p:sp>
      <p:sp>
        <p:nvSpPr>
          <p:cNvPr id="76810" name="Text Box 18">
            <a:extLst>
              <a:ext uri="{FF2B5EF4-FFF2-40B4-BE49-F238E27FC236}">
                <a16:creationId xmlns:a16="http://schemas.microsoft.com/office/drawing/2014/main" id="{4D4F4461-20CE-45AB-B8CD-318799316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648200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latin typeface="Calibri" panose="020F0502020204030204" pitchFamily="34" charset="0"/>
                <a:cs typeface="Arial" panose="020B0604020202020204" pitchFamily="34" charset="0"/>
              </a:rPr>
              <a:t>PK</a:t>
            </a:r>
          </a:p>
        </p:txBody>
      </p:sp>
      <p:sp>
        <p:nvSpPr>
          <p:cNvPr id="76811" name="Text Box 19">
            <a:extLst>
              <a:ext uri="{FF2B5EF4-FFF2-40B4-BE49-F238E27FC236}">
                <a16:creationId xmlns:a16="http://schemas.microsoft.com/office/drawing/2014/main" id="{2C9FE06C-52F9-4D07-855E-CAB9B0802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886200"/>
            <a:ext cx="541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latin typeface="Calibri" panose="020F0502020204030204" pitchFamily="34" charset="0"/>
                <a:cs typeface="Arial" panose="020B0604020202020204" pitchFamily="34" charset="0"/>
              </a:rPr>
              <a:t>LK</a:t>
            </a:r>
          </a:p>
        </p:txBody>
      </p:sp>
      <p:sp>
        <p:nvSpPr>
          <p:cNvPr id="76812" name="AutoShape 20">
            <a:extLst>
              <a:ext uri="{FF2B5EF4-FFF2-40B4-BE49-F238E27FC236}">
                <a16:creationId xmlns:a16="http://schemas.microsoft.com/office/drawing/2014/main" id="{4A841F3D-C9BD-4425-8E56-44EC42F87A4D}"/>
              </a:ext>
            </a:extLst>
          </p:cNvPr>
          <p:cNvSpPr>
            <a:spLocks noChangeArrowheads="1"/>
          </p:cNvSpPr>
          <p:nvPr/>
        </p:nvSpPr>
        <p:spPr bwMode="auto">
          <a:xfrm rot="9656721">
            <a:off x="7534275" y="0"/>
            <a:ext cx="1609725" cy="3036888"/>
          </a:xfrm>
          <a:prstGeom prst="moon">
            <a:avLst>
              <a:gd name="adj" fmla="val 87500"/>
            </a:avLst>
          </a:prstGeom>
          <a:gradFill rotWithShape="0">
            <a:gsLst>
              <a:gs pos="0">
                <a:srgbClr val="CC6600"/>
              </a:gs>
              <a:gs pos="100000">
                <a:srgbClr val="633200"/>
              </a:gs>
            </a:gsLst>
            <a:lin ang="2700000" scaled="1"/>
          </a:gradFill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6813" name="Text Box 21">
            <a:extLst>
              <a:ext uri="{FF2B5EF4-FFF2-40B4-BE49-F238E27FC236}">
                <a16:creationId xmlns:a16="http://schemas.microsoft.com/office/drawing/2014/main" id="{85A32103-561C-449F-9C58-728D4E900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888" y="1484313"/>
            <a:ext cx="649287" cy="336550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>
                <a:latin typeface="Calibri" panose="020F0502020204030204" pitchFamily="34" charset="0"/>
                <a:cs typeface="Arial" panose="020B0604020202020204" pitchFamily="34" charset="0"/>
              </a:rPr>
              <a:t>plíce</a:t>
            </a:r>
          </a:p>
        </p:txBody>
      </p:sp>
      <p:cxnSp>
        <p:nvCxnSpPr>
          <p:cNvPr id="76814" name="AutoShape 24">
            <a:extLst>
              <a:ext uri="{FF2B5EF4-FFF2-40B4-BE49-F238E27FC236}">
                <a16:creationId xmlns:a16="http://schemas.microsoft.com/office/drawing/2014/main" id="{ABB4EF34-6C8E-4A5E-8472-957B16381CB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929188" y="1628775"/>
            <a:ext cx="3927475" cy="2657475"/>
          </a:xfrm>
          <a:prstGeom prst="curvedConnector3">
            <a:avLst>
              <a:gd name="adj1" fmla="val 101616"/>
            </a:avLst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15" name="Freeform 25">
            <a:extLst>
              <a:ext uri="{FF2B5EF4-FFF2-40B4-BE49-F238E27FC236}">
                <a16:creationId xmlns:a16="http://schemas.microsoft.com/office/drawing/2014/main" id="{455887C0-0A0D-4437-9161-E1AF4F20FCDF}"/>
              </a:ext>
            </a:extLst>
          </p:cNvPr>
          <p:cNvSpPr>
            <a:spLocks/>
          </p:cNvSpPr>
          <p:nvPr/>
        </p:nvSpPr>
        <p:spPr bwMode="auto">
          <a:xfrm>
            <a:off x="1042988" y="3141663"/>
            <a:ext cx="3886200" cy="2057400"/>
          </a:xfrm>
          <a:custGeom>
            <a:avLst/>
            <a:gdLst>
              <a:gd name="T0" fmla="*/ 2147483646 w 2304"/>
              <a:gd name="T1" fmla="*/ 2147483646 h 1504"/>
              <a:gd name="T2" fmla="*/ 2147483646 w 2304"/>
              <a:gd name="T3" fmla="*/ 2147483646 h 1504"/>
              <a:gd name="T4" fmla="*/ 0 w 2304"/>
              <a:gd name="T5" fmla="*/ 2147483646 h 1504"/>
              <a:gd name="T6" fmla="*/ 0 60000 65536"/>
              <a:gd name="T7" fmla="*/ 0 60000 65536"/>
              <a:gd name="T8" fmla="*/ 0 60000 65536"/>
              <a:gd name="T9" fmla="*/ 0 w 2304"/>
              <a:gd name="T10" fmla="*/ 0 h 1504"/>
              <a:gd name="T11" fmla="*/ 2304 w 2304"/>
              <a:gd name="T12" fmla="*/ 1504 h 15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4" h="1504">
                <a:moveTo>
                  <a:pt x="2304" y="832"/>
                </a:moveTo>
                <a:cubicBezTo>
                  <a:pt x="1848" y="416"/>
                  <a:pt x="1392" y="0"/>
                  <a:pt x="1008" y="112"/>
                </a:cubicBezTo>
                <a:cubicBezTo>
                  <a:pt x="624" y="224"/>
                  <a:pt x="168" y="1272"/>
                  <a:pt x="0" y="150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16" name="Oval 26">
            <a:extLst>
              <a:ext uri="{FF2B5EF4-FFF2-40B4-BE49-F238E27FC236}">
                <a16:creationId xmlns:a16="http://schemas.microsoft.com/office/drawing/2014/main" id="{8BB87D6D-38D5-43CD-BE8D-BD408694B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5013325"/>
            <a:ext cx="304800" cy="381000"/>
          </a:xfrm>
          <a:prstGeom prst="ellipse">
            <a:avLst/>
          </a:prstGeom>
          <a:solidFill>
            <a:srgbClr val="0000FF"/>
          </a:solidFill>
          <a:ln w="381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6817" name="Text Box 27">
            <a:extLst>
              <a:ext uri="{FF2B5EF4-FFF2-40B4-BE49-F238E27FC236}">
                <a16:creationId xmlns:a16="http://schemas.microsoft.com/office/drawing/2014/main" id="{F174D2E0-5322-46E5-ADCF-56DC6EC4E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750" y="4500563"/>
            <a:ext cx="1071563" cy="3698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centrální</a:t>
            </a:r>
          </a:p>
        </p:txBody>
      </p:sp>
      <p:sp>
        <p:nvSpPr>
          <p:cNvPr id="76818" name="Text Box 28">
            <a:extLst>
              <a:ext uri="{FF2B5EF4-FFF2-40B4-BE49-F238E27FC236}">
                <a16:creationId xmlns:a16="http://schemas.microsoft.com/office/drawing/2014/main" id="{8E4FB5E6-2251-477F-B600-D2D51A2C3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3857625"/>
            <a:ext cx="1285875" cy="369888"/>
          </a:xfrm>
          <a:prstGeom prst="rect">
            <a:avLst/>
          </a:prstGeom>
          <a:noFill/>
          <a:ln w="38100">
            <a:solidFill>
              <a:srgbClr val="99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rgbClr val="99009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paradoxní</a:t>
            </a:r>
          </a:p>
        </p:txBody>
      </p:sp>
      <p:cxnSp>
        <p:nvCxnSpPr>
          <p:cNvPr id="76819" name="AutoShape 31">
            <a:extLst>
              <a:ext uri="{FF2B5EF4-FFF2-40B4-BE49-F238E27FC236}">
                <a16:creationId xmlns:a16="http://schemas.microsoft.com/office/drawing/2014/main" id="{A94F47A9-D49E-4670-91AB-8F3A6F4D8659}"/>
              </a:ext>
            </a:extLst>
          </p:cNvPr>
          <p:cNvCxnSpPr>
            <a:cxnSpLocks noChangeShapeType="1"/>
            <a:stCxn id="76820" idx="0"/>
          </p:cNvCxnSpPr>
          <p:nvPr/>
        </p:nvCxnSpPr>
        <p:spPr bwMode="auto">
          <a:xfrm rot="5400000" flipH="1">
            <a:off x="3362325" y="1590675"/>
            <a:ext cx="1885950" cy="2971800"/>
          </a:xfrm>
          <a:prstGeom prst="curvedConnector2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20" name="Oval 32">
            <a:extLst>
              <a:ext uri="{FF2B5EF4-FFF2-40B4-BE49-F238E27FC236}">
                <a16:creationId xmlns:a16="http://schemas.microsoft.com/office/drawing/2014/main" id="{9A00A20A-A410-4CC1-96E1-F66CD9BAC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038600"/>
            <a:ext cx="304800" cy="304800"/>
          </a:xfrm>
          <a:prstGeom prst="ellipse">
            <a:avLst/>
          </a:prstGeom>
          <a:solidFill>
            <a:srgbClr val="FF0000"/>
          </a:solidFill>
          <a:ln w="381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6821" name="Freeform 34">
            <a:extLst>
              <a:ext uri="{FF2B5EF4-FFF2-40B4-BE49-F238E27FC236}">
                <a16:creationId xmlns:a16="http://schemas.microsoft.com/office/drawing/2014/main" id="{EE4F941F-6394-4ABC-889E-93657BFB49C7}"/>
              </a:ext>
            </a:extLst>
          </p:cNvPr>
          <p:cNvSpPr>
            <a:spLocks/>
          </p:cNvSpPr>
          <p:nvPr/>
        </p:nvSpPr>
        <p:spPr bwMode="auto">
          <a:xfrm>
            <a:off x="4427538" y="3357563"/>
            <a:ext cx="1219200" cy="609600"/>
          </a:xfrm>
          <a:custGeom>
            <a:avLst/>
            <a:gdLst>
              <a:gd name="T0" fmla="*/ 0 w 864"/>
              <a:gd name="T1" fmla="*/ 2147483646 h 400"/>
              <a:gd name="T2" fmla="*/ 2147483646 w 864"/>
              <a:gd name="T3" fmla="*/ 2147483646 h 400"/>
              <a:gd name="T4" fmla="*/ 2147483646 w 864"/>
              <a:gd name="T5" fmla="*/ 2147483646 h 400"/>
              <a:gd name="T6" fmla="*/ 0 60000 65536"/>
              <a:gd name="T7" fmla="*/ 0 60000 65536"/>
              <a:gd name="T8" fmla="*/ 0 60000 65536"/>
              <a:gd name="T9" fmla="*/ 0 w 864"/>
              <a:gd name="T10" fmla="*/ 0 h 400"/>
              <a:gd name="T11" fmla="*/ 864 w 864"/>
              <a:gd name="T12" fmla="*/ 400 h 4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4" h="400">
                <a:moveTo>
                  <a:pt x="0" y="400"/>
                </a:moveTo>
                <a:cubicBezTo>
                  <a:pt x="192" y="264"/>
                  <a:pt x="384" y="128"/>
                  <a:pt x="528" y="64"/>
                </a:cubicBezTo>
                <a:cubicBezTo>
                  <a:pt x="672" y="0"/>
                  <a:pt x="808" y="24"/>
                  <a:pt x="864" y="16"/>
                </a:cubicBezTo>
              </a:path>
            </a:pathLst>
          </a:custGeom>
          <a:noFill/>
          <a:ln w="57150" cap="rnd">
            <a:solidFill>
              <a:srgbClr val="9900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CV115">
            <a:extLst>
              <a:ext uri="{FF2B5EF4-FFF2-40B4-BE49-F238E27FC236}">
                <a16:creationId xmlns:a16="http://schemas.microsoft.com/office/drawing/2014/main" id="{41C1782D-439E-417F-B284-33E5B9CE3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838835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5">
            <a:extLst>
              <a:ext uri="{FF2B5EF4-FFF2-40B4-BE49-F238E27FC236}">
                <a16:creationId xmlns:a16="http://schemas.microsoft.com/office/drawing/2014/main" id="{3D8538C9-BC31-4D24-9E8F-F36233E26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6021388"/>
            <a:ext cx="6480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foramen ovale apertum a paradoxní embolie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088834CB-C9AA-4817-95E9-E913C5A41939}"/>
              </a:ext>
            </a:extLst>
          </p:cNvPr>
          <p:cNvCxnSpPr/>
          <p:nvPr/>
        </p:nvCxnSpPr>
        <p:spPr bwMode="auto">
          <a:xfrm flipH="1" flipV="1">
            <a:off x="2195736" y="3068960"/>
            <a:ext cx="216024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1D067CFE-7CFC-44C3-AAC6-1666347222CE}"/>
              </a:ext>
            </a:extLst>
          </p:cNvPr>
          <p:cNvCxnSpPr/>
          <p:nvPr/>
        </p:nvCxnSpPr>
        <p:spPr bwMode="auto">
          <a:xfrm>
            <a:off x="5508104" y="2060848"/>
            <a:ext cx="1008112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B1682D8D-6002-40CA-8B99-89A9A5C66F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Plicní embolie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1627F187-7B6D-4FC9-AB9D-7738A7141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6013" y="2205038"/>
            <a:ext cx="7313612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sz="3200" b="1"/>
              <a:t>Do kmene plicnice - </a:t>
            </a:r>
            <a:r>
              <a:rPr lang="cs-CZ" altLang="cs-CZ" sz="3200"/>
              <a:t>masivní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cs-CZ" altLang="cs-CZ" sz="3200" b="1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</a:pPr>
            <a:endParaRPr lang="cs-CZ" altLang="cs-CZ" sz="3200" b="1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sz="3200" b="1"/>
              <a:t>Do malých větví 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cs-CZ" altLang="cs-CZ" sz="3200" b="1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sz="3200" b="1"/>
              <a:t>Succesivní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cs-CZ" altLang="cs-CZ" sz="3200" b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masivní embolie do plicnice detail">
            <a:extLst>
              <a:ext uri="{FF2B5EF4-FFF2-40B4-BE49-F238E27FC236}">
                <a16:creationId xmlns:a16="http://schemas.microsoft.com/office/drawing/2014/main" id="{277528F4-6F1F-402B-BA88-F6C260163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CC1D9C7-B7AC-49FB-9C6E-65CE43C10CF8}"/>
              </a:ext>
            </a:extLst>
          </p:cNvPr>
          <p:cNvSpPr txBox="1"/>
          <p:nvPr/>
        </p:nvSpPr>
        <p:spPr>
          <a:xfrm>
            <a:off x="611560" y="5301208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Trombembolie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kmene arterie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pulmonalis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433-05 plíce pravá-embolie">
            <a:extLst>
              <a:ext uri="{FF2B5EF4-FFF2-40B4-BE49-F238E27FC236}">
                <a16:creationId xmlns:a16="http://schemas.microsoft.com/office/drawing/2014/main" id="{8D7C0061-C290-488C-9EC5-D93BDB88D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8"/>
          <a:stretch>
            <a:fillRect/>
          </a:stretch>
        </p:blipFill>
        <p:spPr bwMode="auto">
          <a:xfrm>
            <a:off x="0" y="762000"/>
            <a:ext cx="9144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75A6DAB-9D7D-47A6-9270-3743A74E233E}"/>
              </a:ext>
            </a:extLst>
          </p:cNvPr>
          <p:cNvSpPr txBox="1"/>
          <p:nvPr/>
        </p:nvSpPr>
        <p:spPr>
          <a:xfrm>
            <a:off x="1907704" y="5895945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FF"/>
                </a:highlight>
              </a:rPr>
              <a:t>Embolie větví plicnice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líce embolie">
            <a:extLst>
              <a:ext uri="{FF2B5EF4-FFF2-40B4-BE49-F238E27FC236}">
                <a16:creationId xmlns:a16="http://schemas.microsoft.com/office/drawing/2014/main" id="{521573B1-7D49-43B7-8D99-E09BE0EDA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9"/>
          <a:stretch>
            <a:fillRect/>
          </a:stretch>
        </p:blipFill>
        <p:spPr bwMode="auto">
          <a:xfrm>
            <a:off x="762000" y="0"/>
            <a:ext cx="8077200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B4A2629-C31B-4F11-897C-64149B45B230}"/>
              </a:ext>
            </a:extLst>
          </p:cNvPr>
          <p:cNvSpPr txBox="1"/>
          <p:nvPr/>
        </p:nvSpPr>
        <p:spPr>
          <a:xfrm>
            <a:off x="2267744" y="1196752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Trombembolie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arterie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pulmonalis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CFC93E56-C39C-4A11-92C6-B0EE44833E68}"/>
              </a:ext>
            </a:extLst>
          </p:cNvPr>
          <p:cNvCxnSpPr/>
          <p:nvPr/>
        </p:nvCxnSpPr>
        <p:spPr bwMode="auto">
          <a:xfrm flipH="1" flipV="1">
            <a:off x="5292080" y="4869160"/>
            <a:ext cx="432048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img027">
            <a:extLst>
              <a:ext uri="{FF2B5EF4-FFF2-40B4-BE49-F238E27FC236}">
                <a16:creationId xmlns:a16="http://schemas.microsoft.com/office/drawing/2014/main" id="{813C106D-C5A5-408F-AA5A-DA61DADC3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4" y="128587"/>
            <a:ext cx="91440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06D667A-5375-4B86-BD77-D06E2833B696}"/>
              </a:ext>
            </a:extLst>
          </p:cNvPr>
          <p:cNvSpPr txBox="1"/>
          <p:nvPr/>
        </p:nvSpPr>
        <p:spPr>
          <a:xfrm flipH="1">
            <a:off x="1475656" y="573325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Mnohočetné emboly ve větvích arterie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pulmonalis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 plicní infarkty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A63BA748-F7CA-4870-9CAD-2575B32C79FB}"/>
              </a:ext>
            </a:extLst>
          </p:cNvPr>
          <p:cNvSpPr/>
          <p:nvPr/>
        </p:nvSpPr>
        <p:spPr bwMode="auto">
          <a:xfrm>
            <a:off x="3059832" y="4221088"/>
            <a:ext cx="720080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1ACC129F-E1B1-40E5-A1D0-5336F59F6138}"/>
              </a:ext>
            </a:extLst>
          </p:cNvPr>
          <p:cNvSpPr/>
          <p:nvPr/>
        </p:nvSpPr>
        <p:spPr bwMode="auto">
          <a:xfrm>
            <a:off x="5292080" y="3933056"/>
            <a:ext cx="216024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B98FA346-6294-46AB-9651-D12319719572}"/>
              </a:ext>
            </a:extLst>
          </p:cNvPr>
          <p:cNvSpPr/>
          <p:nvPr/>
        </p:nvSpPr>
        <p:spPr bwMode="auto">
          <a:xfrm>
            <a:off x="5148064" y="1268760"/>
            <a:ext cx="360040" cy="72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F086C688-1ED2-41F5-B34E-9E528C326361}"/>
              </a:ext>
            </a:extLst>
          </p:cNvPr>
          <p:cNvSpPr/>
          <p:nvPr/>
        </p:nvSpPr>
        <p:spPr bwMode="auto">
          <a:xfrm>
            <a:off x="6012160" y="1772816"/>
            <a:ext cx="432048" cy="72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8F6FAD91-0F6C-470C-9006-7EB38AACB4EC}"/>
              </a:ext>
            </a:extLst>
          </p:cNvPr>
          <p:cNvSpPr/>
          <p:nvPr/>
        </p:nvSpPr>
        <p:spPr bwMode="auto">
          <a:xfrm>
            <a:off x="2843808" y="1700808"/>
            <a:ext cx="432048" cy="720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8" name="Hvězda: pěticípá 7">
            <a:extLst>
              <a:ext uri="{FF2B5EF4-FFF2-40B4-BE49-F238E27FC236}">
                <a16:creationId xmlns:a16="http://schemas.microsoft.com/office/drawing/2014/main" id="{A2E07FEC-143F-434A-A85A-578ED67E6399}"/>
              </a:ext>
            </a:extLst>
          </p:cNvPr>
          <p:cNvSpPr/>
          <p:nvPr/>
        </p:nvSpPr>
        <p:spPr bwMode="auto">
          <a:xfrm flipH="1" flipV="1">
            <a:off x="925880" y="4941168"/>
            <a:ext cx="261743" cy="216023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9" name="Hvězda: pěticípá 8">
            <a:extLst>
              <a:ext uri="{FF2B5EF4-FFF2-40B4-BE49-F238E27FC236}">
                <a16:creationId xmlns:a16="http://schemas.microsoft.com/office/drawing/2014/main" id="{DC4440C9-4350-45CA-A333-DC38782356DD}"/>
              </a:ext>
            </a:extLst>
          </p:cNvPr>
          <p:cNvSpPr/>
          <p:nvPr/>
        </p:nvSpPr>
        <p:spPr bwMode="auto">
          <a:xfrm flipH="1">
            <a:off x="8172399" y="4485996"/>
            <a:ext cx="216024" cy="23914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g063">
            <a:extLst>
              <a:ext uri="{FF2B5EF4-FFF2-40B4-BE49-F238E27FC236}">
                <a16:creationId xmlns:a16="http://schemas.microsoft.com/office/drawing/2014/main" id="{BEFC5079-6D87-4CF8-8475-9EC6AD34D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FAA244A-B946-4E10-8085-C3F18C7851AE}"/>
              </a:ext>
            </a:extLst>
          </p:cNvPr>
          <p:cNvSpPr txBox="1"/>
          <p:nvPr/>
        </p:nvSpPr>
        <p:spPr>
          <a:xfrm>
            <a:off x="152400" y="5373216"/>
            <a:ext cx="6651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highlight>
                  <a:srgbClr val="FFFF00"/>
                </a:highlight>
              </a:rPr>
              <a:t>Septikopyemické</a:t>
            </a:r>
            <a:r>
              <a:rPr lang="cs-CZ" dirty="0">
                <a:highlight>
                  <a:srgbClr val="FFFF00"/>
                </a:highlight>
              </a:rPr>
              <a:t> infarkty v plicích(</a:t>
            </a:r>
            <a:r>
              <a:rPr lang="cs-CZ" dirty="0" err="1">
                <a:highlight>
                  <a:srgbClr val="FFFF00"/>
                </a:highlight>
              </a:rPr>
              <a:t>histotopogram</a:t>
            </a:r>
            <a:r>
              <a:rPr lang="cs-CZ" dirty="0">
                <a:highlight>
                  <a:srgbClr val="FFFF00"/>
                </a:highlight>
              </a:rPr>
              <a:t>)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8A954F6E-6A99-4858-AB6B-CDEC1F9E6C8C}"/>
              </a:ext>
            </a:extLst>
          </p:cNvPr>
          <p:cNvCxnSpPr/>
          <p:nvPr/>
        </p:nvCxnSpPr>
        <p:spPr bwMode="auto">
          <a:xfrm flipV="1">
            <a:off x="5796136" y="3140968"/>
            <a:ext cx="1152128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9FB690EB-F06F-4447-BAE8-211A1240B467}"/>
              </a:ext>
            </a:extLst>
          </p:cNvPr>
          <p:cNvCxnSpPr/>
          <p:nvPr/>
        </p:nvCxnSpPr>
        <p:spPr bwMode="auto">
          <a:xfrm>
            <a:off x="5364088" y="1124744"/>
            <a:ext cx="10081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08199FED-6437-4032-8658-3005FEFF08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0488" y="333375"/>
            <a:ext cx="7783512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Poruchy z cévních příčin resp.kardiovaskulárních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3AC0D8DC-3500-4653-A89B-57EA5FA8E6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03350" y="1844675"/>
            <a:ext cx="7313613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Hypertenze</a:t>
            </a:r>
          </a:p>
          <a:p>
            <a:pPr lvl="4" eaLnBrk="1" hangingPunct="1">
              <a:lnSpc>
                <a:spcPct val="120000"/>
              </a:lnSpc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/>
              <a:t> Ve velkém oběhu</a:t>
            </a:r>
          </a:p>
          <a:p>
            <a:pPr lvl="4" eaLnBrk="1" hangingPunct="1">
              <a:lnSpc>
                <a:spcPct val="120000"/>
              </a:lnSpc>
              <a:buClr>
                <a:srgbClr val="FFFF00"/>
              </a:buClr>
              <a:buSzTx/>
              <a:buFont typeface="Wingdings" panose="05000000000000000000" pitchFamily="2" charset="2"/>
              <a:buChar char="Ø"/>
              <a:defRPr/>
            </a:pPr>
            <a:r>
              <a:rPr lang="cs-CZ" altLang="cs-CZ" sz="2400" b="1" dirty="0"/>
              <a:t> V malém oběhu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451ADA83-972D-40A4-B85D-C23237F05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4365625"/>
            <a:ext cx="3067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4" eaLnBrk="1" hangingPunct="1">
              <a:buClrTx/>
              <a:buSzTx/>
              <a:buFontTx/>
              <a:buNone/>
            </a:pPr>
            <a:endParaRPr lang="cs-CZ" altLang="cs-CZ" sz="2400" b="0">
              <a:latin typeface="Times New Roman" panose="02020603050405020304" pitchFamily="18" charset="0"/>
            </a:endParaRPr>
          </a:p>
        </p:txBody>
      </p:sp>
      <p:sp>
        <p:nvSpPr>
          <p:cNvPr id="119813" name="Rectangle 5">
            <a:extLst>
              <a:ext uri="{FF2B5EF4-FFF2-40B4-BE49-F238E27FC236}">
                <a16:creationId xmlns:a16="http://schemas.microsoft.com/office/drawing/2014/main" id="{2C247082-E0EB-4A53-A180-21B7C218B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4365625"/>
            <a:ext cx="7129462" cy="2505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lvl="4"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cs-CZ" altLang="cs-CZ" sz="28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Hypotenze</a:t>
            </a:r>
          </a:p>
          <a:p>
            <a:pPr lvl="4"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anose="05000000000000000000" pitchFamily="2" charset="2"/>
              <a:buChar char="Ø"/>
              <a:defRPr/>
            </a:pPr>
            <a:endParaRPr lang="cs-CZ" altLang="cs-CZ" sz="2800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4"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cs-CZ" altLang="cs-CZ" sz="2400"/>
              <a:t> Cirkulační kolaps/synkopa/</a:t>
            </a:r>
          </a:p>
          <a:p>
            <a:pPr lvl="4" eaLnBrk="1" hangingPunct="1">
              <a:lnSpc>
                <a:spcPct val="120000"/>
              </a:lnSpc>
              <a:buClr>
                <a:srgbClr val="FFFF00"/>
              </a:buClr>
              <a:buSzPct val="90000"/>
              <a:buFont typeface="Wingdings" panose="05000000000000000000" pitchFamily="2" charset="2"/>
              <a:buChar char="Ø"/>
              <a:defRPr/>
            </a:pPr>
            <a:r>
              <a:rPr lang="cs-CZ" altLang="cs-CZ" sz="2400"/>
              <a:t> Šok</a:t>
            </a:r>
          </a:p>
          <a:p>
            <a:pPr lvl="4" eaLnBrk="1" hangingPunct="1">
              <a:lnSpc>
                <a:spcPct val="120000"/>
              </a:lnSpc>
              <a:spcBef>
                <a:spcPct val="20000"/>
              </a:spcBef>
              <a:buClr>
                <a:srgbClr val="FFFF00"/>
              </a:buClr>
              <a:buSzPct val="90000"/>
              <a:buFont typeface="Wingdings" panose="05000000000000000000" pitchFamily="2" charset="2"/>
              <a:buChar char="Ø"/>
              <a:defRPr/>
            </a:pPr>
            <a:endParaRPr lang="cs-CZ" altLang="cs-CZ" sz="2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6" descr="třískovité hemoragie pod nehty u IE">
            <a:extLst>
              <a:ext uri="{FF2B5EF4-FFF2-40B4-BE49-F238E27FC236}">
                <a16:creationId xmlns:a16="http://schemas.microsoft.com/office/drawing/2014/main" id="{331486D4-C595-4141-A0EA-D6F6E2BF2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7">
            <a:extLst>
              <a:ext uri="{FF2B5EF4-FFF2-40B4-BE49-F238E27FC236}">
                <a16:creationId xmlns:a16="http://schemas.microsoft.com/office/drawing/2014/main" id="{D434A1D3-B6CB-471A-A4B2-8322157E3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260350"/>
            <a:ext cx="583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chemeClr val="bg1"/>
                </a:solidFill>
                <a:highlight>
                  <a:srgbClr val="00FFFF"/>
                </a:highlight>
                <a:latin typeface="Calibri" panose="020F0502020204030204" pitchFamily="34" charset="0"/>
                <a:cs typeface="Arial" panose="020B0604020202020204" pitchFamily="34" charset="0"/>
              </a:rPr>
              <a:t>fenomén třísek pod nehty u infekční endokarditidy</a:t>
            </a:r>
          </a:p>
        </p:txBody>
      </p:sp>
      <p:sp>
        <p:nvSpPr>
          <p:cNvPr id="67588" name="AutoShape 4">
            <a:extLst>
              <a:ext uri="{FF2B5EF4-FFF2-40B4-BE49-F238E27FC236}">
                <a16:creationId xmlns:a16="http://schemas.microsoft.com/office/drawing/2014/main" id="{5ECD8E3A-B879-4FD7-A7E6-57E1E49A7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636838"/>
            <a:ext cx="71437" cy="714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</p:txBody>
      </p:sp>
      <p:sp>
        <p:nvSpPr>
          <p:cNvPr id="67589" name="AutoShape 5">
            <a:extLst>
              <a:ext uri="{FF2B5EF4-FFF2-40B4-BE49-F238E27FC236}">
                <a16:creationId xmlns:a16="http://schemas.microsoft.com/office/drawing/2014/main" id="{14DB9BE2-2A68-4D95-B86B-2BC9DEE14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636838"/>
            <a:ext cx="71437" cy="7143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</p:txBody>
      </p:sp>
      <p:sp>
        <p:nvSpPr>
          <p:cNvPr id="67590" name="AutoShape 6">
            <a:extLst>
              <a:ext uri="{FF2B5EF4-FFF2-40B4-BE49-F238E27FC236}">
                <a16:creationId xmlns:a16="http://schemas.microsoft.com/office/drawing/2014/main" id="{8AE8D515-0DAC-4CEF-8DB6-60237AFD68C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787900" y="1989138"/>
            <a:ext cx="288925" cy="647700"/>
          </a:xfrm>
          <a:prstGeom prst="downArrow">
            <a:avLst>
              <a:gd name="adj1" fmla="val 50000"/>
              <a:gd name="adj2" fmla="val 56044"/>
            </a:avLst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029">
            <a:extLst>
              <a:ext uri="{FF2B5EF4-FFF2-40B4-BE49-F238E27FC236}">
                <a16:creationId xmlns:a16="http://schemas.microsoft.com/office/drawing/2014/main" id="{A3F957ED-4F36-4613-A127-EBEA9889B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38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0B9DEB2-109D-415E-940F-D878B4025C3D}"/>
              </a:ext>
            </a:extLst>
          </p:cNvPr>
          <p:cNvSpPr txBox="1"/>
          <p:nvPr/>
        </p:nvSpPr>
        <p:spPr>
          <a:xfrm>
            <a:off x="179512" y="1412776"/>
            <a:ext cx="3779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highlight>
                  <a:srgbClr val="00FFFF"/>
                </a:highlight>
              </a:rPr>
              <a:t>Trombembolie</a:t>
            </a:r>
            <a:r>
              <a:rPr lang="cs-CZ" dirty="0">
                <a:highlight>
                  <a:srgbClr val="00FFFF"/>
                </a:highlight>
              </a:rPr>
              <a:t> </a:t>
            </a:r>
            <a:r>
              <a:rPr lang="cs-CZ" dirty="0" err="1">
                <a:highlight>
                  <a:srgbClr val="00FFFF"/>
                </a:highlight>
              </a:rPr>
              <a:t>mesenterické</a:t>
            </a:r>
            <a:r>
              <a:rPr lang="cs-CZ" dirty="0">
                <a:highlight>
                  <a:srgbClr val="00FFFF"/>
                </a:highlight>
              </a:rPr>
              <a:t> arterie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6938115-5D1D-42A9-B982-0F8DAA93D257}"/>
              </a:ext>
            </a:extLst>
          </p:cNvPr>
          <p:cNvSpPr txBox="1"/>
          <p:nvPr/>
        </p:nvSpPr>
        <p:spPr>
          <a:xfrm>
            <a:off x="467544" y="623731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FF"/>
                </a:highlight>
              </a:rPr>
              <a:t>Hemoragická </a:t>
            </a:r>
            <a:r>
              <a:rPr lang="cs-CZ" dirty="0" err="1">
                <a:highlight>
                  <a:srgbClr val="00FFFF"/>
                </a:highlight>
              </a:rPr>
              <a:t>infarsace</a:t>
            </a:r>
            <a:r>
              <a:rPr lang="cs-CZ" dirty="0">
                <a:highlight>
                  <a:srgbClr val="00FFFF"/>
                </a:highlight>
              </a:rPr>
              <a:t> střeva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A72B442C-43A1-4BB8-A5D8-529D1A0564CA}"/>
              </a:ext>
            </a:extLst>
          </p:cNvPr>
          <p:cNvCxnSpPr/>
          <p:nvPr/>
        </p:nvCxnSpPr>
        <p:spPr bwMode="auto">
          <a:xfrm flipV="1">
            <a:off x="2483768" y="1124744"/>
            <a:ext cx="1152128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mg030">
            <a:extLst>
              <a:ext uri="{FF2B5EF4-FFF2-40B4-BE49-F238E27FC236}">
                <a16:creationId xmlns:a16="http://schemas.microsoft.com/office/drawing/2014/main" id="{60FE576D-0B95-4FD9-9FF1-CACE42C8C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950"/>
            <a:ext cx="91440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B89B3C0-9522-4E3C-A387-2762E45FFF2A}"/>
              </a:ext>
            </a:extLst>
          </p:cNvPr>
          <p:cNvSpPr txBox="1"/>
          <p:nvPr/>
        </p:nvSpPr>
        <p:spPr>
          <a:xfrm>
            <a:off x="0" y="6525344"/>
            <a:ext cx="896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Starší- odbarvený infarkt ve slezině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1AD2318A-6F73-4722-9EB1-54B6C941B884}"/>
              </a:ext>
            </a:extLst>
          </p:cNvPr>
          <p:cNvCxnSpPr/>
          <p:nvPr/>
        </p:nvCxnSpPr>
        <p:spPr bwMode="auto">
          <a:xfrm>
            <a:off x="755576" y="3068960"/>
            <a:ext cx="10801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4483FC6-3601-43F7-87F3-462A3EE3E4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561975"/>
          </a:xfrm>
        </p:spPr>
        <p:txBody>
          <a:bodyPr/>
          <a:lstStyle/>
          <a:p>
            <a:pPr eaLnBrk="1" hangingPunct="1"/>
            <a:r>
              <a:rPr lang="cs-CZ" altLang="cs-CZ" sz="2800" b="1"/>
              <a:t>degenerativní onemocnění tepen</a:t>
            </a:r>
          </a:p>
        </p:txBody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B0B114DB-2D7A-4DBB-9853-A28913667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6588" y="836613"/>
            <a:ext cx="8507412" cy="5689600"/>
          </a:xfrm>
        </p:spPr>
        <p:txBody>
          <a:bodyPr/>
          <a:lstStyle/>
          <a:p>
            <a:pPr eaLnBrk="1" hangingPunct="1">
              <a:defRPr/>
            </a:pPr>
            <a:endParaRPr lang="cs-CZ" sz="24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Arterioskleróza</a:t>
            </a:r>
          </a:p>
          <a:p>
            <a:pPr eaLnBrk="1" hangingPunct="1">
              <a:defRPr/>
            </a:pPr>
            <a:endParaRPr lang="cs-CZ" sz="24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defRPr/>
            </a:pPr>
            <a:r>
              <a:rPr lang="cs-CZ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Arterioloskleróza</a:t>
            </a:r>
            <a:r>
              <a:rPr lang="cs-CZ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cs-CZ" sz="2000" dirty="0"/>
              <a:t>Hypertenze )</a:t>
            </a:r>
          </a:p>
          <a:p>
            <a:pPr eaLnBrk="1" hangingPunct="1">
              <a:defRPr/>
            </a:pPr>
            <a:endParaRPr lang="cs-CZ" sz="2000" b="1" dirty="0"/>
          </a:p>
          <a:p>
            <a:pPr eaLnBrk="1" hangingPunct="1">
              <a:defRPr/>
            </a:pPr>
            <a:r>
              <a:rPr lang="cs-CZ" sz="2400" b="1" dirty="0">
                <a:solidFill>
                  <a:srgbClr val="339933"/>
                </a:solidFill>
              </a:rPr>
              <a:t>Diabetická </a:t>
            </a:r>
            <a:r>
              <a:rPr lang="cs-CZ" sz="2400" b="1" dirty="0" err="1">
                <a:solidFill>
                  <a:srgbClr val="339933"/>
                </a:solidFill>
              </a:rPr>
              <a:t>mikroangiopatie</a:t>
            </a:r>
            <a:endParaRPr lang="cs-CZ" sz="2400" b="1" dirty="0">
              <a:solidFill>
                <a:srgbClr val="339933"/>
              </a:solidFill>
            </a:endParaRPr>
          </a:p>
          <a:p>
            <a:pPr eaLnBrk="1" hangingPunct="1">
              <a:defRPr/>
            </a:pPr>
            <a:endParaRPr lang="cs-CZ" sz="2000" b="1" dirty="0"/>
          </a:p>
          <a:p>
            <a:pPr eaLnBrk="1" hangingPunct="1">
              <a:defRPr/>
            </a:pPr>
            <a:r>
              <a:rPr lang="cs-CZ" sz="2400" b="1" dirty="0">
                <a:solidFill>
                  <a:srgbClr val="9B3D7C"/>
                </a:solidFill>
              </a:rPr>
              <a:t>Cystická degenerace aorty</a:t>
            </a:r>
          </a:p>
          <a:p>
            <a:pPr eaLnBrk="1" hangingPunct="1">
              <a:defRPr/>
            </a:pPr>
            <a:endParaRPr lang="cs-CZ" sz="2400" b="1" dirty="0">
              <a:solidFill>
                <a:srgbClr val="9B3D7C"/>
              </a:solidFill>
            </a:endParaRPr>
          </a:p>
          <a:p>
            <a:pPr lvl="1" eaLnBrk="1" hangingPunct="1">
              <a:defRPr/>
            </a:pPr>
            <a:r>
              <a:rPr lang="cs-CZ" sz="2000" dirty="0" err="1"/>
              <a:t>Marfanův</a:t>
            </a:r>
            <a:r>
              <a:rPr lang="cs-CZ" sz="2000" dirty="0"/>
              <a:t> syndrom – disekce aorty</a:t>
            </a:r>
          </a:p>
          <a:p>
            <a:pPr lvl="1" eaLnBrk="1" hangingPunct="1">
              <a:defRPr/>
            </a:pPr>
            <a:endParaRPr lang="cs-CZ" sz="2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g045">
            <a:extLst>
              <a:ext uri="{FF2B5EF4-FFF2-40B4-BE49-F238E27FC236}">
                <a16:creationId xmlns:a16="http://schemas.microsoft.com/office/drawing/2014/main" id="{B999D965-5A17-43D0-9CB9-F3E717DCD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ovéPole 3">
            <a:extLst>
              <a:ext uri="{FF2B5EF4-FFF2-40B4-BE49-F238E27FC236}">
                <a16:creationId xmlns:a16="http://schemas.microsoft.com/office/drawing/2014/main" id="{F54D0FC0-94CE-4D84-9ECE-E429D90A447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71600" y="6309320"/>
            <a:ext cx="75401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Arterioskleróza aorty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5F5176C-CABA-46F4-8B53-31A172F2290C}"/>
              </a:ext>
            </a:extLst>
          </p:cNvPr>
          <p:cNvSpPr txBox="1"/>
          <p:nvPr/>
        </p:nvSpPr>
        <p:spPr>
          <a:xfrm>
            <a:off x="1619672" y="476672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As.pláty</a:t>
            </a:r>
            <a:r>
              <a:rPr lang="cs-CZ" dirty="0"/>
              <a:t> - </a:t>
            </a:r>
            <a:r>
              <a:rPr lang="cs-CZ" dirty="0" err="1"/>
              <a:t>zvředovatělé</a:t>
            </a:r>
            <a:endParaRPr lang="cs-CZ" dirty="0"/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FE84074C-B26F-4BAE-8384-F819040443EB}"/>
              </a:ext>
            </a:extLst>
          </p:cNvPr>
          <p:cNvCxnSpPr/>
          <p:nvPr/>
        </p:nvCxnSpPr>
        <p:spPr bwMode="auto">
          <a:xfrm flipH="1">
            <a:off x="1403648" y="764704"/>
            <a:ext cx="648072" cy="10801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27A17007-335B-42F0-BAB6-5E3332A33F93}"/>
              </a:ext>
            </a:extLst>
          </p:cNvPr>
          <p:cNvCxnSpPr/>
          <p:nvPr/>
        </p:nvCxnSpPr>
        <p:spPr bwMode="auto">
          <a:xfrm>
            <a:off x="2411760" y="876782"/>
            <a:ext cx="288032" cy="16161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73EAEB3F-5322-414F-BE25-F04CB80465E8}"/>
              </a:ext>
            </a:extLst>
          </p:cNvPr>
          <p:cNvCxnSpPr/>
          <p:nvPr/>
        </p:nvCxnSpPr>
        <p:spPr bwMode="auto">
          <a:xfrm flipH="1">
            <a:off x="1547664" y="876782"/>
            <a:ext cx="720080" cy="27682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F2DC9E0B-CA31-4061-8BCA-15A8AA3930AC}"/>
              </a:ext>
            </a:extLst>
          </p:cNvPr>
          <p:cNvCxnSpPr/>
          <p:nvPr/>
        </p:nvCxnSpPr>
        <p:spPr bwMode="auto">
          <a:xfrm>
            <a:off x="2915816" y="676727"/>
            <a:ext cx="18215" cy="468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5F2D054B-2A6B-4D31-BFB8-9B0091ACA42B}"/>
              </a:ext>
            </a:extLst>
          </p:cNvPr>
          <p:cNvCxnSpPr/>
          <p:nvPr/>
        </p:nvCxnSpPr>
        <p:spPr bwMode="auto">
          <a:xfrm>
            <a:off x="3995936" y="764704"/>
            <a:ext cx="432048" cy="20882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34A556A9-E3C3-4EE2-9D67-93FC341B40B4}"/>
              </a:ext>
            </a:extLst>
          </p:cNvPr>
          <p:cNvCxnSpPr/>
          <p:nvPr/>
        </p:nvCxnSpPr>
        <p:spPr bwMode="auto">
          <a:xfrm>
            <a:off x="4211960" y="764704"/>
            <a:ext cx="1224136" cy="33123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ADC45B10-2ED8-4FD1-8BE2-F924253FDC87}"/>
              </a:ext>
            </a:extLst>
          </p:cNvPr>
          <p:cNvCxnSpPr/>
          <p:nvPr/>
        </p:nvCxnSpPr>
        <p:spPr bwMode="auto">
          <a:xfrm>
            <a:off x="4427984" y="876782"/>
            <a:ext cx="1080120" cy="18321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9CA917A2-D169-4D3C-BD6D-86D2933E83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18488" cy="488950"/>
          </a:xfrm>
        </p:spPr>
        <p:txBody>
          <a:bodyPr/>
          <a:lstStyle/>
          <a:p>
            <a:pPr eaLnBrk="1" hangingPunct="1"/>
            <a:r>
              <a:rPr lang="cs-CZ" altLang="cs-CZ" sz="2800" b="1"/>
              <a:t>projevy a komplikace aterosklerózy</a:t>
            </a: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567D6D6F-0A7D-4B35-9E94-E56BB68874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291512" cy="5616575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/>
              <a:t>stenóza lumina</a:t>
            </a:r>
          </a:p>
          <a:p>
            <a:pPr lvl="1" eaLnBrk="1" hangingPunct="1">
              <a:defRPr/>
            </a:pPr>
            <a:r>
              <a:rPr lang="cs-CZ" sz="2000"/>
              <a:t>tepny středního a malého kalibru</a:t>
            </a:r>
          </a:p>
          <a:p>
            <a:pPr lvl="1" eaLnBrk="1" hangingPunct="1">
              <a:defRPr/>
            </a:pPr>
            <a:r>
              <a:rPr lang="cs-CZ" sz="2000"/>
              <a:t>koncentrické a excentrické pláty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cs-CZ" sz="2000"/>
          </a:p>
          <a:p>
            <a:pPr eaLnBrk="1" hangingPunct="1">
              <a:defRPr/>
            </a:pPr>
            <a:r>
              <a:rPr lang="cs-CZ" sz="2400" b="1"/>
              <a:t>aneurysma</a:t>
            </a:r>
          </a:p>
          <a:p>
            <a:pPr lvl="1" eaLnBrk="1" hangingPunct="1">
              <a:defRPr/>
            </a:pPr>
            <a:r>
              <a:rPr lang="cs-CZ" sz="2000"/>
              <a:t>aorta</a:t>
            </a:r>
          </a:p>
          <a:p>
            <a:pPr lvl="1" eaLnBrk="1" hangingPunct="1">
              <a:defRPr/>
            </a:pPr>
            <a:endParaRPr lang="cs-CZ" sz="2000"/>
          </a:p>
          <a:p>
            <a:pPr eaLnBrk="1" hangingPunct="1">
              <a:defRPr/>
            </a:pPr>
            <a:r>
              <a: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predilekční lokalizace vzniku aterosklerózy</a:t>
            </a:r>
          </a:p>
          <a:p>
            <a:pPr lvl="1" eaLnBrk="1" hangingPunct="1">
              <a:defRPr/>
            </a:pPr>
            <a:r>
              <a:rPr lang="cs-CZ" sz="2000"/>
              <a:t>aorta a krční tepny</a:t>
            </a:r>
          </a:p>
          <a:p>
            <a:pPr lvl="1" eaLnBrk="1" hangingPunct="1">
              <a:defRPr/>
            </a:pPr>
            <a:r>
              <a:rPr lang="cs-CZ" sz="2000"/>
              <a:t>věnčité tepny srdce</a:t>
            </a:r>
          </a:p>
          <a:p>
            <a:pPr lvl="1" eaLnBrk="1" hangingPunct="1">
              <a:defRPr/>
            </a:pPr>
            <a:r>
              <a:rPr lang="cs-CZ" sz="2000"/>
              <a:t>mozkové tepny</a:t>
            </a:r>
          </a:p>
          <a:p>
            <a:pPr lvl="1" eaLnBrk="1" hangingPunct="1">
              <a:defRPr/>
            </a:pPr>
            <a:r>
              <a:rPr lang="cs-CZ" sz="2000"/>
              <a:t>tepny dolních končetin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neurysma břišní aorty">
            <a:extLst>
              <a:ext uri="{FF2B5EF4-FFF2-40B4-BE49-F238E27FC236}">
                <a16:creationId xmlns:a16="http://schemas.microsoft.com/office/drawing/2014/main" id="{550FA319-C21E-45AA-96BC-1CF1A0ACD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3713163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krvácení do plátu koronární tepny">
            <a:extLst>
              <a:ext uri="{FF2B5EF4-FFF2-40B4-BE49-F238E27FC236}">
                <a16:creationId xmlns:a16="http://schemas.microsoft.com/office/drawing/2014/main" id="{740A9BF7-2FA4-4510-AA19-77453FFA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4813"/>
            <a:ext cx="42481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>
            <a:extLst>
              <a:ext uri="{FF2B5EF4-FFF2-40B4-BE49-F238E27FC236}">
                <a16:creationId xmlns:a16="http://schemas.microsoft.com/office/drawing/2014/main" id="{1DC5489C-7EA4-455D-BDB7-65AB01E29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6092825"/>
            <a:ext cx="338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vakovité aneurysma</a:t>
            </a: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23D34F15-E8E5-444F-AED5-CCC97E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860800"/>
            <a:ext cx="424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/>
          </a:p>
        </p:txBody>
      </p:sp>
      <p:sp>
        <p:nvSpPr>
          <p:cNvPr id="40966" name="Text Box 6">
            <a:extLst>
              <a:ext uri="{FF2B5EF4-FFF2-40B4-BE49-F238E27FC236}">
                <a16:creationId xmlns:a16="http://schemas.microsoft.com/office/drawing/2014/main" id="{B1C4163B-64AA-4088-87D8-7E085CF2C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3500438"/>
            <a:ext cx="4176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dirty="0"/>
              <a:t>trombóza koronární tepny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A2545D04-259C-4AF0-A4A0-A7184BB3F22D}"/>
              </a:ext>
            </a:extLst>
          </p:cNvPr>
          <p:cNvCxnSpPr/>
          <p:nvPr/>
        </p:nvCxnSpPr>
        <p:spPr bwMode="auto">
          <a:xfrm flipV="1">
            <a:off x="5940152" y="1988840"/>
            <a:ext cx="360040" cy="15121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286C3A5C-DEA5-4E69-8335-C0907BD1BB3A}"/>
              </a:ext>
            </a:extLst>
          </p:cNvPr>
          <p:cNvCxnSpPr/>
          <p:nvPr/>
        </p:nvCxnSpPr>
        <p:spPr bwMode="auto">
          <a:xfrm flipV="1">
            <a:off x="1619672" y="4509120"/>
            <a:ext cx="432048" cy="17281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neurysma">
            <a:extLst>
              <a:ext uri="{FF2B5EF4-FFF2-40B4-BE49-F238E27FC236}">
                <a16:creationId xmlns:a16="http://schemas.microsoft.com/office/drawing/2014/main" id="{B4DB3223-91DF-4C9B-AC97-20ABD452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0"/>
          <a:stretch>
            <a:fillRect/>
          </a:stretch>
        </p:blipFill>
        <p:spPr bwMode="auto">
          <a:xfrm>
            <a:off x="2959100" y="0"/>
            <a:ext cx="3605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DCB52AA-EA66-44BB-A03A-26DC4BE1C2D6}"/>
              </a:ext>
            </a:extLst>
          </p:cNvPr>
          <p:cNvSpPr txBox="1"/>
          <p:nvPr/>
        </p:nvSpPr>
        <p:spPr>
          <a:xfrm>
            <a:off x="1907704" y="620688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Trombozované</a:t>
            </a:r>
            <a:r>
              <a:rPr lang="cs-CZ" dirty="0"/>
              <a:t> aneurysma břišní aorty 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9D8CB347-2B05-45B9-A739-DB29340F5C2A}"/>
              </a:ext>
            </a:extLst>
          </p:cNvPr>
          <p:cNvCxnSpPr/>
          <p:nvPr/>
        </p:nvCxnSpPr>
        <p:spPr bwMode="auto">
          <a:xfrm>
            <a:off x="3851920" y="3789040"/>
            <a:ext cx="1008112" cy="504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issekce aorty">
            <a:extLst>
              <a:ext uri="{FF2B5EF4-FFF2-40B4-BE49-F238E27FC236}">
                <a16:creationId xmlns:a16="http://schemas.microsoft.com/office/drawing/2014/main" id="{DFBFBF7F-CC50-4968-8F9C-D66E96F81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9" b="6584"/>
          <a:stretch>
            <a:fillRect/>
          </a:stretch>
        </p:blipFill>
        <p:spPr bwMode="auto">
          <a:xfrm>
            <a:off x="539750" y="333375"/>
            <a:ext cx="346075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dissekce karotidy">
            <a:extLst>
              <a:ext uri="{FF2B5EF4-FFF2-40B4-BE49-F238E27FC236}">
                <a16:creationId xmlns:a16="http://schemas.microsoft.com/office/drawing/2014/main" id="{A42F7AE1-8197-4CA9-96E3-5480D4962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5" t="15408" r="15625"/>
          <a:stretch>
            <a:fillRect/>
          </a:stretch>
        </p:blipFill>
        <p:spPr bwMode="auto">
          <a:xfrm>
            <a:off x="4716463" y="404813"/>
            <a:ext cx="4033837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4">
            <a:extLst>
              <a:ext uri="{FF2B5EF4-FFF2-40B4-BE49-F238E27FC236}">
                <a16:creationId xmlns:a16="http://schemas.microsoft.com/office/drawing/2014/main" id="{B9E5289C-6BC0-4F74-82BC-7AAAACA5E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300663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disekce aorty</a:t>
            </a: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1710BD85-641C-4049-A906-92AD97C19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4292600"/>
            <a:ext cx="24495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disekce karotidy</a:t>
            </a:r>
          </a:p>
        </p:txBody>
      </p:sp>
      <p:sp>
        <p:nvSpPr>
          <p:cNvPr id="2" name="Šipka: doprava 1">
            <a:extLst>
              <a:ext uri="{FF2B5EF4-FFF2-40B4-BE49-F238E27FC236}">
                <a16:creationId xmlns:a16="http://schemas.microsoft.com/office/drawing/2014/main" id="{B95350E6-62C2-427C-A02B-DB3AE1B4492D}"/>
              </a:ext>
            </a:extLst>
          </p:cNvPr>
          <p:cNvSpPr/>
          <p:nvPr/>
        </p:nvSpPr>
        <p:spPr bwMode="auto">
          <a:xfrm>
            <a:off x="683568" y="2708920"/>
            <a:ext cx="648345" cy="1440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3" name="Šipka: doleva 2">
            <a:extLst>
              <a:ext uri="{FF2B5EF4-FFF2-40B4-BE49-F238E27FC236}">
                <a16:creationId xmlns:a16="http://schemas.microsoft.com/office/drawing/2014/main" id="{EF5F20DB-F2EC-4954-AE0C-7402A2039392}"/>
              </a:ext>
            </a:extLst>
          </p:cNvPr>
          <p:cNvSpPr/>
          <p:nvPr/>
        </p:nvSpPr>
        <p:spPr bwMode="auto">
          <a:xfrm>
            <a:off x="2987824" y="2423170"/>
            <a:ext cx="576114" cy="213742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-aneurysma mozk">
            <a:extLst>
              <a:ext uri="{FF2B5EF4-FFF2-40B4-BE49-F238E27FC236}">
                <a16:creationId xmlns:a16="http://schemas.microsoft.com/office/drawing/2014/main" id="{C8B37BA9-456B-4421-BAB2-58E39653C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40055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>
            <a:extLst>
              <a:ext uri="{FF2B5EF4-FFF2-40B4-BE49-F238E27FC236}">
                <a16:creationId xmlns:a16="http://schemas.microsoft.com/office/drawing/2014/main" id="{B32C654F-D39C-484B-9A40-BEA7036EB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165850"/>
            <a:ext cx="3168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dirty="0"/>
              <a:t>vakovité aneurysma a. </a:t>
            </a:r>
            <a:r>
              <a:rPr lang="cs-CZ" altLang="cs-CZ" sz="2000" dirty="0" err="1"/>
              <a:t>basilaris</a:t>
            </a:r>
            <a:endParaRPr lang="cs-CZ" altLang="cs-CZ" sz="2000" dirty="0"/>
          </a:p>
        </p:txBody>
      </p:sp>
      <p:pic>
        <p:nvPicPr>
          <p:cNvPr id="43012" name="Picture 4" descr="aorta,ruptura aneurysmatu">
            <a:extLst>
              <a:ext uri="{FF2B5EF4-FFF2-40B4-BE49-F238E27FC236}">
                <a16:creationId xmlns:a16="http://schemas.microsoft.com/office/drawing/2014/main" id="{3EDF4F91-BD78-42D1-A6E5-919F6EF0E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3846512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>
            <a:extLst>
              <a:ext uri="{FF2B5EF4-FFF2-40B4-BE49-F238E27FC236}">
                <a16:creationId xmlns:a16="http://schemas.microsoft.com/office/drawing/2014/main" id="{1500A210-94DE-4B31-9B22-EBE3757CF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6213" y="6165850"/>
            <a:ext cx="341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ruptura aneurysmatu aorty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286496E3-6B1A-49BD-8A10-5E053A52004C}"/>
              </a:ext>
            </a:extLst>
          </p:cNvPr>
          <p:cNvCxnSpPr/>
          <p:nvPr/>
        </p:nvCxnSpPr>
        <p:spPr bwMode="auto">
          <a:xfrm flipV="1">
            <a:off x="1331640" y="4509120"/>
            <a:ext cx="792088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BC875182-2104-4FB3-A4B7-7364B2FF0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Hypertenze ve velkém oběhu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EB74DE62-C97A-45F4-990B-B86D8C0FD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827213"/>
            <a:ext cx="8856662" cy="50307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Primární-esenciální/hypertenzní nemoc/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Sekundární</a:t>
            </a: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/>
              <a:t>Nemoci ledvin/nefroskleróza</a:t>
            </a: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cs-CZ" altLang="cs-CZ" b="1"/>
              <a:t>  diabet.glomeruloskleróza</a:t>
            </a: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cs-CZ" altLang="cs-CZ" b="1"/>
              <a:t>  záněty ledvin </a:t>
            </a: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cs-CZ" altLang="cs-CZ" b="1"/>
              <a:t>  jiná onem.….</a:t>
            </a:r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endParaRPr lang="cs-CZ" altLang="cs-CZ" b="1"/>
          </a:p>
          <a:p>
            <a:pPr lvl="1" eaLnBrk="1" hangingPunct="1">
              <a:lnSpc>
                <a:spcPct val="90000"/>
              </a:lnSpc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/>
              <a:t>Nemoci endokrinní/zvl.nadledvin-kortikoidy,katecholaminy/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A iliace trombus">
            <a:extLst>
              <a:ext uri="{FF2B5EF4-FFF2-40B4-BE49-F238E27FC236}">
                <a16:creationId xmlns:a16="http://schemas.microsoft.com/office/drawing/2014/main" id="{07BB5EFE-4233-47E6-8F71-69A4B4409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AA iliace-trombus detail">
            <a:extLst>
              <a:ext uri="{FF2B5EF4-FFF2-40B4-BE49-F238E27FC236}">
                <a16:creationId xmlns:a16="http://schemas.microsoft.com/office/drawing/2014/main" id="{AD39D894-DBAB-4D30-A84E-64E8D642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0"/>
          <a:stretch>
            <a:fillRect/>
          </a:stretch>
        </p:blipFill>
        <p:spPr bwMode="auto">
          <a:xfrm>
            <a:off x="5384800" y="533400"/>
            <a:ext cx="37592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58419C8-5280-44C0-9954-1B41B809CDBF}"/>
              </a:ext>
            </a:extLst>
          </p:cNvPr>
          <p:cNvSpPr txBox="1"/>
          <p:nvPr/>
        </p:nvSpPr>
        <p:spPr>
          <a:xfrm>
            <a:off x="0" y="8018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FF"/>
                </a:highlight>
              </a:rPr>
              <a:t>Okluzivní trombózy koronárních arterií nad sklerotickými pláty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973D2C4-208A-42B7-9B2B-9F6F181F99E4}"/>
              </a:ext>
            </a:extLst>
          </p:cNvPr>
          <p:cNvSpPr txBox="1"/>
          <p:nvPr/>
        </p:nvSpPr>
        <p:spPr>
          <a:xfrm>
            <a:off x="7452320" y="1412776"/>
            <a:ext cx="169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FF"/>
                </a:highlight>
              </a:rPr>
              <a:t>Detail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B0218CD2-D26C-4DE9-9EF2-4EB310FBA8A9}"/>
              </a:ext>
            </a:extLst>
          </p:cNvPr>
          <p:cNvCxnSpPr/>
          <p:nvPr/>
        </p:nvCxnSpPr>
        <p:spPr bwMode="auto">
          <a:xfrm>
            <a:off x="6012160" y="3140968"/>
            <a:ext cx="1152128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563C4B13-A861-442D-B2AF-73DC45EEF239}"/>
              </a:ext>
            </a:extLst>
          </p:cNvPr>
          <p:cNvCxnSpPr/>
          <p:nvPr/>
        </p:nvCxnSpPr>
        <p:spPr bwMode="auto">
          <a:xfrm>
            <a:off x="2195736" y="4437112"/>
            <a:ext cx="2016224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9E99BFA9-532F-4CAC-AE2D-9EAF41E8B49E}"/>
              </a:ext>
            </a:extLst>
          </p:cNvPr>
          <p:cNvCxnSpPr/>
          <p:nvPr/>
        </p:nvCxnSpPr>
        <p:spPr bwMode="auto">
          <a:xfrm>
            <a:off x="611560" y="1700808"/>
            <a:ext cx="288032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mg527">
            <a:extLst>
              <a:ext uri="{FF2B5EF4-FFF2-40B4-BE49-F238E27FC236}">
                <a16:creationId xmlns:a16="http://schemas.microsoft.com/office/drawing/2014/main" id="{A612D129-8654-421C-A0A3-0FC463AD8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5"/>
          <a:stretch/>
        </p:blipFill>
        <p:spPr bwMode="auto">
          <a:xfrm>
            <a:off x="539552" y="1045418"/>
            <a:ext cx="7239000" cy="591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9B8F787-9342-4FB9-99E4-29AA6074CB01}"/>
              </a:ext>
            </a:extLst>
          </p:cNvPr>
          <p:cNvSpPr txBox="1"/>
          <p:nvPr/>
        </p:nvSpPr>
        <p:spPr>
          <a:xfrm>
            <a:off x="971600" y="6021288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FF"/>
                </a:highlight>
              </a:rPr>
              <a:t>Těžká stenóza </a:t>
            </a:r>
            <a:r>
              <a:rPr lang="cs-CZ" dirty="0" err="1">
                <a:highlight>
                  <a:srgbClr val="00FFFF"/>
                </a:highlight>
              </a:rPr>
              <a:t>koron.arterie</a:t>
            </a:r>
            <a:r>
              <a:rPr lang="cs-CZ" dirty="0">
                <a:highlight>
                  <a:srgbClr val="00FFFF"/>
                </a:highlight>
              </a:rPr>
              <a:t> </a:t>
            </a:r>
            <a:r>
              <a:rPr lang="cs-CZ" dirty="0" err="1">
                <a:highlight>
                  <a:srgbClr val="00FFFF"/>
                </a:highlight>
              </a:rPr>
              <a:t>sklerot</a:t>
            </a:r>
            <a:r>
              <a:rPr lang="cs-CZ" dirty="0">
                <a:highlight>
                  <a:srgbClr val="00FFFF"/>
                </a:highlight>
              </a:rPr>
              <a:t>. plátem(průřez)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srdeční selhání">
            <a:extLst>
              <a:ext uri="{FF2B5EF4-FFF2-40B4-BE49-F238E27FC236}">
                <a16:creationId xmlns:a16="http://schemas.microsoft.com/office/drawing/2014/main" id="{F3030938-F864-46B8-94DD-27B67A5C1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>
            <a:fillRect/>
          </a:stretch>
        </p:blipFill>
        <p:spPr bwMode="auto">
          <a:xfrm>
            <a:off x="0" y="0"/>
            <a:ext cx="4779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 descr="srdeční selhání">
            <a:extLst>
              <a:ext uri="{FF2B5EF4-FFF2-40B4-BE49-F238E27FC236}">
                <a16:creationId xmlns:a16="http://schemas.microsoft.com/office/drawing/2014/main" id="{832CB371-D2D6-43F9-BC60-AD0BB2AEA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3"/>
          <a:stretch>
            <a:fillRect/>
          </a:stretch>
        </p:blipFill>
        <p:spPr bwMode="auto">
          <a:xfrm>
            <a:off x="4359275" y="0"/>
            <a:ext cx="4887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1CA65EF-1255-4A13-8B06-72D8ECA9ED98}"/>
              </a:ext>
            </a:extLst>
          </p:cNvPr>
          <p:cNvSpPr txBox="1"/>
          <p:nvPr/>
        </p:nvSpPr>
        <p:spPr>
          <a:xfrm>
            <a:off x="683568" y="4869160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00FFFF"/>
                </a:highlight>
              </a:rPr>
              <a:t>Rekonstrukce </a:t>
            </a:r>
            <a:r>
              <a:rPr lang="cs-CZ" dirty="0" err="1">
                <a:highlight>
                  <a:srgbClr val="00FFFF"/>
                </a:highlight>
              </a:rPr>
              <a:t>kor</a:t>
            </a:r>
            <a:r>
              <a:rPr lang="cs-CZ" dirty="0">
                <a:highlight>
                  <a:srgbClr val="00FFFF"/>
                </a:highlight>
              </a:rPr>
              <a:t>. arterií -</a:t>
            </a:r>
            <a:r>
              <a:rPr lang="cs-CZ" dirty="0" err="1">
                <a:highlight>
                  <a:srgbClr val="00FFFF"/>
                </a:highlight>
              </a:rPr>
              <a:t>bypasy</a:t>
            </a:r>
            <a:endParaRPr lang="cs-CZ" dirty="0">
              <a:highlight>
                <a:srgbClr val="00FFFF"/>
              </a:highlight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417A287A-E3D4-4A22-9CAA-992FD0EBCD9B}"/>
              </a:ext>
            </a:extLst>
          </p:cNvPr>
          <p:cNvCxnSpPr/>
          <p:nvPr/>
        </p:nvCxnSpPr>
        <p:spPr bwMode="auto">
          <a:xfrm>
            <a:off x="2123728" y="3284984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73DD7D27-D3F4-46C4-9AED-5E87C1CDA759}"/>
              </a:ext>
            </a:extLst>
          </p:cNvPr>
          <p:cNvCxnSpPr/>
          <p:nvPr/>
        </p:nvCxnSpPr>
        <p:spPr bwMode="auto">
          <a:xfrm flipV="1">
            <a:off x="5076056" y="4293096"/>
            <a:ext cx="432048" cy="576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neur">
            <a:extLst>
              <a:ext uri="{FF2B5EF4-FFF2-40B4-BE49-F238E27FC236}">
                <a16:creationId xmlns:a16="http://schemas.microsoft.com/office/drawing/2014/main" id="{75A89210-4432-4A3D-9869-E1B072746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569325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6456CD42-1FAF-4A89-9AC0-4561D4AFE5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5589588"/>
            <a:ext cx="6337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dirty="0"/>
              <a:t>Aneurysma hadovité -  </a:t>
            </a:r>
            <a:r>
              <a:rPr lang="cs-CZ" altLang="cs-CZ" sz="2000" dirty="0" err="1"/>
              <a:t>serpentinum</a:t>
            </a:r>
            <a:r>
              <a:rPr lang="cs-CZ" altLang="cs-CZ" sz="2000" dirty="0"/>
              <a:t> a. </a:t>
            </a:r>
            <a:r>
              <a:rPr lang="cs-CZ" altLang="cs-CZ" sz="2000" dirty="0" err="1"/>
              <a:t>lienalis</a:t>
            </a:r>
            <a:endParaRPr lang="cs-CZ" altLang="cs-CZ" sz="2000" dirty="0"/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0703E6D3-C81A-4709-8802-1C219C791BB8}"/>
              </a:ext>
            </a:extLst>
          </p:cNvPr>
          <p:cNvCxnSpPr/>
          <p:nvPr/>
        </p:nvCxnSpPr>
        <p:spPr bwMode="auto">
          <a:xfrm>
            <a:off x="3779912" y="2996952"/>
            <a:ext cx="1008112" cy="9361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ystická degenerace aorty">
            <a:extLst>
              <a:ext uri="{FF2B5EF4-FFF2-40B4-BE49-F238E27FC236}">
                <a16:creationId xmlns:a16="http://schemas.microsoft.com/office/drawing/2014/main" id="{0DBF34A3-6D7A-4681-8313-E5EB5C7DA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3529012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0074C79E-576E-4B13-AC03-29AD3DADF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949950"/>
            <a:ext cx="61198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dirty="0"/>
              <a:t>cystická degenerace aorty  („cystická </a:t>
            </a:r>
            <a:r>
              <a:rPr lang="cs-CZ" altLang="cs-CZ" sz="2000" dirty="0" err="1"/>
              <a:t>medionekróza</a:t>
            </a:r>
            <a:r>
              <a:rPr lang="cs-CZ" altLang="cs-CZ" sz="2000" dirty="0"/>
              <a:t>“ s vakovitým prasklým aneuryzmatem )</a:t>
            </a:r>
          </a:p>
        </p:txBody>
      </p:sp>
      <p:pic>
        <p:nvPicPr>
          <p:cNvPr id="33796" name="Picture 4" descr="cystická medionekróza">
            <a:extLst>
              <a:ext uri="{FF2B5EF4-FFF2-40B4-BE49-F238E27FC236}">
                <a16:creationId xmlns:a16="http://schemas.microsoft.com/office/drawing/2014/main" id="{59EC15DE-480F-49C4-B750-EDC57ECEB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392747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F4206D08-B854-4CC3-96EC-42446BC8335B}"/>
              </a:ext>
            </a:extLst>
          </p:cNvPr>
          <p:cNvCxnSpPr/>
          <p:nvPr/>
        </p:nvCxnSpPr>
        <p:spPr bwMode="auto">
          <a:xfrm flipV="1">
            <a:off x="3563888" y="2924944"/>
            <a:ext cx="2016224" cy="38164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1010102">
            <a:extLst>
              <a:ext uri="{FF2B5EF4-FFF2-40B4-BE49-F238E27FC236}">
                <a16:creationId xmlns:a16="http://schemas.microsoft.com/office/drawing/2014/main" id="{0DE3D7D0-E4B2-4025-8F9F-07380A11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A98968A-5048-4330-A84A-A3E515C8ADDD}"/>
              </a:ext>
            </a:extLst>
          </p:cNvPr>
          <p:cNvSpPr txBox="1"/>
          <p:nvPr/>
        </p:nvSpPr>
        <p:spPr>
          <a:xfrm>
            <a:off x="1259632" y="5877272"/>
            <a:ext cx="72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highlight>
                  <a:srgbClr val="00FFFF"/>
                </a:highlight>
              </a:rPr>
              <a:t>Hemoperikard</a:t>
            </a:r>
            <a:r>
              <a:rPr lang="cs-CZ" dirty="0">
                <a:highlight>
                  <a:srgbClr val="00FFFF"/>
                </a:highlight>
              </a:rPr>
              <a:t> – tamponáda srdeční</a:t>
            </a: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2D735656-DBB0-4B4D-8E01-807C3CBFB112}"/>
              </a:ext>
            </a:extLst>
          </p:cNvPr>
          <p:cNvCxnSpPr/>
          <p:nvPr/>
        </p:nvCxnSpPr>
        <p:spPr bwMode="auto">
          <a:xfrm>
            <a:off x="3059832" y="1268760"/>
            <a:ext cx="576064" cy="792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20176A0-1363-4331-90A0-F694F695E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362950" cy="490538"/>
          </a:xfrm>
        </p:spPr>
        <p:txBody>
          <a:bodyPr/>
          <a:lstStyle/>
          <a:p>
            <a:pPr eaLnBrk="1" hangingPunct="1"/>
            <a:r>
              <a:rPr lang="cs-CZ" altLang="cs-CZ" sz="2400" b="1"/>
              <a:t>zánětlivá onemocnění cév - vasculitis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3857690-3A4F-4D5B-9D74-66285AD0B5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435975" cy="5545137"/>
          </a:xfrm>
        </p:spPr>
        <p:txBody>
          <a:bodyPr/>
          <a:lstStyle/>
          <a:p>
            <a:pPr eaLnBrk="1" hangingPunct="1"/>
            <a:r>
              <a:rPr lang="cs-CZ" altLang="cs-CZ" sz="2400" b="1"/>
              <a:t>nomenklatura</a:t>
            </a:r>
          </a:p>
          <a:p>
            <a:pPr eaLnBrk="1" hangingPunct="1"/>
            <a:endParaRPr lang="cs-CZ" altLang="cs-CZ" sz="2400" b="1"/>
          </a:p>
          <a:p>
            <a:pPr lvl="1" eaLnBrk="1" hangingPunct="1"/>
            <a:r>
              <a:rPr lang="cs-CZ" altLang="cs-CZ" sz="2000" u="sng"/>
              <a:t>záněty tepen (</a:t>
            </a:r>
            <a:r>
              <a:rPr lang="cs-CZ" altLang="cs-CZ" sz="2000" i="1" u="sng"/>
              <a:t>angiitis</a:t>
            </a:r>
            <a:r>
              <a:rPr lang="cs-CZ" altLang="cs-CZ" sz="2000" u="sng"/>
              <a:t>)</a:t>
            </a:r>
          </a:p>
          <a:p>
            <a:pPr lvl="1" eaLnBrk="1" hangingPunct="1"/>
            <a:endParaRPr lang="cs-CZ" altLang="cs-CZ" sz="2000" u="sng"/>
          </a:p>
          <a:p>
            <a:pPr lvl="2" eaLnBrk="1" hangingPunct="1"/>
            <a:r>
              <a:rPr lang="cs-CZ" altLang="cs-CZ" sz="1800"/>
              <a:t>aortitis</a:t>
            </a:r>
          </a:p>
          <a:p>
            <a:pPr lvl="2" eaLnBrk="1" hangingPunct="1"/>
            <a:endParaRPr lang="cs-CZ" altLang="cs-CZ" sz="1800"/>
          </a:p>
          <a:p>
            <a:pPr lvl="2" eaLnBrk="1" hangingPunct="1"/>
            <a:r>
              <a:rPr lang="cs-CZ" altLang="cs-CZ" sz="1800"/>
              <a:t>arteritis</a:t>
            </a:r>
          </a:p>
          <a:p>
            <a:pPr lvl="2" eaLnBrk="1" hangingPunct="1"/>
            <a:endParaRPr lang="cs-CZ" altLang="cs-CZ" sz="1800"/>
          </a:p>
          <a:p>
            <a:pPr lvl="2" eaLnBrk="1" hangingPunct="1"/>
            <a:r>
              <a:rPr lang="cs-CZ" altLang="cs-CZ" sz="1800"/>
              <a:t>capilaritis</a:t>
            </a:r>
          </a:p>
          <a:p>
            <a:pPr lvl="2" eaLnBrk="1" hangingPunct="1"/>
            <a:endParaRPr lang="cs-CZ" altLang="cs-CZ" sz="1800"/>
          </a:p>
          <a:p>
            <a:pPr lvl="2" eaLnBrk="1" hangingPunct="1"/>
            <a:r>
              <a:rPr lang="cs-CZ" altLang="cs-CZ" sz="1800"/>
              <a:t>vasculitis</a:t>
            </a:r>
          </a:p>
          <a:p>
            <a:pPr lvl="2" eaLnBrk="1" hangingPunct="1"/>
            <a:endParaRPr lang="cs-CZ" altLang="cs-CZ" sz="1800"/>
          </a:p>
          <a:p>
            <a:pPr lvl="2" eaLnBrk="1" hangingPunct="1"/>
            <a:r>
              <a:rPr lang="cs-CZ" altLang="cs-CZ" sz="1800"/>
              <a:t>phlebitis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olyarteritis nodosa">
            <a:extLst>
              <a:ext uri="{FF2B5EF4-FFF2-40B4-BE49-F238E27FC236}">
                <a16:creationId xmlns:a16="http://schemas.microsoft.com/office/drawing/2014/main" id="{93DAB2FA-3E25-4058-AA99-61BACBE7E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"/>
            <a:ext cx="7489825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33F5362C-B865-46DA-91BF-4BDAB05AC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516563"/>
            <a:ext cx="8496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/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F9BF7549-B8DA-4CD6-8016-A6BAE96FD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661025"/>
            <a:ext cx="84248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polyarteritis nodosa (Masson) – nekrotizující zánět cévní stěny -  transmurální fibrinoidní nekróza + perivaskulární smíšený infiltrát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1CD15100-3371-4AB6-9C9E-AFEA41F3BF5D}"/>
              </a:ext>
            </a:extLst>
          </p:cNvPr>
          <p:cNvCxnSpPr/>
          <p:nvPr/>
        </p:nvCxnSpPr>
        <p:spPr bwMode="auto">
          <a:xfrm>
            <a:off x="3059832" y="2780928"/>
            <a:ext cx="5040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orbus BÚRGER">
            <a:extLst>
              <a:ext uri="{FF2B5EF4-FFF2-40B4-BE49-F238E27FC236}">
                <a16:creationId xmlns:a16="http://schemas.microsoft.com/office/drawing/2014/main" id="{31F846AF-00CE-4E0E-9817-6B44A3F4D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393858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>
            <a:extLst>
              <a:ext uri="{FF2B5EF4-FFF2-40B4-BE49-F238E27FC236}">
                <a16:creationId xmlns:a16="http://schemas.microsoft.com/office/drawing/2014/main" id="{506B147B-33A8-4608-8CBF-98C492A75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876925"/>
            <a:ext cx="3024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trombangiitis obliterans</a:t>
            </a:r>
          </a:p>
        </p:txBody>
      </p:sp>
      <p:pic>
        <p:nvPicPr>
          <p:cNvPr id="36868" name="Picture 4" descr="Wegenerova granulomatosa">
            <a:extLst>
              <a:ext uri="{FF2B5EF4-FFF2-40B4-BE49-F238E27FC236}">
                <a16:creationId xmlns:a16="http://schemas.microsoft.com/office/drawing/2014/main" id="{41A3471F-8A10-46F7-934E-75FFF9E29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0350"/>
            <a:ext cx="381793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7EB91F84-8C46-4150-A53A-DF653E0E5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188" y="6021388"/>
            <a:ext cx="396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/>
              <a:t>Wegenerova granulomatóza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02F9B598-6842-46D0-846D-50CBEB980FDD}"/>
              </a:ext>
            </a:extLst>
          </p:cNvPr>
          <p:cNvCxnSpPr/>
          <p:nvPr/>
        </p:nvCxnSpPr>
        <p:spPr bwMode="auto">
          <a:xfrm>
            <a:off x="1475656" y="2996952"/>
            <a:ext cx="936104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2618C7B5-B87C-4F9D-83F8-158CC734B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0013" y="301625"/>
            <a:ext cx="7773987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Důsledky hypertenze ve velkém oběhu: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2D7BDA7-EE40-4793-8435-5FFE226F0E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0113" y="1700213"/>
            <a:ext cx="8243887" cy="5157787"/>
          </a:xfrm>
        </p:spPr>
        <p:txBody>
          <a:bodyPr/>
          <a:lstStyle/>
          <a:p>
            <a:pPr eaLnBrk="1" hangingPunct="1">
              <a:lnSpc>
                <a:spcPct val="135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sz="2500" b="1"/>
              <a:t>Hypertenzní srdce/cor hypertonicum/ -hypertrofie LK</a:t>
            </a: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sz="2500" b="1"/>
              <a:t>Později navíc jeho dilatace při insuficienci</a:t>
            </a: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sz="2500" b="1"/>
              <a:t>Změny cév - arterioskleróza</a:t>
            </a: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sz="2500" b="1"/>
              <a:t>Arterioloskleróza,arterilonekróza zvl.ledvin- benigní a maligní nefroskleróza/</a:t>
            </a:r>
          </a:p>
          <a:p>
            <a:pPr eaLnBrk="1" hangingPunct="1">
              <a:lnSpc>
                <a:spcPct val="135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sz="2500" b="1"/>
              <a:t>Jiných orgánů/mozek,sítnice,ICHS…..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672">
            <a:extLst>
              <a:ext uri="{FF2B5EF4-FFF2-40B4-BE49-F238E27FC236}">
                <a16:creationId xmlns:a16="http://schemas.microsoft.com/office/drawing/2014/main" id="{F6004397-28E9-4AAA-9AD0-070B8A95D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" y="698030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71779BC8-8984-4719-9C6B-4689FDA83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6213475"/>
            <a:ext cx="2425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>
                <a:latin typeface="Times New Roman" panose="02020603050405020304" pitchFamily="18" charset="0"/>
              </a:rPr>
              <a:t>Cor hypertonikum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B00432E-84BB-4A67-A359-DD9E733E2D78}"/>
              </a:ext>
            </a:extLst>
          </p:cNvPr>
          <p:cNvSpPr txBox="1"/>
          <p:nvPr/>
        </p:nvSpPr>
        <p:spPr>
          <a:xfrm>
            <a:off x="4644008" y="573325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Hypertrofie LK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0051BB59-FF6C-4777-A8D3-7FC8A8D7BC7B}"/>
              </a:ext>
            </a:extLst>
          </p:cNvPr>
          <p:cNvSpPr/>
          <p:nvPr/>
        </p:nvSpPr>
        <p:spPr bwMode="auto">
          <a:xfrm>
            <a:off x="6084168" y="3645024"/>
            <a:ext cx="792088" cy="21602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93BB6B9-4CFE-4F0F-8D63-3B5FC809E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FF0000"/>
                </a:solidFill>
              </a:rPr>
              <a:t>Hypertenze v malém oběhu</a:t>
            </a: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8E68C297-251A-4624-92B2-244037F3B7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999537" cy="50133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Primární-idiopatická-vzácná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b="1" u="sng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Sekundární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/>
              <a:t>Z porušené plicní cirkulace: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cs-CZ" altLang="cs-CZ" b="1"/>
              <a:t>     troboembolická choroba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endParaRPr lang="cs-CZ" altLang="cs-CZ" b="1"/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/>
              <a:t>Chronické choroby plic.parenchymu nebo ze snížené ventilace/obezita,kyfóza/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endParaRPr lang="cs-CZ" altLang="cs-CZ" b="1"/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b="1"/>
              <a:t>Srdeční choroby se sníženým návratem,</a:t>
            </a:r>
          </a:p>
          <a:p>
            <a:pPr lvl="1" eaLnBrk="1" hangingPunct="1">
              <a:buClr>
                <a:srgbClr val="FFFF00"/>
              </a:buClr>
              <a:buFont typeface="Wingdings" panose="05000000000000000000" pitchFamily="2" charset="2"/>
              <a:buNone/>
              <a:defRPr/>
            </a:pPr>
            <a:r>
              <a:rPr lang="cs-CZ" altLang="cs-CZ" b="1"/>
              <a:t>   nebo zvýšeným průtokem plicemi</a:t>
            </a:r>
          </a:p>
          <a:p>
            <a:pPr lvl="1" eaLnBrk="1" hangingPunct="1">
              <a:defRPr/>
            </a:pPr>
            <a:endParaRPr lang="cs-CZ" altLang="cs-CZ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18DF71B5-93FA-4EF4-B198-2DBA1A3FD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Důsledky hypertenze v malém oběhu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F05F107-9EE7-4027-A0FE-2D35DE13B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2988" y="2133600"/>
            <a:ext cx="8101012" cy="4114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b="1"/>
              <a:t>Plicní srdce, 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cs-CZ" altLang="cs-CZ" b="1"/>
              <a:t>  </a:t>
            </a:r>
            <a:r>
              <a:rPr lang="cs-CZ" altLang="cs-CZ" b="1">
                <a:solidFill>
                  <a:srgbClr val="FFFF00"/>
                </a:solidFill>
              </a:rPr>
              <a:t>cor pulmonale</a:t>
            </a:r>
            <a:r>
              <a:rPr lang="cs-CZ" altLang="cs-CZ" b="1"/>
              <a:t> = hypertrofie PK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None/>
            </a:pPr>
            <a:r>
              <a:rPr lang="cs-CZ" altLang="cs-CZ" b="1"/>
              <a:t>  /později jeho dilatace při insuficienci/</a:t>
            </a:r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cs-CZ" altLang="cs-CZ" b="1"/>
          </a:p>
          <a:p>
            <a:pPr eaLnBrk="1" hangingPunct="1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cs-CZ" altLang="cs-CZ" b="1">
                <a:solidFill>
                  <a:srgbClr val="FFFF00"/>
                </a:solidFill>
              </a:rPr>
              <a:t>Skleróza plicnice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Zatmění">
  <a:themeElements>
    <a:clrScheme name="Zatmění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Zatmění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Zatmění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tmění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tmění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tmění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Zatmění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tmění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tmění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tmění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tmění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Zatmění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1890</TotalTime>
  <Words>727</Words>
  <Application>Microsoft Office PowerPoint</Application>
  <PresentationFormat>Předvádění na obrazovce (4:3)</PresentationFormat>
  <Paragraphs>224</Paragraphs>
  <Slides>58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4" baseType="lpstr">
      <vt:lpstr>Arial</vt:lpstr>
      <vt:lpstr>Calibri</vt:lpstr>
      <vt:lpstr>Times New Roman</vt:lpstr>
      <vt:lpstr>Verdana</vt:lpstr>
      <vt:lpstr>Wingdings</vt:lpstr>
      <vt:lpstr>Zatmění</vt:lpstr>
      <vt:lpstr>Patologie srdce a krev. oběhu,nemoci cév,trombóza a embolie</vt:lpstr>
      <vt:lpstr>Poruchy krevního oběhu</vt:lpstr>
      <vt:lpstr>„Čistá“srdeční insuficience :</vt:lpstr>
      <vt:lpstr>Poruchy z cévních příčin resp.kardiovaskulárních</vt:lpstr>
      <vt:lpstr>Hypertenze ve velkém oběhu</vt:lpstr>
      <vt:lpstr>Důsledky hypertenze ve velkém oběhu:</vt:lpstr>
      <vt:lpstr>Prezentace aplikace PowerPoint</vt:lpstr>
      <vt:lpstr>Hypertenze v malém oběhu</vt:lpstr>
      <vt:lpstr>Důsledky hypertenze v malém oběhu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Poruchy oběhu ze změn množství a složení krve</vt:lpstr>
      <vt:lpstr>Trombóza a embolie </vt:lpstr>
      <vt:lpstr>Trombóza</vt:lpstr>
      <vt:lpstr>Typy trombóz</vt:lpstr>
      <vt:lpstr>Žilní trombózy</vt:lpstr>
      <vt:lpstr>Prezentace aplikace PowerPoint</vt:lpstr>
      <vt:lpstr>Prezentace aplikace PowerPoint</vt:lpstr>
      <vt:lpstr>Arteriální trombózy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Embolie embolus - vmetek</vt:lpstr>
      <vt:lpstr>Prezentace aplikace PowerPoint</vt:lpstr>
      <vt:lpstr>Prezentace aplikace PowerPoint</vt:lpstr>
      <vt:lpstr>Embolie - typy</vt:lpstr>
      <vt:lpstr>Prezentace aplikace PowerPoint</vt:lpstr>
      <vt:lpstr>Prezentace aplikace PowerPoint</vt:lpstr>
      <vt:lpstr>Plicní embolie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degenerativní onemocnění tepen</vt:lpstr>
      <vt:lpstr>Prezentace aplikace PowerPoint</vt:lpstr>
      <vt:lpstr>projevy a komplikace aterosklerózy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zánětlivá onemocnění cév - vasculitis</vt:lpstr>
      <vt:lpstr>Prezentace aplikace PowerPoint</vt:lpstr>
      <vt:lpstr>Prezentace aplikace PowerPoint</vt:lpstr>
    </vt:vector>
  </TitlesOfParts>
  <Company>VFN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Patologie</dc:creator>
  <cp:lastModifiedBy>japavoj</cp:lastModifiedBy>
  <cp:revision>108</cp:revision>
  <dcterms:created xsi:type="dcterms:W3CDTF">2009-02-04T11:50:24Z</dcterms:created>
  <dcterms:modified xsi:type="dcterms:W3CDTF">2021-02-27T19:30:25Z</dcterms:modified>
</cp:coreProperties>
</file>