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B64DE5-AD75-46FB-99AC-8276473D1ED6}" type="datetimeFigureOut">
              <a:rPr lang="cs-CZ" smtClean="0"/>
              <a:t>03.05.2021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19E562-1078-48EE-A653-A1AFB366690F}" type="slidenum">
              <a:rPr lang="cs-CZ" smtClean="0"/>
              <a:t>‹#›</a:t>
            </a:fld>
            <a:endParaRPr lang="cs-CZ"/>
          </a:p>
        </p:txBody>
      </p:sp>
    </p:spTree>
    <p:extLst>
      <p:ext uri="{BB962C8B-B14F-4D97-AF65-F5344CB8AC3E}">
        <p14:creationId xmlns:p14="http://schemas.microsoft.com/office/powerpoint/2010/main" val="992584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72</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0CE2216-C3DF-4B5E-B5FA-805F01D8C450}"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371013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0CE2216-C3DF-4B5E-B5FA-805F01D8C450}"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603107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0CE2216-C3DF-4B5E-B5FA-805F01D8C450}"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1932764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0CE2216-C3DF-4B5E-B5FA-805F01D8C450}"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3267593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0CE2216-C3DF-4B5E-B5FA-805F01D8C450}"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167599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0CE2216-C3DF-4B5E-B5FA-805F01D8C450}"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2366792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0CE2216-C3DF-4B5E-B5FA-805F01D8C450}" type="datetimeFigureOut">
              <a:rPr lang="cs-CZ" smtClean="0"/>
              <a:t>03.05.2021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1427983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0CE2216-C3DF-4B5E-B5FA-805F01D8C450}" type="datetimeFigureOut">
              <a:rPr lang="cs-CZ" smtClean="0"/>
              <a:t>03.05.2021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2174982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0CE2216-C3DF-4B5E-B5FA-805F01D8C450}" type="datetimeFigureOut">
              <a:rPr lang="cs-CZ" smtClean="0"/>
              <a:t>03.05.2021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219666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0CE2216-C3DF-4B5E-B5FA-805F01D8C450}"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2179089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0CE2216-C3DF-4B5E-B5FA-805F01D8C450}"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95F015F-101E-400A-A875-713B1E49F686}" type="slidenum">
              <a:rPr lang="cs-CZ" smtClean="0"/>
              <a:t>‹#›</a:t>
            </a:fld>
            <a:endParaRPr lang="cs-CZ"/>
          </a:p>
        </p:txBody>
      </p:sp>
    </p:spTree>
    <p:extLst>
      <p:ext uri="{BB962C8B-B14F-4D97-AF65-F5344CB8AC3E}">
        <p14:creationId xmlns:p14="http://schemas.microsoft.com/office/powerpoint/2010/main" val="2399431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E2216-C3DF-4B5E-B5FA-805F01D8C450}" type="datetimeFigureOut">
              <a:rPr lang="cs-CZ" smtClean="0"/>
              <a:t>03.05.2021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F015F-101E-400A-A875-713B1E49F686}" type="slidenum">
              <a:rPr lang="cs-CZ" smtClean="0"/>
              <a:t>‹#›</a:t>
            </a:fld>
            <a:endParaRPr lang="cs-CZ"/>
          </a:p>
        </p:txBody>
      </p:sp>
    </p:spTree>
    <p:extLst>
      <p:ext uri="{BB962C8B-B14F-4D97-AF65-F5344CB8AC3E}">
        <p14:creationId xmlns:p14="http://schemas.microsoft.com/office/powerpoint/2010/main" val="264652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Právo ve zdravotnictví</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6058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7292997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rychlé </a:t>
            </a:r>
            <a:r>
              <a:rPr lang="cs-CZ" u="sng" dirty="0"/>
              <a:t>lékařské pomoci</a:t>
            </a:r>
            <a:r>
              <a:rPr lang="cs-CZ" dirty="0"/>
              <a:t>, jejichž členem je lékař,</a:t>
            </a:r>
          </a:p>
          <a:p>
            <a:r>
              <a:rPr lang="cs-CZ" b="1" dirty="0"/>
              <a:t>b)</a:t>
            </a:r>
            <a:r>
              <a:rPr lang="cs-CZ" dirty="0"/>
              <a:t> výjezdové skupiny rychlé </a:t>
            </a:r>
            <a:r>
              <a:rPr lang="cs-CZ" u="sng" dirty="0"/>
              <a:t>zdravotnické pomoci</a:t>
            </a:r>
            <a:r>
              <a:rPr lang="cs-CZ" dirty="0"/>
              <a:t>, jejichž členy jsou zdravotničtí pracovníci nelékařského zdravotnického </a:t>
            </a:r>
            <a:r>
              <a:rPr lang="cs-CZ" dirty="0" smtClean="0"/>
              <a:t>povolání.</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155539318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204143446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ohroženy životy nebo zdraví členů VS nebo</a:t>
            </a:r>
          </a:p>
          <a:p>
            <a:r>
              <a:rPr lang="cs-CZ" dirty="0" smtClean="0"/>
              <a:t>b)  měla být tato péče poskytnuta za podmínek, pro jejichž zvládnutí nebyli členové VS vycvičeni nebo vybaveni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168312597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Činnost </a:t>
            </a:r>
            <a:r>
              <a:rPr lang="cs-CZ" dirty="0"/>
              <a:t>poskytovatele </a:t>
            </a:r>
            <a:r>
              <a:rPr lang="cs-CZ" dirty="0" smtClean="0"/>
              <a:t>ZZS  je financována:</a:t>
            </a:r>
            <a:endParaRPr lang="cs-CZ"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392472357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72211209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416310730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po dobu 15 let a dosáhl věku 50 let,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nesmí překročit šestinásobek jeho průměrného měsíčního </a:t>
            </a:r>
            <a:r>
              <a:rPr lang="cs-CZ" dirty="0" smtClean="0"/>
              <a:t>výdělku.</a:t>
            </a:r>
          </a:p>
          <a:p>
            <a:endParaRPr lang="cs-CZ" dirty="0"/>
          </a:p>
        </p:txBody>
      </p:sp>
    </p:spTree>
    <p:extLst>
      <p:ext uri="{BB962C8B-B14F-4D97-AF65-F5344CB8AC3E}">
        <p14:creationId xmlns:p14="http://schemas.microsoft.com/office/powerpoint/2010/main" val="25864724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243104418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rozhodnout o stupni naléhavosti tísňového volání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305743056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1163732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76488176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33971673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348921784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ve zdravotnictví </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23756514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opomenutí</a:t>
            </a:r>
            <a:r>
              <a:rPr lang="cs-CZ" dirty="0" smtClean="0"/>
              <a:t>;</a:t>
            </a:r>
          </a:p>
          <a:p>
            <a:r>
              <a:rPr lang="cs-CZ" dirty="0" smtClean="0"/>
              <a:t> </a:t>
            </a:r>
            <a:r>
              <a:rPr lang="cs-CZ" dirty="0"/>
              <a:t>b) </a:t>
            </a:r>
            <a:r>
              <a:rPr lang="cs-CZ" u="sng" dirty="0"/>
              <a:t>škodlivý následek</a:t>
            </a:r>
            <a:r>
              <a:rPr lang="cs-CZ" dirty="0"/>
              <a:t>, jímž se rozumí porušení nebo </a:t>
            </a:r>
            <a:r>
              <a:rPr lang="cs-CZ" dirty="0" smtClean="0"/>
              <a:t>ohrožení </a:t>
            </a:r>
            <a:r>
              <a:rPr lang="cs-CZ" dirty="0"/>
              <a:t>zákonem chráněných </a:t>
            </a:r>
            <a:r>
              <a:rPr lang="cs-CZ" dirty="0" smtClean="0"/>
              <a:t>hodnot;</a:t>
            </a:r>
          </a:p>
          <a:p>
            <a:r>
              <a:rPr lang="cs-CZ" dirty="0"/>
              <a:t>c) </a:t>
            </a:r>
            <a:r>
              <a:rPr lang="cs-CZ" u="sng" dirty="0"/>
              <a:t>příčinná souvislost </a:t>
            </a:r>
            <a:r>
              <a:rPr lang="cs-CZ" dirty="0"/>
              <a:t>mezi protiprávním jednáním či opomenutím a způsobeným škodlivým následkem; </a:t>
            </a:r>
            <a:endParaRPr lang="cs-CZ" dirty="0" smtClean="0"/>
          </a:p>
          <a:p>
            <a:r>
              <a:rPr lang="cs-CZ" dirty="0" smtClean="0"/>
              <a:t>d</a:t>
            </a:r>
            <a:r>
              <a:rPr lang="cs-CZ" dirty="0"/>
              <a:t>) </a:t>
            </a:r>
            <a:r>
              <a:rPr lang="cs-CZ" u="sng" dirty="0"/>
              <a:t>zavinění</a:t>
            </a:r>
            <a:r>
              <a:rPr lang="cs-CZ" dirty="0"/>
              <a:t> (s výjimkou případů </a:t>
            </a:r>
            <a:r>
              <a:rPr lang="cs-CZ" dirty="0" smtClean="0"/>
              <a:t>objektivní odpovědnosti)</a:t>
            </a:r>
          </a:p>
          <a:p>
            <a:r>
              <a:rPr lang="cs-CZ" dirty="0"/>
              <a:t>Rozlišujeme odpovědnost za zavinění (</a:t>
            </a:r>
            <a:r>
              <a:rPr lang="cs-CZ" b="1" dirty="0"/>
              <a:t>subjektivní odpovědnost</a:t>
            </a:r>
            <a:r>
              <a:rPr lang="cs-CZ" dirty="0"/>
              <a:t>) a odpovědnost bez zřetele na </a:t>
            </a:r>
            <a:r>
              <a:rPr lang="cs-CZ" dirty="0" smtClean="0"/>
              <a:t>zavinění (</a:t>
            </a:r>
            <a:r>
              <a:rPr lang="cs-CZ" b="1" dirty="0" smtClean="0"/>
              <a:t>odpovědnost objektivní</a:t>
            </a:r>
            <a:r>
              <a:rPr lang="cs-CZ" dirty="0" smtClean="0"/>
              <a:t>), ta buď připouští možnost liberace (vyvinění) anebo nikoliv (odpovědnost absolutní).</a:t>
            </a:r>
            <a:endParaRPr lang="cs-CZ" dirty="0"/>
          </a:p>
        </p:txBody>
      </p:sp>
    </p:spTree>
    <p:extLst>
      <p:ext uri="{BB962C8B-B14F-4D97-AF65-F5344CB8AC3E}">
        <p14:creationId xmlns:p14="http://schemas.microsoft.com/office/powerpoint/2010/main" val="379099272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924163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267885237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384549676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a:t>
            </a:r>
          </a:p>
          <a:p>
            <a:endParaRPr lang="cs-CZ" dirty="0" smtClean="0"/>
          </a:p>
        </p:txBody>
      </p:sp>
    </p:spTree>
    <p:extLst>
      <p:ext uri="{BB962C8B-B14F-4D97-AF65-F5344CB8AC3E}">
        <p14:creationId xmlns:p14="http://schemas.microsoft.com/office/powerpoint/2010/main" val="3814476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4361572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79096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4335930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295866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17849900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44186217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230115905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6538696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21672993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91340608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(ultima ratio)</a:t>
            </a:r>
            <a:r>
              <a:rPr lang="cs-CZ" dirty="0" smtClean="0"/>
              <a:t>, 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242811082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300022938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1321670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08908261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10289464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72898407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69076080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765987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223634152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dirty="0" smtClean="0"/>
              <a:t>Regulováno zákonem č. 101/2000 Sb. o ochraně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33303389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161370281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284129419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258585758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320671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86011203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166813526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55364610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185887669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80029720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13076799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454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93834721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259729309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4449455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517456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u </a:t>
            </a:r>
            <a:r>
              <a:rPr lang="cs-CZ" u="sng" dirty="0" smtClean="0"/>
              <a:t>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07432821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79390943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101/2000 Sb., o ochraně osobních </a:t>
            </a:r>
            <a:r>
              <a:rPr lang="cs-CZ" dirty="0" smtClean="0"/>
              <a:t>údajů či podle zákona č. 258/2000 </a:t>
            </a:r>
            <a:r>
              <a:rPr lang="cs-CZ" dirty="0" err="1" smtClean="0"/>
              <a:t>Sb.,o</a:t>
            </a:r>
            <a:r>
              <a:rPr lang="cs-CZ" dirty="0" smtClean="0"/>
              <a:t>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84231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r>
              <a:rPr lang="cs-CZ" b="1" u="sng" dirty="0" smtClean="0"/>
              <a:t>Návštěvní služba </a:t>
            </a:r>
            <a:r>
              <a:rPr lang="cs-CZ" dirty="0" smtClean="0"/>
              <a:t>= poskytování </a:t>
            </a:r>
            <a:r>
              <a:rPr lang="cs-CZ" dirty="0"/>
              <a:t>zdravotní péče ve vlastním sociálním prostředí </a:t>
            </a:r>
            <a:r>
              <a:rPr lang="cs-CZ" dirty="0" smtClean="0"/>
              <a:t>pacienta.</a:t>
            </a:r>
          </a:p>
          <a:p>
            <a:endParaRPr lang="cs-CZ"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601381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600016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58423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56834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4818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364139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47355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127286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7176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84955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941627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971600" y="1628800"/>
            <a:ext cx="6984776" cy="4320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393905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1101262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2950892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Poskytovatelem zdrav. služby může být jak FO, tak i PO.</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41767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22186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614452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401206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176921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80987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425984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46828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007143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a:t>Zdravotní 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úrovni</a:t>
            </a:r>
            <a:r>
              <a:rPr lang="cs-CZ" sz="1800" dirty="0"/>
              <a:t>.</a:t>
            </a:r>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a:t>poskytovatele</a:t>
            </a:r>
            <a:r>
              <a:rPr lang="cs-CZ" sz="1800" dirty="0"/>
              <a:t> </a:t>
            </a:r>
            <a:r>
              <a:rPr lang="cs-CZ" sz="1800" dirty="0" smtClean="0"/>
              <a:t>(to ale neplatí v případě zdravotnické záchranné služby, </a:t>
            </a:r>
            <a:r>
              <a:rPr lang="cs-CZ" sz="1800" dirty="0" err="1" smtClean="0"/>
              <a:t>pracovnělékařské</a:t>
            </a:r>
            <a:r>
              <a:rPr lang="cs-CZ" sz="1800" dirty="0" smtClean="0"/>
              <a:t> služby a dále u osob ve výkonu trestu odnětí svobody, u vojáků v činné službě apod.) zdravotních služeb a </a:t>
            </a:r>
            <a:r>
              <a:rPr lang="cs-CZ" sz="1800" u="sng" dirty="0"/>
              <a:t>zdravotnické </a:t>
            </a:r>
            <a:r>
              <a:rPr lang="cs-CZ" sz="1800" u="sng" dirty="0" smtClean="0"/>
              <a:t>zařízení,</a:t>
            </a:r>
            <a:endParaRPr lang="cs-CZ" sz="1800" dirty="0"/>
          </a:p>
          <a:p>
            <a:pPr algn="just"/>
            <a:r>
              <a:rPr lang="cs-CZ" sz="1800" b="1" dirty="0"/>
              <a:t>c)</a:t>
            </a:r>
            <a:r>
              <a:rPr lang="cs-CZ" sz="1800" dirty="0"/>
              <a:t> vyžádat si konzultační služby 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00104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24600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smtClean="0"/>
              <a:t>Zákon zároveň stanoví omezení těchto dvou práv (právo znát a právo neznat svůj zdravotní stav)  v případě, kdy je v zájmu pacienta nesdělit mu určité skutečnosti (např. kdy lze důvodně přepokládat, že podání takové informace může pacientovi způsobit závažnou újmu na zdraví), popř. kdy je třeba tyto skutečnosti mu sdělit, i když si výslovně přál nebýt  informován (např. když zdravotní stav pacienta představuje riziko po jeho okolí). </a:t>
            </a:r>
          </a:p>
          <a:p>
            <a:r>
              <a:rPr lang="cs-CZ" dirty="0" smtClean="0"/>
              <a:t>Pacient má právo určit osoby, které mohou být o jeho zdravotním stavu informovány a které mohou nahlížet do jeho zdravotnické dokumentace.</a:t>
            </a:r>
            <a:endParaRPr lang="cs-CZ" dirty="0"/>
          </a:p>
        </p:txBody>
      </p:sp>
    </p:spTree>
    <p:extLst>
      <p:ext uri="{BB962C8B-B14F-4D97-AF65-F5344CB8AC3E}">
        <p14:creationId xmlns:p14="http://schemas.microsoft.com/office/powerpoint/2010/main" val="188102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4054362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4108933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300" dirty="0" smtClean="0"/>
              <a:t>Spolu s nabytím účinnosti Úmluvy o biomedicíně byl do českého právního řádu uveden institut dříve vysloveného přání. </a:t>
            </a:r>
          </a:p>
          <a:p>
            <a:r>
              <a:rPr lang="cs-CZ" sz="23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300" dirty="0" smtClean="0"/>
              <a:t>Dříve vyslovené přání musí mít </a:t>
            </a:r>
            <a:r>
              <a:rPr lang="cs-CZ" sz="2300" u="sng" dirty="0" smtClean="0"/>
              <a:t>písemnou formu,</a:t>
            </a:r>
            <a:r>
              <a:rPr lang="cs-CZ" sz="2300" dirty="0" smtClean="0"/>
              <a:t>  </a:t>
            </a:r>
            <a:r>
              <a:rPr lang="cs-CZ" sz="2300" dirty="0"/>
              <a:t>musí být opatřeno </a:t>
            </a:r>
            <a:r>
              <a:rPr lang="cs-CZ" sz="2300" u="sng" dirty="0"/>
              <a:t>úředně ověřeným podpisem </a:t>
            </a:r>
            <a:r>
              <a:rPr lang="cs-CZ" sz="2300" u="sng" dirty="0" smtClean="0"/>
              <a:t>pacienta</a:t>
            </a:r>
            <a:r>
              <a:rPr lang="cs-CZ" sz="2300" dirty="0" smtClean="0"/>
              <a:t>.</a:t>
            </a:r>
          </a:p>
          <a:p>
            <a:r>
              <a:rPr lang="cs-CZ" sz="2300" dirty="0"/>
              <a:t>Původně </a:t>
            </a:r>
            <a:r>
              <a:rPr lang="cs-CZ" sz="2300" dirty="0" smtClean="0"/>
              <a:t>platilo na pět </a:t>
            </a:r>
            <a:r>
              <a:rPr lang="cs-CZ" sz="2300" dirty="0"/>
              <a:t>let, Ústavní soud ale tento limit zrušil s tím, že jde o omezování autonomie </a:t>
            </a:r>
            <a:r>
              <a:rPr lang="cs-CZ" sz="2300" dirty="0" smtClean="0"/>
              <a:t>pacienta. </a:t>
            </a:r>
          </a:p>
          <a:p>
            <a:r>
              <a:rPr lang="cs-CZ" sz="2300" dirty="0"/>
              <a:t>Dříve vyslovené přání nelze </a:t>
            </a:r>
            <a:r>
              <a:rPr lang="cs-CZ" sz="2300" dirty="0" smtClean="0"/>
              <a:t>uplatnit u nezletilých pacientů a u pacientů </a:t>
            </a:r>
            <a:r>
              <a:rPr lang="cs-CZ" sz="2300" dirty="0"/>
              <a:t>s omezenou </a:t>
            </a:r>
            <a:r>
              <a:rPr lang="cs-CZ" sz="2300" dirty="0" smtClean="0"/>
              <a:t>svéprávností.</a:t>
            </a:r>
            <a:endParaRPr lang="cs-CZ" sz="2300" dirty="0"/>
          </a:p>
        </p:txBody>
      </p:sp>
    </p:spTree>
    <p:extLst>
      <p:ext uri="{BB962C8B-B14F-4D97-AF65-F5344CB8AC3E}">
        <p14:creationId xmlns:p14="http://schemas.microsoft.com/office/powerpoint/2010/main" val="30802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273731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u="sng" dirty="0"/>
              <a:t>K omezení volného pohybu pacienta při poskytování zdravotních služeb lze použít</a:t>
            </a:r>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po dobu, po kterou trvají důvody  jejich použití.</a:t>
            </a:r>
          </a:p>
          <a:p>
            <a:r>
              <a:rPr lang="cs-CZ" sz="1900" dirty="0" smtClean="0"/>
              <a:t>Každé </a:t>
            </a:r>
            <a:r>
              <a:rPr lang="cs-CZ" sz="1900" dirty="0"/>
              <a:t>použití omezovacího prostředku, včetně důvodu jeho </a:t>
            </a:r>
            <a:r>
              <a:rPr lang="cs-CZ" sz="1900" dirty="0" smtClean="0"/>
              <a:t>použití se zaznamenává </a:t>
            </a:r>
            <a:r>
              <a:rPr lang="cs-CZ" sz="1900" dirty="0"/>
              <a:t>do zdravotnické dokumentace vedené o pacientovi.</a:t>
            </a:r>
          </a:p>
          <a:p>
            <a:endParaRPr lang="cs-CZ" sz="1900" dirty="0"/>
          </a:p>
        </p:txBody>
      </p:sp>
    </p:spTree>
    <p:extLst>
      <p:ext uri="{BB962C8B-B14F-4D97-AF65-F5344CB8AC3E}">
        <p14:creationId xmlns:p14="http://schemas.microsoft.com/office/powerpoint/2010/main" val="2822861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20772691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8099620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244079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433515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24111351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971993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9475339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3777009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184878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22095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32838247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23346195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41561296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34940728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(výhrada svědomí).</a:t>
            </a:r>
            <a:endParaRPr lang="cs-CZ" dirty="0"/>
          </a:p>
          <a:p>
            <a:endParaRPr lang="cs-CZ" dirty="0"/>
          </a:p>
        </p:txBody>
      </p:sp>
    </p:spTree>
    <p:extLst>
      <p:ext uri="{BB962C8B-B14F-4D97-AF65-F5344CB8AC3E}">
        <p14:creationId xmlns:p14="http://schemas.microsoft.com/office/powerpoint/2010/main" val="9016608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0989748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643658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0145106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0862149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367363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101/2000 Sb., o ochraně osobních údajů.</a:t>
            </a:r>
          </a:p>
          <a:p>
            <a:endParaRPr lang="cs-CZ" dirty="0" smtClean="0"/>
          </a:p>
        </p:txBody>
      </p:sp>
    </p:spTree>
    <p:extLst>
      <p:ext uri="{BB962C8B-B14F-4D97-AF65-F5344CB8AC3E}">
        <p14:creationId xmlns:p14="http://schemas.microsoft.com/office/powerpoint/2010/main" val="36247609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24475591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386293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25847188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4227075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6192453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2364907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368667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7424258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1638835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2645839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36075082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5961587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12318673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39783879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2052797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835754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5038453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758662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401146424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76736541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2433579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Postup, jehož účelem je vytvořit lidskou bytost, která má shodný lidský genom s jinou lidskou bytostí, ať již živou či mrtvou, je zakázán.</a:t>
            </a:r>
          </a:p>
          <a:p>
            <a:r>
              <a:rPr lang="cs-CZ" dirty="0" smtClean="0"/>
              <a:t>Dále je zakázáno přenášet celý lidský genom do buněk jiného živočišného druhu a naopak přenášet lidské embryo do pohlavních orgánů jiného živočišného druhu.  </a:t>
            </a:r>
            <a:endParaRPr lang="cs-CZ" dirty="0"/>
          </a:p>
        </p:txBody>
      </p:sp>
    </p:spTree>
    <p:extLst>
      <p:ext uri="{BB962C8B-B14F-4D97-AF65-F5344CB8AC3E}">
        <p14:creationId xmlns:p14="http://schemas.microsoft.com/office/powerpoint/2010/main" val="6123095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771068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027865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33981591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117308612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8826903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60067116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err="1" smtClean="0"/>
              <a:t>lékařstvíPosuzujícím</a:t>
            </a:r>
            <a:r>
              <a:rPr lang="cs-CZ" dirty="0" smtClean="0"/>
              <a:t>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854866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400975599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37546946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jakosti 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41289451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0688791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55571107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360034618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125254310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815157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a:t>
            </a:r>
            <a:r>
              <a:rPr lang="cs-CZ" u="sng" dirty="0" smtClean="0"/>
              <a:t>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378397475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136091717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245444052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11280</Words>
  <Application>Microsoft Office PowerPoint</Application>
  <PresentationFormat>Předvádění na obrazovce (4:3)</PresentationFormat>
  <Paragraphs>927</Paragraphs>
  <Slides>151</Slides>
  <Notes>2</Notes>
  <HiddenSlides>0</HiddenSlides>
  <MMClips>0</MMClips>
  <ScaleCrop>false</ScaleCrop>
  <HeadingPairs>
    <vt:vector size="4" baseType="variant">
      <vt:variant>
        <vt:lpstr>Motiv</vt:lpstr>
      </vt:variant>
      <vt:variant>
        <vt:i4>1</vt:i4>
      </vt:variant>
      <vt:variant>
        <vt:lpstr>Nadpisy snímků</vt:lpstr>
      </vt:variant>
      <vt:variant>
        <vt:i4>151</vt:i4>
      </vt:variant>
    </vt:vector>
  </HeadingPairs>
  <TitlesOfParts>
    <vt:vector size="152" baseType="lpstr">
      <vt:lpstr>Motiv systému Office</vt:lpstr>
      <vt:lpstr>Právo ve zdravotnictví</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Prezentace aplikace PowerPoint</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Prezentace aplikace PowerPoint</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Odpovědnost ve zdravotnictví </vt:lpstr>
      <vt:lpstr>Prezentace aplikace PowerPoint</vt:lpstr>
      <vt:lpstr>Prezentace aplikace PowerPoint</vt:lpstr>
      <vt:lpstr>Prezentace aplikace PowerPoint</vt:lpstr>
      <vt:lpstr>Odpovědnost poskytovatelů ZS a zdravotnických pracovníků</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ve zdravotnictví</dc:title>
  <dc:creator>M</dc:creator>
  <cp:lastModifiedBy>M</cp:lastModifiedBy>
  <cp:revision>1</cp:revision>
  <dcterms:created xsi:type="dcterms:W3CDTF">2021-05-03T20:13:24Z</dcterms:created>
  <dcterms:modified xsi:type="dcterms:W3CDTF">2021-05-03T20:14:15Z</dcterms:modified>
</cp:coreProperties>
</file>