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1C0BF4C-FD85-4FE6-A0FE-96A69371BFD8}">
          <p14:sldIdLst>
            <p14:sldId id="265"/>
          </p14:sldIdLst>
        </p14:section>
        <p14:section name="Oddíl bez názvu" id="{4A39FE46-0969-44FC-8BAA-DDB10F446897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226DA-B493-4C7E-A7EA-FA6624B67DBB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5DEAB-7E23-4823-A6D6-0866B9EDE4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1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83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03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17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Divider 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1373511"/>
            <a:ext cx="6400800" cy="738664"/>
          </a:xfrm>
        </p:spPr>
        <p:txBody>
          <a:bodyPr wrap="square" lIns="0" tIns="0" rIns="0" bIns="0" anchor="b">
            <a:spAutoFit/>
          </a:bodyPr>
          <a:lstStyle>
            <a:lvl1pPr algn="ctr">
              <a:defRPr sz="4800" i="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302388"/>
            <a:ext cx="64008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 i="0" cap="all" spc="300" baseline="0">
                <a:solidFill>
                  <a:schemeClr val="accent4"/>
                </a:solidFill>
                <a:latin typeface="Arial Narrow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cxnSp>
        <p:nvCxnSpPr>
          <p:cNvPr id="102" name="Straight Connector 101"/>
          <p:cNvCxnSpPr/>
          <p:nvPr/>
        </p:nvCxnSpPr>
        <p:spPr>
          <a:xfrm>
            <a:off x="4676775" y="2204171"/>
            <a:ext cx="2743296" cy="0"/>
          </a:xfrm>
          <a:prstGeom prst="line">
            <a:avLst/>
          </a:prstGeom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4503272" y="2153211"/>
            <a:ext cx="137456" cy="106687"/>
            <a:chOff x="698793" y="3890474"/>
            <a:chExt cx="284362" cy="220709"/>
          </a:xfrm>
          <a:solidFill>
            <a:schemeClr val="accent4"/>
          </a:solidFill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698793" y="3890474"/>
              <a:ext cx="141835" cy="220709"/>
            </a:xfrm>
            <a:custGeom>
              <a:avLst/>
              <a:gdLst>
                <a:gd name="T0" fmla="*/ 87 w 87"/>
                <a:gd name="T1" fmla="*/ 15 h 135"/>
                <a:gd name="T2" fmla="*/ 87 w 87"/>
                <a:gd name="T3" fmla="*/ 44 h 135"/>
                <a:gd name="T4" fmla="*/ 72 w 87"/>
                <a:gd name="T5" fmla="*/ 29 h 135"/>
                <a:gd name="T6" fmla="*/ 56 w 87"/>
                <a:gd name="T7" fmla="*/ 28 h 135"/>
                <a:gd name="T8" fmla="*/ 57 w 87"/>
                <a:gd name="T9" fmla="*/ 44 h 135"/>
                <a:gd name="T10" fmla="*/ 87 w 87"/>
                <a:gd name="T11" fmla="*/ 73 h 135"/>
                <a:gd name="T12" fmla="*/ 87 w 87"/>
                <a:gd name="T13" fmla="*/ 102 h 135"/>
                <a:gd name="T14" fmla="*/ 43 w 87"/>
                <a:gd name="T15" fmla="*/ 58 h 135"/>
                <a:gd name="T16" fmla="*/ 27 w 87"/>
                <a:gd name="T17" fmla="*/ 57 h 135"/>
                <a:gd name="T18" fmla="*/ 28 w 87"/>
                <a:gd name="T19" fmla="*/ 73 h 135"/>
                <a:gd name="T20" fmla="*/ 76 w 87"/>
                <a:gd name="T21" fmla="*/ 120 h 135"/>
                <a:gd name="T22" fmla="*/ 62 w 87"/>
                <a:gd name="T23" fmla="*/ 135 h 135"/>
                <a:gd name="T24" fmla="*/ 14 w 87"/>
                <a:gd name="T25" fmla="*/ 87 h 135"/>
                <a:gd name="T26" fmla="*/ 13 w 87"/>
                <a:gd name="T27" fmla="*/ 43 h 135"/>
                <a:gd name="T28" fmla="*/ 34 w 87"/>
                <a:gd name="T29" fmla="*/ 35 h 135"/>
                <a:gd name="T30" fmla="*/ 42 w 87"/>
                <a:gd name="T31" fmla="*/ 13 h 135"/>
                <a:gd name="T32" fmla="*/ 86 w 87"/>
                <a:gd name="T33" fmla="*/ 15 h 135"/>
                <a:gd name="T34" fmla="*/ 87 w 87"/>
                <a:gd name="T35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35">
                  <a:moveTo>
                    <a:pt x="87" y="15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66" y="24"/>
                    <a:pt x="60" y="24"/>
                    <a:pt x="56" y="28"/>
                  </a:cubicBezTo>
                  <a:cubicBezTo>
                    <a:pt x="52" y="32"/>
                    <a:pt x="52" y="38"/>
                    <a:pt x="57" y="44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102"/>
                    <a:pt x="87" y="102"/>
                    <a:pt x="87" y="102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37" y="53"/>
                    <a:pt x="31" y="53"/>
                    <a:pt x="27" y="57"/>
                  </a:cubicBezTo>
                  <a:cubicBezTo>
                    <a:pt x="23" y="60"/>
                    <a:pt x="23" y="67"/>
                    <a:pt x="28" y="73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2" y="135"/>
                    <a:pt x="62" y="135"/>
                    <a:pt x="62" y="135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0" y="73"/>
                    <a:pt x="1" y="54"/>
                    <a:pt x="13" y="43"/>
                  </a:cubicBezTo>
                  <a:cubicBezTo>
                    <a:pt x="21" y="35"/>
                    <a:pt x="30" y="34"/>
                    <a:pt x="34" y="35"/>
                  </a:cubicBezTo>
                  <a:cubicBezTo>
                    <a:pt x="33" y="31"/>
                    <a:pt x="34" y="22"/>
                    <a:pt x="42" y="13"/>
                  </a:cubicBezTo>
                  <a:cubicBezTo>
                    <a:pt x="54" y="2"/>
                    <a:pt x="73" y="0"/>
                    <a:pt x="86" y="15"/>
                  </a:cubicBezTo>
                  <a:lnTo>
                    <a:pt x="87" y="1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840628" y="3890474"/>
              <a:ext cx="142527" cy="220709"/>
            </a:xfrm>
            <a:custGeom>
              <a:avLst/>
              <a:gdLst>
                <a:gd name="T0" fmla="*/ 0 w 87"/>
                <a:gd name="T1" fmla="*/ 44 h 135"/>
                <a:gd name="T2" fmla="*/ 0 w 87"/>
                <a:gd name="T3" fmla="*/ 15 h 135"/>
                <a:gd name="T4" fmla="*/ 1 w 87"/>
                <a:gd name="T5" fmla="*/ 15 h 135"/>
                <a:gd name="T6" fmla="*/ 44 w 87"/>
                <a:gd name="T7" fmla="*/ 13 h 135"/>
                <a:gd name="T8" fmla="*/ 53 w 87"/>
                <a:gd name="T9" fmla="*/ 35 h 135"/>
                <a:gd name="T10" fmla="*/ 74 w 87"/>
                <a:gd name="T11" fmla="*/ 43 h 135"/>
                <a:gd name="T12" fmla="*/ 73 w 87"/>
                <a:gd name="T13" fmla="*/ 87 h 135"/>
                <a:gd name="T14" fmla="*/ 25 w 87"/>
                <a:gd name="T15" fmla="*/ 135 h 135"/>
                <a:gd name="T16" fmla="*/ 11 w 87"/>
                <a:gd name="T17" fmla="*/ 120 h 135"/>
                <a:gd name="T18" fmla="*/ 58 w 87"/>
                <a:gd name="T19" fmla="*/ 73 h 135"/>
                <a:gd name="T20" fmla="*/ 60 w 87"/>
                <a:gd name="T21" fmla="*/ 57 h 135"/>
                <a:gd name="T22" fmla="*/ 44 w 87"/>
                <a:gd name="T23" fmla="*/ 58 h 135"/>
                <a:gd name="T24" fmla="*/ 0 w 87"/>
                <a:gd name="T25" fmla="*/ 102 h 135"/>
                <a:gd name="T26" fmla="*/ 0 w 87"/>
                <a:gd name="T27" fmla="*/ 73 h 135"/>
                <a:gd name="T28" fmla="*/ 29 w 87"/>
                <a:gd name="T29" fmla="*/ 44 h 135"/>
                <a:gd name="T30" fmla="*/ 31 w 87"/>
                <a:gd name="T31" fmla="*/ 28 h 135"/>
                <a:gd name="T32" fmla="*/ 15 w 87"/>
                <a:gd name="T33" fmla="*/ 29 h 135"/>
                <a:gd name="T34" fmla="*/ 0 w 87"/>
                <a:gd name="T35" fmla="*/ 44 h 135"/>
                <a:gd name="T36" fmla="*/ 0 w 87"/>
                <a:gd name="T37" fmla="*/ 15 h 135"/>
                <a:gd name="T38" fmla="*/ 0 w 87"/>
                <a:gd name="T39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7" h="135">
                  <a:moveTo>
                    <a:pt x="0" y="4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5" y="0"/>
                    <a:pt x="33" y="2"/>
                    <a:pt x="44" y="13"/>
                  </a:cubicBezTo>
                  <a:cubicBezTo>
                    <a:pt x="53" y="22"/>
                    <a:pt x="53" y="31"/>
                    <a:pt x="53" y="35"/>
                  </a:cubicBezTo>
                  <a:cubicBezTo>
                    <a:pt x="57" y="34"/>
                    <a:pt x="66" y="35"/>
                    <a:pt x="74" y="43"/>
                  </a:cubicBezTo>
                  <a:cubicBezTo>
                    <a:pt x="85" y="54"/>
                    <a:pt x="87" y="73"/>
                    <a:pt x="73" y="87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64" y="67"/>
                    <a:pt x="63" y="60"/>
                    <a:pt x="60" y="57"/>
                  </a:cubicBezTo>
                  <a:cubicBezTo>
                    <a:pt x="56" y="53"/>
                    <a:pt x="49" y="53"/>
                    <a:pt x="44" y="58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29" y="44"/>
                    <a:pt x="29" y="44"/>
                    <a:pt x="29" y="44"/>
                  </a:cubicBezTo>
                  <a:cubicBezTo>
                    <a:pt x="35" y="38"/>
                    <a:pt x="34" y="32"/>
                    <a:pt x="31" y="28"/>
                  </a:cubicBezTo>
                  <a:cubicBezTo>
                    <a:pt x="27" y="24"/>
                    <a:pt x="20" y="24"/>
                    <a:pt x="15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44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45" name="Straight Connector 44"/>
          <p:cNvCxnSpPr/>
          <p:nvPr/>
        </p:nvCxnSpPr>
        <p:spPr>
          <a:xfrm rot="10800000">
            <a:off x="1715295" y="2204171"/>
            <a:ext cx="2743296" cy="0"/>
          </a:xfrm>
          <a:prstGeom prst="line">
            <a:avLst/>
          </a:prstGeom>
          <a:ln>
            <a:gradFill>
              <a:gsLst>
                <a:gs pos="0">
                  <a:schemeClr val="accent4"/>
                </a:gs>
                <a:gs pos="100000">
                  <a:schemeClr val="accent4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3083" y="6669884"/>
            <a:ext cx="0" cy="188119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rgbClr val="5091CD">
                    <a:lumMod val="0"/>
                    <a:lumOff val="100000"/>
                  </a:srgbClr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cxnSp>
        <p:nvCxnSpPr>
          <p:cNvPr id="47" name="Straight Connector 46"/>
          <p:cNvCxnSpPr/>
          <p:nvPr/>
        </p:nvCxnSpPr>
        <p:spPr>
          <a:xfrm>
            <a:off x="482283" y="6553200"/>
            <a:ext cx="0" cy="304800"/>
          </a:xfrm>
          <a:prstGeom prst="line">
            <a:avLst/>
          </a:prstGeom>
          <a:noFill/>
          <a:ln w="9525" cap="flat" cmpd="sng" algn="ctr">
            <a:gradFill>
              <a:gsLst>
                <a:gs pos="100000">
                  <a:schemeClr val="accent3"/>
                </a:gs>
                <a:gs pos="0">
                  <a:srgbClr val="5091CD">
                    <a:alpha val="0"/>
                  </a:srgbClr>
                </a:gs>
              </a:gsLst>
              <a:lin ang="5400000" scaled="0"/>
            </a:gradFill>
            <a:prstDash val="solid"/>
          </a:ln>
          <a:effectLst/>
        </p:spPr>
      </p:cxn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fld id="{19AB4E72-7858-48F1-A40D-12FF09E4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9509155-3607-431B-B6BE-6631E36E89CA}" type="datetime1">
              <a:rPr lang="en-US" smtClean="0"/>
              <a:pPr/>
              <a:t>4/27/2016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2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2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901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51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33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17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82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0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99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D44C4-3097-4A40-9FAA-C1221EF72D07}" type="datetimeFigureOut">
              <a:rPr lang="cs-CZ" smtClean="0"/>
              <a:t>27.4.2016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864D5-11F3-41B9-A2A8-9525B48BC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362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frm=1&amp;source=images&amp;cd=&amp;cad=rja&amp;uact=8&amp;ved=0ahUKEwj6xO7KqZDLAhXKPBQKHf1tA3EQjRwIBw&amp;url=http://www.magdahankova.cz/item/2009/05&amp;psig=AFQjCNEroeFzRPSHgEIrGVhF6hcntG5zCw&amp;ust=1456400699381813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" TargetMode="External"/><Relationship Id="rId7" Type="http://schemas.openxmlformats.org/officeDocument/2006/relationships/hyperlink" Target="http://www.caslin.cz/" TargetMode="External"/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jip.cz/" TargetMode="External"/><Relationship Id="rId5" Type="http://schemas.openxmlformats.org/officeDocument/2006/relationships/hyperlink" Target="http://www.medvik.cz/" TargetMode="External"/><Relationship Id="rId4" Type="http://schemas.openxmlformats.org/officeDocument/2006/relationships/hyperlink" Target="http://www.crzp.c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uni.cz/" TargetMode="External"/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aslin.cz/" TargetMode="External"/><Relationship Id="rId5" Type="http://schemas.openxmlformats.org/officeDocument/2006/relationships/hyperlink" Target="http://www.jip.cz/" TargetMode="External"/><Relationship Id="rId4" Type="http://schemas.openxmlformats.org/officeDocument/2006/relationships/hyperlink" Target="http://www.medvik.cz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theses.cz/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is.cuni.cz/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s.cuni.cz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s.cuni.cz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71600" y="1373511"/>
            <a:ext cx="6400800" cy="738664"/>
          </a:xfrm>
        </p:spPr>
        <p:txBody>
          <a:bodyPr/>
          <a:lstStyle/>
          <a:p>
            <a:r>
              <a:rPr lang="cs-CZ" dirty="0" smtClean="0"/>
              <a:t>JAK NA REŠERŠE?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302388"/>
            <a:ext cx="6400800" cy="307777"/>
          </a:xfrm>
        </p:spPr>
        <p:txBody>
          <a:bodyPr/>
          <a:lstStyle/>
          <a:p>
            <a:r>
              <a:rPr lang="cs-CZ" dirty="0" smtClean="0"/>
              <a:t>Iveta </a:t>
            </a:r>
            <a:r>
              <a:rPr lang="cs-CZ" dirty="0" err="1" smtClean="0"/>
              <a:t>TUREČKoVÁ</a:t>
            </a:r>
            <a:endParaRPr lang="cs-CZ" dirty="0"/>
          </a:p>
        </p:txBody>
      </p:sp>
      <p:pic>
        <p:nvPicPr>
          <p:cNvPr id="2050" name="Picture 2" descr="http://www.magdahankova.cz/wp-content/uploads/2009/05/matur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12976"/>
            <a:ext cx="240030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CITACE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err="1" smtClean="0"/>
              <a:t>zákLADY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92451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u="sng" dirty="0"/>
              <a:t>OBECNÉ ZÁSADY PRO CITACE</a:t>
            </a:r>
            <a:r>
              <a:rPr lang="cs-CZ" u="sng" dirty="0"/>
              <a:t/>
            </a:r>
            <a:br>
              <a:rPr lang="cs-CZ" u="sng" dirty="0"/>
            </a:b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dle </a:t>
            </a:r>
            <a:r>
              <a:rPr lang="cs-CZ" dirty="0"/>
              <a:t>normy ČSN ISO </a:t>
            </a:r>
            <a:r>
              <a:rPr lang="cs-CZ" dirty="0" smtClean="0"/>
              <a:t>690 (</a:t>
            </a:r>
            <a:r>
              <a:rPr lang="cs-CZ" dirty="0"/>
              <a:t>Harvardský </a:t>
            </a:r>
            <a:r>
              <a:rPr lang="cs-CZ" dirty="0" smtClean="0"/>
              <a:t>sytém)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přesné </a:t>
            </a:r>
            <a:r>
              <a:rPr lang="cs-CZ" dirty="0"/>
              <a:t>a úplné </a:t>
            </a:r>
            <a:r>
              <a:rPr lang="cs-CZ" dirty="0" smtClean="0"/>
              <a:t>citování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zachováváme </a:t>
            </a:r>
            <a:r>
              <a:rPr lang="cs-CZ" dirty="0"/>
              <a:t>jazyk </a:t>
            </a:r>
            <a:r>
              <a:rPr lang="cs-CZ" dirty="0" smtClean="0"/>
              <a:t>publikace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chybějící </a:t>
            </a:r>
            <a:r>
              <a:rPr lang="cs-CZ" dirty="0"/>
              <a:t>údaje nedomýšlíme, ale vynecháváme</a:t>
            </a:r>
            <a:br>
              <a:rPr lang="cs-CZ" dirty="0"/>
            </a:br>
            <a:endParaRPr lang="cs-CZ" dirty="0" smtClean="0"/>
          </a:p>
          <a:p>
            <a:r>
              <a:rPr lang="cs-CZ" sz="2000" b="1" u="sng" dirty="0"/>
              <a:t>PROČ CITOVAT?</a:t>
            </a:r>
            <a:r>
              <a:rPr lang="cs-CZ" sz="2000" u="sng" dirty="0"/>
              <a:t/>
            </a:r>
            <a:br>
              <a:rPr lang="cs-CZ" sz="2000" u="sng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 smtClean="0"/>
              <a:t>- </a:t>
            </a:r>
            <a:r>
              <a:rPr lang="cs-CZ" dirty="0" smtClean="0"/>
              <a:t>možnost </a:t>
            </a:r>
            <a:r>
              <a:rPr lang="cs-CZ" dirty="0"/>
              <a:t>ověření uvedených </a:t>
            </a:r>
            <a:r>
              <a:rPr lang="cs-CZ" dirty="0" smtClean="0"/>
              <a:t>tezí</a:t>
            </a:r>
          </a:p>
          <a:p>
            <a:r>
              <a:rPr lang="cs-CZ" dirty="0" smtClean="0"/>
              <a:t>- uvedení </a:t>
            </a:r>
            <a:r>
              <a:rPr lang="cs-CZ" dirty="0"/>
              <a:t>tvrzení do širšího kontextu</a:t>
            </a:r>
            <a:br>
              <a:rPr lang="cs-CZ" dirty="0"/>
            </a:br>
            <a:r>
              <a:rPr lang="cs-CZ" dirty="0" smtClean="0"/>
              <a:t>- dohledání </a:t>
            </a:r>
            <a:r>
              <a:rPr lang="cs-CZ" dirty="0"/>
              <a:t>citovaného dokumentu</a:t>
            </a:r>
            <a:br>
              <a:rPr lang="cs-CZ" dirty="0"/>
            </a:br>
            <a:r>
              <a:rPr lang="cs-CZ" dirty="0" smtClean="0"/>
              <a:t>- informační </a:t>
            </a:r>
            <a:r>
              <a:rPr lang="cs-CZ" dirty="0"/>
              <a:t>etika (autorský zákon, plagiátorství)</a:t>
            </a:r>
            <a:br>
              <a:rPr lang="cs-CZ" dirty="0"/>
            </a:b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051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Děkuji za pozornost!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18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REŠERŠE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Co?  PROČ?  KDY?  KDO?  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43608" y="2598003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CO je to rešerše?</a:t>
            </a:r>
          </a:p>
          <a:p>
            <a:r>
              <a:rPr lang="cs-CZ" dirty="0"/>
              <a:t> </a:t>
            </a:r>
            <a:r>
              <a:rPr lang="cs-CZ" dirty="0" smtClean="0"/>
              <a:t>* soupis dostupných zdrojů k danému tématu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043608" y="346439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 smtClean="0"/>
              <a:t>PROČ se dělá rešerše?</a:t>
            </a:r>
          </a:p>
          <a:p>
            <a:r>
              <a:rPr lang="cs-CZ" dirty="0" smtClean="0"/>
              <a:t> * získání základního přehledu k dané tématice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082064" y="4293096"/>
            <a:ext cx="529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KDY se dělá rešerše?</a:t>
            </a:r>
          </a:p>
          <a:p>
            <a:r>
              <a:rPr lang="cs-CZ" dirty="0" smtClean="0"/>
              <a:t> * po nebo při přidělení tématu bakalářské práce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086240" y="5157192"/>
            <a:ext cx="529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KDO dělá rešerši?</a:t>
            </a:r>
          </a:p>
          <a:p>
            <a:r>
              <a:rPr lang="cs-CZ" dirty="0" smtClean="0"/>
              <a:t> * uživatel vs. profesionální rešeršér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9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REŠERŠE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Co?  PROČ?  KDY?  KDO?  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KDE A JAK se dělá rešerše?</a:t>
            </a:r>
          </a:p>
          <a:p>
            <a:r>
              <a:rPr lang="cs-CZ" dirty="0"/>
              <a:t> </a:t>
            </a:r>
            <a:r>
              <a:rPr lang="cs-CZ" dirty="0" smtClean="0"/>
              <a:t>* databáze absolventských prací – podobná témata</a:t>
            </a:r>
          </a:p>
          <a:p>
            <a:r>
              <a:rPr lang="cs-CZ" dirty="0"/>
              <a:t> </a:t>
            </a:r>
            <a:r>
              <a:rPr lang="cs-CZ" dirty="0" smtClean="0"/>
              <a:t>* volně dostupné bibliografické/plnotextové zdroje</a:t>
            </a:r>
          </a:p>
          <a:p>
            <a:r>
              <a:rPr lang="cs-CZ" dirty="0"/>
              <a:t> </a:t>
            </a:r>
            <a:r>
              <a:rPr lang="cs-CZ" dirty="0" smtClean="0"/>
              <a:t>* licencované bibliografické/plnotextové zdroje</a:t>
            </a:r>
          </a:p>
          <a:p>
            <a:endParaRPr lang="cs-CZ" dirty="0" smtClean="0"/>
          </a:p>
        </p:txBody>
      </p:sp>
      <p:sp>
        <p:nvSpPr>
          <p:cNvPr id="9" name="Obdélník 8"/>
          <p:cNvSpPr/>
          <p:nvPr/>
        </p:nvSpPr>
        <p:spPr>
          <a:xfrm>
            <a:off x="1082064" y="4293096"/>
            <a:ext cx="52901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PRVNÍ KROKY:</a:t>
            </a:r>
          </a:p>
          <a:p>
            <a:r>
              <a:rPr lang="cs-CZ" dirty="0" smtClean="0"/>
              <a:t> * výběr zdroje</a:t>
            </a:r>
          </a:p>
          <a:p>
            <a:r>
              <a:rPr lang="cs-CZ" dirty="0"/>
              <a:t> </a:t>
            </a:r>
            <a:r>
              <a:rPr lang="cs-CZ" dirty="0" smtClean="0"/>
              <a:t>* tvorba deskriptorů - klíčových slov – </a:t>
            </a:r>
            <a:r>
              <a:rPr lang="cs-CZ" dirty="0" err="1" smtClean="0"/>
              <a:t>tagů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* stanovení rešeršní strategie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69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REŠERŠE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Co?  PROČ?  KDY?  KDO?  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5527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ZÁKLADNÍ ZDROJE:</a:t>
            </a:r>
          </a:p>
          <a:p>
            <a:r>
              <a:rPr lang="cs-CZ" dirty="0"/>
              <a:t> </a:t>
            </a:r>
            <a:r>
              <a:rPr lang="cs-CZ" dirty="0" smtClean="0"/>
              <a:t>* databáze absolventských prací</a:t>
            </a:r>
          </a:p>
          <a:p>
            <a:r>
              <a:rPr lang="cs-CZ" dirty="0"/>
              <a:t>	</a:t>
            </a:r>
            <a:r>
              <a:rPr lang="cs-CZ" dirty="0" smtClean="0">
                <a:hlinkClick r:id="rId2"/>
              </a:rPr>
              <a:t>www.theses.cz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3"/>
              </a:rPr>
              <a:t>www.cuni.cz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4"/>
              </a:rPr>
              <a:t>www.crzp.cz</a:t>
            </a:r>
            <a:endParaRPr lang="cs-CZ" dirty="0" smtClean="0"/>
          </a:p>
          <a:p>
            <a:r>
              <a:rPr lang="cs-CZ" dirty="0" smtClean="0"/>
              <a:t>* volně dostupné bibliografické/plnotextové zdroje</a:t>
            </a:r>
          </a:p>
          <a:p>
            <a:r>
              <a:rPr lang="cs-CZ" dirty="0" smtClean="0"/>
              <a:t>	</a:t>
            </a:r>
            <a:r>
              <a:rPr lang="cs-CZ" dirty="0" smtClean="0">
                <a:hlinkClick r:id="rId5"/>
              </a:rPr>
              <a:t>www.medvik.cz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6"/>
              </a:rPr>
              <a:t>www.jib.cz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7"/>
              </a:rPr>
              <a:t>www.caslin.cz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PUBMed</a:t>
            </a:r>
            <a:endParaRPr lang="cs-CZ" dirty="0" smtClean="0"/>
          </a:p>
          <a:p>
            <a:r>
              <a:rPr lang="cs-CZ" dirty="0" smtClean="0"/>
              <a:t>* licencované bibliografické/plnotextové zdroje</a:t>
            </a:r>
          </a:p>
          <a:p>
            <a:r>
              <a:rPr lang="cs-CZ" dirty="0" smtClean="0"/>
              <a:t>	MEDLINE </a:t>
            </a:r>
            <a:r>
              <a:rPr lang="cs-CZ" dirty="0" err="1" smtClean="0"/>
              <a:t>Complete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CINAHL </a:t>
            </a:r>
            <a:r>
              <a:rPr lang="cs-CZ" dirty="0" err="1" smtClean="0"/>
              <a:t>Complete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1598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836712"/>
            <a:ext cx="6400800" cy="738664"/>
          </a:xfrm>
        </p:spPr>
        <p:txBody>
          <a:bodyPr/>
          <a:lstStyle/>
          <a:p>
            <a:r>
              <a:rPr lang="cs-CZ" dirty="0" smtClean="0"/>
              <a:t>REŠERŠE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Co?  PROČ?  KDY?  KDO?  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5527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ZÁKLADNÍ ZDROJE:</a:t>
            </a:r>
          </a:p>
          <a:p>
            <a:r>
              <a:rPr lang="cs-CZ" dirty="0"/>
              <a:t> </a:t>
            </a:r>
            <a:r>
              <a:rPr lang="cs-CZ" dirty="0" smtClean="0"/>
              <a:t>* databáze absolventských prací</a:t>
            </a:r>
          </a:p>
          <a:p>
            <a:r>
              <a:rPr lang="cs-CZ" dirty="0"/>
              <a:t>	</a:t>
            </a:r>
            <a:r>
              <a:rPr lang="cs-CZ" dirty="0" smtClean="0">
                <a:hlinkClick r:id="rId2"/>
              </a:rPr>
              <a:t>www.theses.cz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3"/>
              </a:rPr>
              <a:t>www.cuni.cz</a:t>
            </a:r>
            <a:endParaRPr lang="cs-CZ" dirty="0" smtClean="0"/>
          </a:p>
          <a:p>
            <a:r>
              <a:rPr lang="cs-CZ" dirty="0" smtClean="0"/>
              <a:t>* </a:t>
            </a:r>
            <a:r>
              <a:rPr lang="cs-CZ" dirty="0" smtClean="0"/>
              <a:t>volně dostupné bibliografické/plnotextové zdroje</a:t>
            </a:r>
          </a:p>
          <a:p>
            <a:r>
              <a:rPr lang="cs-CZ" dirty="0" smtClean="0"/>
              <a:t>	</a:t>
            </a:r>
            <a:r>
              <a:rPr lang="cs-CZ" dirty="0" smtClean="0">
                <a:hlinkClick r:id="rId4"/>
              </a:rPr>
              <a:t>www.medvik.cz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5"/>
              </a:rPr>
              <a:t>www.jib.cz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>
                <a:hlinkClick r:id="rId6"/>
              </a:rPr>
              <a:t>www.caslin.cz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err="1" smtClean="0"/>
              <a:t>PUBMed</a:t>
            </a:r>
            <a:endParaRPr lang="cs-CZ" dirty="0" smtClean="0"/>
          </a:p>
          <a:p>
            <a:r>
              <a:rPr lang="cs-CZ" dirty="0" smtClean="0"/>
              <a:t>* licencované bibliografické/plnotextové zdroje</a:t>
            </a:r>
          </a:p>
          <a:p>
            <a:r>
              <a:rPr lang="cs-CZ" dirty="0" smtClean="0"/>
              <a:t>	MEDLINE </a:t>
            </a:r>
            <a:r>
              <a:rPr lang="cs-CZ" dirty="0" err="1" smtClean="0"/>
              <a:t>Complete</a:t>
            </a:r>
            <a:endParaRPr lang="cs-CZ" dirty="0" smtClean="0"/>
          </a:p>
          <a:p>
            <a:r>
              <a:rPr lang="cs-CZ" dirty="0"/>
              <a:t>	</a:t>
            </a:r>
            <a:r>
              <a:rPr lang="cs-CZ" dirty="0" smtClean="0"/>
              <a:t>CINAHL </a:t>
            </a:r>
            <a:r>
              <a:rPr lang="cs-CZ" dirty="0" err="1" smtClean="0"/>
              <a:t>Complete</a:t>
            </a: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1237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98048"/>
            <a:ext cx="6400800" cy="1477328"/>
          </a:xfrm>
        </p:spPr>
        <p:txBody>
          <a:bodyPr/>
          <a:lstStyle/>
          <a:p>
            <a:r>
              <a:rPr lang="cs-CZ" dirty="0" smtClean="0"/>
              <a:t>ELEKTRONICKÉ ZDROJE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9245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THESES (</a:t>
            </a:r>
            <a:r>
              <a:rPr lang="cs-CZ" b="1" dirty="0" smtClean="0">
                <a:hlinkClick r:id="rId2"/>
              </a:rPr>
              <a:t>www.theses.cz</a:t>
            </a:r>
            <a:r>
              <a:rPr lang="cs-CZ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národní registr závěrečných prací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spolupráce více než 40 vysokých škola a univerzit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úložiště pro vyhledávání plagiátorství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část prací i přímo dostupných (buď přímo </a:t>
            </a:r>
            <a:r>
              <a:rPr lang="cs-CZ" dirty="0" err="1" smtClean="0"/>
              <a:t>Theses</a:t>
            </a:r>
            <a:r>
              <a:rPr lang="cs-CZ" dirty="0" smtClean="0"/>
              <a:t> nebo </a:t>
            </a:r>
            <a:r>
              <a:rPr lang="cs-CZ" dirty="0" err="1" smtClean="0"/>
              <a:t>repozitáře</a:t>
            </a:r>
            <a:r>
              <a:rPr lang="cs-CZ" dirty="0" smtClean="0"/>
              <a:t> VŠ)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líčová slova, možnost používání frází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propojování pomocí „AND“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řazení podle relevance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293096"/>
            <a:ext cx="3072019" cy="172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55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98048"/>
            <a:ext cx="6400800" cy="1477328"/>
          </a:xfrm>
        </p:spPr>
        <p:txBody>
          <a:bodyPr/>
          <a:lstStyle/>
          <a:p>
            <a:r>
              <a:rPr lang="cs-CZ" dirty="0" smtClean="0"/>
              <a:t>ELEKTRONICKÉ ZDROJE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92451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REPOZITÁŘ ZÁVŘEČNÝCH PRACÍ (</a:t>
            </a:r>
            <a:r>
              <a:rPr lang="cs-CZ" b="1" dirty="0" smtClean="0">
                <a:hlinkClick r:id="rId2"/>
              </a:rPr>
              <a:t>www.is.cuni.cz</a:t>
            </a:r>
            <a:r>
              <a:rPr lang="cs-CZ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registr prací Univerzity Karlovy (všechny fakulty)</a:t>
            </a:r>
          </a:p>
          <a:p>
            <a:pPr marL="285750" indent="-285750"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áznamy dostupné také v Centrálním katalogu UK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/>
              <a:t>f</a:t>
            </a:r>
            <a:r>
              <a:rPr lang="cs-CZ" dirty="0" smtClean="0"/>
              <a:t>ulltextové vyhledávání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propojování pomocí </a:t>
            </a:r>
            <a:r>
              <a:rPr lang="cs-CZ" dirty="0" err="1" smtClean="0"/>
              <a:t>operátorů„AND</a:t>
            </a:r>
            <a:r>
              <a:rPr lang="cs-CZ" dirty="0" smtClean="0"/>
              <a:t>“, „OR“, „NOT“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Pokud není operátor automaticky „OR“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řazení podle relevance</a:t>
            </a:r>
          </a:p>
          <a:p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4109"/>
            <a:ext cx="3284907" cy="158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16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98048"/>
            <a:ext cx="6400800" cy="1477328"/>
          </a:xfrm>
        </p:spPr>
        <p:txBody>
          <a:bodyPr/>
          <a:lstStyle/>
          <a:p>
            <a:r>
              <a:rPr lang="cs-CZ" dirty="0" smtClean="0"/>
              <a:t>ELEKTRONICKÉ ZDROJE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9245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MEDVIK (</a:t>
            </a:r>
            <a:r>
              <a:rPr lang="cs-CZ" b="1" dirty="0" smtClean="0">
                <a:hlinkClick r:id="rId2"/>
              </a:rPr>
              <a:t>www.medvik.cz</a:t>
            </a:r>
            <a:r>
              <a:rPr lang="cs-CZ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roducentem Národní lékařská knihovna</a:t>
            </a:r>
          </a:p>
          <a:p>
            <a:endParaRPr lang="cs-CZ" dirty="0" smtClean="0"/>
          </a:p>
          <a:p>
            <a:r>
              <a:rPr lang="cs-CZ" dirty="0" smtClean="0"/>
              <a:t>MEDVIK OBSAHUJE: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BMČ -</a:t>
            </a:r>
            <a:r>
              <a:rPr lang="cs-CZ" dirty="0"/>
              <a:t> </a:t>
            </a:r>
            <a:r>
              <a:rPr lang="cs-CZ" dirty="0" err="1"/>
              <a:t>Bibliographia</a:t>
            </a:r>
            <a:r>
              <a:rPr lang="cs-CZ" dirty="0"/>
              <a:t> </a:t>
            </a:r>
            <a:r>
              <a:rPr lang="cs-CZ" dirty="0" err="1"/>
              <a:t>Medica</a:t>
            </a:r>
            <a:r>
              <a:rPr lang="cs-CZ" dirty="0"/>
              <a:t> </a:t>
            </a:r>
            <a:r>
              <a:rPr lang="cs-CZ" dirty="0" err="1" smtClean="0"/>
              <a:t>Čechoslovaca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bibliografická </a:t>
            </a:r>
            <a:r>
              <a:rPr lang="cs-CZ" dirty="0"/>
              <a:t>databáze české lékařské </a:t>
            </a:r>
            <a:r>
              <a:rPr lang="cs-CZ" dirty="0" smtClean="0"/>
              <a:t>literatury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články </a:t>
            </a:r>
            <a:r>
              <a:rPr lang="cs-CZ" dirty="0"/>
              <a:t>z českých časopisů (do roku 2000 i slovenských</a:t>
            </a:r>
            <a:r>
              <a:rPr lang="cs-CZ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články </a:t>
            </a:r>
            <a:r>
              <a:rPr lang="cs-CZ" dirty="0"/>
              <a:t>českých autorů v zahraničních </a:t>
            </a:r>
            <a:r>
              <a:rPr lang="cs-CZ" dirty="0" smtClean="0"/>
              <a:t>časopisech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Katalogy knihoven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Národní lékařské knihovny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IKEM, ÚHKT (Ústav hematologie a krevní transfúze)</a:t>
            </a:r>
          </a:p>
          <a:p>
            <a:r>
              <a:rPr lang="cs-CZ" dirty="0" smtClean="0"/>
              <a:t>• Propojení </a:t>
            </a:r>
            <a:r>
              <a:rPr lang="cs-CZ" dirty="0"/>
              <a:t>na </a:t>
            </a:r>
            <a:r>
              <a:rPr lang="cs-CZ" dirty="0" smtClean="0"/>
              <a:t>fulltexty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digitální </a:t>
            </a:r>
            <a:r>
              <a:rPr lang="cs-CZ" dirty="0"/>
              <a:t>knihovna </a:t>
            </a:r>
            <a:r>
              <a:rPr lang="cs-CZ" dirty="0" smtClean="0"/>
              <a:t>NLK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archivy nakladatelů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zahraniční </a:t>
            </a:r>
            <a:r>
              <a:rPr lang="cs-CZ" dirty="0"/>
              <a:t>databáze (EBSCO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Complete</a:t>
            </a:r>
            <a:r>
              <a:rPr lang="cs-CZ" dirty="0" smtClean="0"/>
              <a:t>)</a:t>
            </a:r>
          </a:p>
        </p:txBody>
      </p:sp>
      <p:pic>
        <p:nvPicPr>
          <p:cNvPr id="1027" name="Picture 3" descr="C:\Users\tureckova\Desktop\medv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059832" cy="15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403648" y="98048"/>
            <a:ext cx="6400800" cy="1477328"/>
          </a:xfrm>
        </p:spPr>
        <p:txBody>
          <a:bodyPr/>
          <a:lstStyle/>
          <a:p>
            <a:r>
              <a:rPr lang="cs-CZ" dirty="0" smtClean="0"/>
              <a:t>ELEKTRONICKÉ ZDROJE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1628800"/>
            <a:ext cx="6400800" cy="307777"/>
          </a:xfrm>
        </p:spPr>
        <p:txBody>
          <a:bodyPr/>
          <a:lstStyle/>
          <a:p>
            <a:r>
              <a:rPr lang="cs-CZ" dirty="0" smtClean="0"/>
              <a:t>KDE?  JAK?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031858" y="2564904"/>
            <a:ext cx="69245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MEDVIK (</a:t>
            </a:r>
            <a:r>
              <a:rPr lang="cs-CZ" b="1" dirty="0" smtClean="0">
                <a:hlinkClick r:id="rId2"/>
              </a:rPr>
              <a:t>www.medvik.cz</a:t>
            </a:r>
            <a:r>
              <a:rPr lang="cs-CZ" b="1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roducentem Národní lékařská knihovna</a:t>
            </a:r>
          </a:p>
          <a:p>
            <a:endParaRPr lang="cs-CZ" dirty="0" smtClean="0"/>
          </a:p>
          <a:p>
            <a:r>
              <a:rPr lang="cs-CZ" dirty="0" smtClean="0"/>
              <a:t>MEDVIK OBSAHUJE: 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BMČ -</a:t>
            </a:r>
            <a:r>
              <a:rPr lang="cs-CZ" dirty="0"/>
              <a:t> </a:t>
            </a:r>
            <a:r>
              <a:rPr lang="cs-CZ" dirty="0" err="1"/>
              <a:t>Bibliographia</a:t>
            </a:r>
            <a:r>
              <a:rPr lang="cs-CZ" dirty="0"/>
              <a:t> </a:t>
            </a:r>
            <a:r>
              <a:rPr lang="cs-CZ" dirty="0" err="1"/>
              <a:t>Medica</a:t>
            </a:r>
            <a:r>
              <a:rPr lang="cs-CZ" dirty="0"/>
              <a:t> </a:t>
            </a:r>
            <a:r>
              <a:rPr lang="cs-CZ" dirty="0" err="1" smtClean="0"/>
              <a:t>Čechoslovaca</a:t>
            </a:r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bibliografická </a:t>
            </a:r>
            <a:r>
              <a:rPr lang="cs-CZ" dirty="0"/>
              <a:t>databáze české lékařské </a:t>
            </a:r>
            <a:r>
              <a:rPr lang="cs-CZ" dirty="0" smtClean="0"/>
              <a:t>literatury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články </a:t>
            </a:r>
            <a:r>
              <a:rPr lang="cs-CZ" dirty="0"/>
              <a:t>z českých časopisů (do roku 2000 i slovenských</a:t>
            </a:r>
            <a:r>
              <a:rPr lang="cs-CZ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články </a:t>
            </a:r>
            <a:r>
              <a:rPr lang="cs-CZ" dirty="0"/>
              <a:t>českých autorů v zahraničních </a:t>
            </a:r>
            <a:r>
              <a:rPr lang="cs-CZ" dirty="0" smtClean="0"/>
              <a:t>časopisech</a:t>
            </a:r>
          </a:p>
          <a:p>
            <a:pPr marL="285750" indent="-285750">
              <a:buFont typeface="Arial" charset="0"/>
              <a:buChar char="•"/>
            </a:pPr>
            <a:r>
              <a:rPr lang="cs-CZ" dirty="0" smtClean="0"/>
              <a:t>Katalogy knihoven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Národní lékařské knihovny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IKEM, ÚHKT (Ústav hematologie a krevní transfúze)</a:t>
            </a:r>
          </a:p>
          <a:p>
            <a:r>
              <a:rPr lang="cs-CZ" dirty="0" smtClean="0"/>
              <a:t>• Propojení </a:t>
            </a:r>
            <a:r>
              <a:rPr lang="cs-CZ" dirty="0"/>
              <a:t>na </a:t>
            </a:r>
            <a:r>
              <a:rPr lang="cs-CZ" dirty="0" smtClean="0"/>
              <a:t>fulltexty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digitální </a:t>
            </a:r>
            <a:r>
              <a:rPr lang="cs-CZ" dirty="0"/>
              <a:t>knihovna </a:t>
            </a:r>
            <a:r>
              <a:rPr lang="cs-CZ" dirty="0" smtClean="0"/>
              <a:t>NLK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archivy nakladatelů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zahraniční </a:t>
            </a:r>
            <a:r>
              <a:rPr lang="cs-CZ" dirty="0"/>
              <a:t>databáze (EBSCO </a:t>
            </a:r>
            <a:r>
              <a:rPr lang="cs-CZ" dirty="0" err="1" smtClean="0"/>
              <a:t>Academic</a:t>
            </a:r>
            <a:r>
              <a:rPr lang="cs-CZ" dirty="0" smtClean="0"/>
              <a:t> </a:t>
            </a:r>
            <a:r>
              <a:rPr lang="cs-CZ" dirty="0" err="1" smtClean="0"/>
              <a:t>Search</a:t>
            </a:r>
            <a:r>
              <a:rPr lang="cs-CZ" dirty="0" smtClean="0"/>
              <a:t> </a:t>
            </a:r>
            <a:r>
              <a:rPr lang="cs-CZ" dirty="0" err="1" smtClean="0"/>
              <a:t>Complete</a:t>
            </a:r>
            <a:r>
              <a:rPr lang="cs-CZ" dirty="0" smtClean="0"/>
              <a:t>)</a:t>
            </a:r>
          </a:p>
        </p:txBody>
      </p:sp>
      <p:pic>
        <p:nvPicPr>
          <p:cNvPr id="1027" name="Picture 3" descr="C:\Users\tureckova\Desktop\medv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059832" cy="155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1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436</Words>
  <Application>Microsoft Office PowerPoint</Application>
  <PresentationFormat>Předvádění na obrazovce (4:3)</PresentationFormat>
  <Paragraphs>116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JAK NA REŠERŠE?</vt:lpstr>
      <vt:lpstr>REŠERŠE</vt:lpstr>
      <vt:lpstr>REŠERŠE</vt:lpstr>
      <vt:lpstr>REŠERŠE</vt:lpstr>
      <vt:lpstr>REŠERŠE</vt:lpstr>
      <vt:lpstr>ELEKTRONICKÉ ZDROJE</vt:lpstr>
      <vt:lpstr>ELEKTRONICKÉ ZDROJE</vt:lpstr>
      <vt:lpstr>ELEKTRONICKÉ ZDROJE</vt:lpstr>
      <vt:lpstr>ELEKTRONICKÉ ZDROJE</vt:lpstr>
      <vt:lpstr>CITACE</vt:lpstr>
      <vt:lpstr>Děkuji za pozornost! </vt:lpstr>
    </vt:vector>
  </TitlesOfParts>
  <Company>Vysoka skola zdravotnicka, Praha 5, Duskova 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REŠERŠE</dc:title>
  <dc:creator>Iveta Turečková</dc:creator>
  <cp:lastModifiedBy>Turečková Iveta</cp:lastModifiedBy>
  <cp:revision>19</cp:revision>
  <dcterms:created xsi:type="dcterms:W3CDTF">2016-02-22T08:56:39Z</dcterms:created>
  <dcterms:modified xsi:type="dcterms:W3CDTF">2016-04-27T12:33:03Z</dcterms:modified>
</cp:coreProperties>
</file>