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7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8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7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04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55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82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16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76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58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16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39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19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F1DC6-A74E-4C3A-B24A-B847C0877F62}" type="datetimeFigureOut">
              <a:rPr lang="cs-CZ" smtClean="0"/>
              <a:t>18.05.2020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37746-88F2-41FE-A7DD-163EEFF003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09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60811" y="0"/>
            <a:ext cx="7841492" cy="2647655"/>
          </a:xfrm>
          <a:noFill/>
        </p:spPr>
        <p:txBody>
          <a:bodyPr>
            <a:normAutofit/>
          </a:bodyPr>
          <a:lstStyle/>
          <a:p>
            <a:r>
              <a:rPr lang="cs-CZ" sz="5400" b="1" dirty="0"/>
              <a:t>ROLE SESTRY V PREVENCI DĚTSKÉ OBEZITY</a:t>
            </a:r>
            <a:br>
              <a:rPr lang="cs-CZ" sz="5400" b="1" dirty="0"/>
            </a:b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74257" y="2224584"/>
            <a:ext cx="4572000" cy="4633415"/>
          </a:xfrm>
          <a:noFill/>
        </p:spPr>
        <p:txBody>
          <a:bodyPr>
            <a:normAutofit lnSpcReduction="10000"/>
          </a:bodyPr>
          <a:lstStyle/>
          <a:p>
            <a:pPr algn="l"/>
            <a:r>
              <a:rPr lang="cs-CZ" sz="3200" b="1" dirty="0"/>
              <a:t>BAKALÁŘSKÁ PRÁCE</a:t>
            </a:r>
          </a:p>
          <a:p>
            <a:pPr algn="l"/>
            <a:endParaRPr lang="cs-CZ" dirty="0"/>
          </a:p>
          <a:p>
            <a:pPr algn="l"/>
            <a:r>
              <a:rPr lang="cs-CZ" dirty="0"/>
              <a:t>Autor: </a:t>
            </a:r>
          </a:p>
          <a:p>
            <a:pPr algn="l"/>
            <a:r>
              <a:rPr lang="cs-CZ" sz="3200" b="1" dirty="0"/>
              <a:t>Tereza Bechová</a:t>
            </a:r>
          </a:p>
          <a:p>
            <a:pPr algn="l"/>
            <a:endParaRPr lang="cs-CZ" dirty="0"/>
          </a:p>
          <a:p>
            <a:pPr algn="l"/>
            <a:r>
              <a:rPr lang="cs-CZ" dirty="0"/>
              <a:t>Vedoucí práce:</a:t>
            </a:r>
          </a:p>
          <a:p>
            <a:pPr algn="l"/>
            <a:r>
              <a:rPr lang="cs-CZ" sz="2800" b="1" dirty="0"/>
              <a:t>Mgr. Marie Břendová, PhD.</a:t>
            </a:r>
          </a:p>
          <a:p>
            <a:pPr algn="l"/>
            <a:endParaRPr lang="cs-CZ" dirty="0"/>
          </a:p>
          <a:p>
            <a:pPr algn="l"/>
            <a:endParaRPr lang="cs-CZ" sz="2000" dirty="0"/>
          </a:p>
          <a:p>
            <a:pPr algn="l"/>
            <a:r>
              <a:rPr lang="cs-CZ" b="1" dirty="0"/>
              <a:t>Vysoká škola zdravotnická, o.p.s</a:t>
            </a:r>
            <a:r>
              <a:rPr lang="cs-CZ" dirty="0"/>
              <a:t>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19" y="2224584"/>
            <a:ext cx="6668738" cy="4611959"/>
          </a:xfrm>
          <a:prstGeom prst="rect">
            <a:avLst/>
          </a:prstGeom>
        </p:spPr>
      </p:pic>
      <p:pic>
        <p:nvPicPr>
          <p:cNvPr id="1026" name="Picture 2" descr="Výsledek obrázku pro vysoká škola zdravotnická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90" y="228451"/>
            <a:ext cx="1473739" cy="147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367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8600"/>
            <a:ext cx="10534650" cy="67061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400" b="1" dirty="0"/>
              <a:t>Cíl č. 1: </a:t>
            </a:r>
            <a:r>
              <a:rPr lang="cs-CZ" sz="3400" dirty="0"/>
              <a:t>Pomocí analýzy dokumentů zjistit, kolik ze sledovaných dětí snížilo svoji hmotnost během absolvování lázeňského pobytu zaměřeného na redukci dětské obezity v letech 2010 – 2014.</a:t>
            </a:r>
          </a:p>
          <a:p>
            <a:pPr marL="0" indent="0" algn="just">
              <a:buNone/>
            </a:pPr>
            <a:r>
              <a:rPr lang="cs-CZ" sz="3400" b="1" dirty="0"/>
              <a:t>Průzkumná otázka č. 1: </a:t>
            </a:r>
            <a:r>
              <a:rPr lang="cs-CZ" sz="3400" dirty="0"/>
              <a:t>Jakému procentu dětí se podaří během lázeňské léčby zredukovat svou hmotnost alespoň </a:t>
            </a:r>
            <a:br>
              <a:rPr lang="cs-CZ" sz="3400" dirty="0"/>
            </a:br>
            <a:r>
              <a:rPr lang="cs-CZ" sz="3400" dirty="0"/>
              <a:t>o 5 kilogramů?</a:t>
            </a:r>
          </a:p>
          <a:p>
            <a:pPr marL="0" indent="0">
              <a:buNone/>
            </a:pPr>
            <a:endParaRPr lang="cs-CZ" sz="4000" dirty="0"/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234781"/>
              </p:ext>
            </p:extLst>
          </p:nvPr>
        </p:nvGraphicFramePr>
        <p:xfrm>
          <a:off x="2085975" y="3752850"/>
          <a:ext cx="8039100" cy="3200400"/>
        </p:xfrm>
        <a:graphic>
          <a:graphicData uri="http://schemas.openxmlformats.org/drawingml/2006/table">
            <a:tbl>
              <a:tblPr firstRow="1" firstCol="1" bandRow="1"/>
              <a:tblGrid>
                <a:gridCol w="2416520">
                  <a:extLst>
                    <a:ext uri="{9D8B030D-6E8A-4147-A177-3AD203B41FA5}">
                      <a16:colId xmlns="" xmlns:a16="http://schemas.microsoft.com/office/drawing/2014/main" val="2396406285"/>
                    </a:ext>
                  </a:extLst>
                </a:gridCol>
                <a:gridCol w="2811290">
                  <a:extLst>
                    <a:ext uri="{9D8B030D-6E8A-4147-A177-3AD203B41FA5}">
                      <a16:colId xmlns="" xmlns:a16="http://schemas.microsoft.com/office/drawing/2014/main" val="1619111483"/>
                    </a:ext>
                  </a:extLst>
                </a:gridCol>
                <a:gridCol w="2811290">
                  <a:extLst>
                    <a:ext uri="{9D8B030D-6E8A-4147-A177-3AD203B41FA5}">
                      <a16:colId xmlns="" xmlns:a16="http://schemas.microsoft.com/office/drawing/2014/main" val="3638119324"/>
                    </a:ext>
                  </a:extLst>
                </a:gridCol>
              </a:tblGrid>
              <a:tr h="1033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do 5 kilogramů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 a více kilogramů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6033993"/>
                  </a:ext>
                </a:extLst>
              </a:tr>
              <a:tr h="483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Celkem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 děti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61 dětí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9235188"/>
                  </a:ext>
                </a:extLst>
              </a:tr>
              <a:tr h="1033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Relativní četnost (%)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5 %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95 %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8010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845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1450"/>
            <a:ext cx="10515600" cy="65387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600" b="1" dirty="0"/>
              <a:t>Cíl č. 2: </a:t>
            </a:r>
            <a:r>
              <a:rPr lang="cs-CZ" sz="3600" dirty="0"/>
              <a:t>Zmapovat u kolika dětí, které lázeňskou léčbu absolvovaly, nedošlo s odstupem jednoho roku k nárůstu hodnoty BMI.</a:t>
            </a:r>
          </a:p>
          <a:p>
            <a:pPr marL="0" indent="0" algn="just">
              <a:buNone/>
            </a:pPr>
            <a:r>
              <a:rPr lang="cs-CZ" sz="3600" b="1" dirty="0"/>
              <a:t>Průzkumná otázka č. 2: </a:t>
            </a:r>
            <a:r>
              <a:rPr lang="cs-CZ" sz="3600" dirty="0"/>
              <a:t>Jaké procento dětí dokáže po návratů z lázní zabránit opětovnému nárůstu hodnoty BMI?</a:t>
            </a:r>
          </a:p>
          <a:p>
            <a:endParaRPr lang="cs-CZ" sz="4000" dirty="0"/>
          </a:p>
          <a:p>
            <a:endParaRPr lang="cs-CZ" sz="40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667284"/>
              </p:ext>
            </p:extLst>
          </p:nvPr>
        </p:nvGraphicFramePr>
        <p:xfrm>
          <a:off x="1676400" y="3440827"/>
          <a:ext cx="8839199" cy="3238500"/>
        </p:xfrm>
        <a:graphic>
          <a:graphicData uri="http://schemas.openxmlformats.org/drawingml/2006/table">
            <a:tbl>
              <a:tblPr firstRow="1" firstCol="1" bandRow="1"/>
              <a:tblGrid>
                <a:gridCol w="1956680">
                  <a:extLst>
                    <a:ext uri="{9D8B030D-6E8A-4147-A177-3AD203B41FA5}">
                      <a16:colId xmlns="" xmlns:a16="http://schemas.microsoft.com/office/drawing/2014/main" val="71927179"/>
                    </a:ext>
                  </a:extLst>
                </a:gridCol>
                <a:gridCol w="2294173">
                  <a:extLst>
                    <a:ext uri="{9D8B030D-6E8A-4147-A177-3AD203B41FA5}">
                      <a16:colId xmlns="" xmlns:a16="http://schemas.microsoft.com/office/drawing/2014/main" val="676695919"/>
                    </a:ext>
                  </a:extLst>
                </a:gridCol>
                <a:gridCol w="2294173">
                  <a:extLst>
                    <a:ext uri="{9D8B030D-6E8A-4147-A177-3AD203B41FA5}">
                      <a16:colId xmlns="" xmlns:a16="http://schemas.microsoft.com/office/drawing/2014/main" val="690172000"/>
                    </a:ext>
                  </a:extLst>
                </a:gridCol>
                <a:gridCol w="2294173">
                  <a:extLst>
                    <a:ext uri="{9D8B030D-6E8A-4147-A177-3AD203B41FA5}">
                      <a16:colId xmlns="" xmlns:a16="http://schemas.microsoft.com/office/drawing/2014/main" val="1150586403"/>
                    </a:ext>
                  </a:extLst>
                </a:gridCol>
              </a:tblGrid>
              <a:tr h="8096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Nižší BMI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Stejné BMI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Vyšší BMI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9385148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Celkem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 dětí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 dětí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58 dětí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7332936"/>
                  </a:ext>
                </a:extLst>
              </a:tr>
              <a:tr h="16192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Relativní četnost (%)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91 %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  <a:alpha val="96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1713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952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0500"/>
            <a:ext cx="10515600" cy="66675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3600" b="1" dirty="0"/>
          </a:p>
          <a:p>
            <a:pPr marL="0" lvl="0" indent="0">
              <a:buNone/>
            </a:pPr>
            <a:endParaRPr lang="cs-CZ" sz="3600" b="1" dirty="0"/>
          </a:p>
          <a:p>
            <a:pPr marL="0" lvl="0" indent="0">
              <a:buNone/>
            </a:pPr>
            <a:endParaRPr lang="cs-CZ" sz="3600" b="1" dirty="0"/>
          </a:p>
          <a:p>
            <a:pPr marL="0" lvl="0" indent="0" algn="just">
              <a:buNone/>
            </a:pPr>
            <a:r>
              <a:rPr lang="cs-CZ" sz="3600" b="1" dirty="0"/>
              <a:t>Cíl č. 3: </a:t>
            </a:r>
            <a:r>
              <a:rPr lang="cs-CZ" sz="3600" dirty="0">
                <a:solidFill>
                  <a:prstClr val="black"/>
                </a:solidFill>
              </a:rPr>
              <a:t>Zjistit stravovací a pohybové návyky současných žáků základních škol.</a:t>
            </a:r>
          </a:p>
          <a:p>
            <a:pPr marL="0" indent="0" algn="just">
              <a:buNone/>
            </a:pPr>
            <a:r>
              <a:rPr lang="cs-CZ" sz="3600" b="1" dirty="0"/>
              <a:t>Průzkumná otázka č. 3: </a:t>
            </a:r>
            <a:r>
              <a:rPr lang="cs-CZ" sz="3600" dirty="0">
                <a:solidFill>
                  <a:prstClr val="black"/>
                </a:solidFill>
              </a:rPr>
              <a:t>Je strava současných dětí adekvátní jejich pohybové aktivitě?</a:t>
            </a:r>
          </a:p>
          <a:p>
            <a:pPr marL="0" indent="0">
              <a:buNone/>
            </a:pP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390079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29417"/>
              </p:ext>
            </p:extLst>
          </p:nvPr>
        </p:nvGraphicFramePr>
        <p:xfrm>
          <a:off x="742949" y="285748"/>
          <a:ext cx="10668001" cy="6400800"/>
        </p:xfrm>
        <a:graphic>
          <a:graphicData uri="http://schemas.openxmlformats.org/drawingml/2006/table">
            <a:tbl>
              <a:tblPr firstRow="1" firstCol="1" bandRow="1"/>
              <a:tblGrid>
                <a:gridCol w="2132846">
                  <a:extLst>
                    <a:ext uri="{9D8B030D-6E8A-4147-A177-3AD203B41FA5}">
                      <a16:colId xmlns="" xmlns:a16="http://schemas.microsoft.com/office/drawing/2014/main" val="2745239276"/>
                    </a:ext>
                  </a:extLst>
                </a:gridCol>
                <a:gridCol w="2132846">
                  <a:extLst>
                    <a:ext uri="{9D8B030D-6E8A-4147-A177-3AD203B41FA5}">
                      <a16:colId xmlns="" xmlns:a16="http://schemas.microsoft.com/office/drawing/2014/main" val="2429671485"/>
                    </a:ext>
                  </a:extLst>
                </a:gridCol>
                <a:gridCol w="2134103">
                  <a:extLst>
                    <a:ext uri="{9D8B030D-6E8A-4147-A177-3AD203B41FA5}">
                      <a16:colId xmlns="" xmlns:a16="http://schemas.microsoft.com/office/drawing/2014/main" val="3225202433"/>
                    </a:ext>
                  </a:extLst>
                </a:gridCol>
                <a:gridCol w="2134103">
                  <a:extLst>
                    <a:ext uri="{9D8B030D-6E8A-4147-A177-3AD203B41FA5}">
                      <a16:colId xmlns="" xmlns:a16="http://schemas.microsoft.com/office/drawing/2014/main" val="3785434508"/>
                    </a:ext>
                  </a:extLst>
                </a:gridCol>
                <a:gridCol w="2134103">
                  <a:extLst>
                    <a:ext uri="{9D8B030D-6E8A-4147-A177-3AD203B41FA5}">
                      <a16:colId xmlns="" xmlns:a16="http://schemas.microsoft.com/office/drawing/2014/main" val="2265069800"/>
                    </a:ext>
                  </a:extLst>
                </a:gridCol>
              </a:tblGrid>
              <a:tr h="12763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Jak často jím sladkosti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Každý den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Několikrát týdně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Méně než jednou týdně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Vůbec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277511"/>
                  </a:ext>
                </a:extLst>
              </a:tr>
              <a:tr h="6381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Celkem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66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8717492"/>
                  </a:ext>
                </a:extLst>
              </a:tr>
              <a:tr h="12763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Relativní četnost (%)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82 %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11 %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9352202"/>
                  </a:ext>
                </a:extLst>
              </a:tr>
              <a:tr h="12763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Jak často sportuji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Každý den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Několikrát týdně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Méně než jednou týdně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Vůbec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8994223"/>
                  </a:ext>
                </a:extLst>
              </a:tr>
              <a:tr h="6381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Celkem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11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27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13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1537520"/>
                  </a:ext>
                </a:extLst>
              </a:tr>
              <a:tr h="12763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Relativní četnost (%)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33 %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16 %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37 %</a:t>
                      </a:r>
                      <a:endParaRPr lang="cs-CZ" sz="2800" dirty="0">
                        <a:solidFill>
                          <a:srgbClr val="5F497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3651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680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DOPORUČENÍ PRO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5314950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cs-CZ" sz="3600" b="1" dirty="0"/>
              <a:t>DOPORUČENÍ PRO RODIČE:</a:t>
            </a:r>
          </a:p>
          <a:p>
            <a:pPr lvl="0" algn="just"/>
            <a:r>
              <a:rPr lang="cs-CZ" sz="3200" dirty="0"/>
              <a:t>zajímat se o stravu svých dětí</a:t>
            </a:r>
          </a:p>
          <a:p>
            <a:pPr lvl="0" algn="just"/>
            <a:r>
              <a:rPr lang="cs-CZ" sz="3200" dirty="0"/>
              <a:t>dbát, aby děti měly dostatečný příjem ovoce a zeleniny</a:t>
            </a:r>
          </a:p>
          <a:p>
            <a:pPr lvl="0" algn="just"/>
            <a:r>
              <a:rPr lang="cs-CZ" sz="3200" dirty="0"/>
              <a:t>naučit děti preferovat neslazené nápoje</a:t>
            </a:r>
          </a:p>
          <a:p>
            <a:pPr lvl="0" algn="just"/>
            <a:r>
              <a:rPr lang="cs-CZ" sz="3200" dirty="0"/>
              <a:t>omezit u dětí konzumaci sladkostí a slaných pochutin</a:t>
            </a:r>
          </a:p>
          <a:p>
            <a:pPr lvl="0" algn="just"/>
            <a:r>
              <a:rPr lang="cs-CZ" sz="3200" dirty="0"/>
              <a:t>podporovat děti v pohybové aktivitě</a:t>
            </a:r>
          </a:p>
          <a:p>
            <a:pPr lvl="0" algn="just"/>
            <a:r>
              <a:rPr lang="cs-CZ" sz="3200" dirty="0"/>
              <a:t>upřednostňovat stravování dětí ve školních jídelnách, než jim poskytovat finance na to, aby si </a:t>
            </a:r>
            <a:r>
              <a:rPr lang="cs-CZ" sz="3200" dirty="0" smtClean="0"/>
              <a:t>koupily, </a:t>
            </a:r>
            <a:r>
              <a:rPr lang="cs-CZ" sz="3200" dirty="0"/>
              <a:t>na co budou mít chuť</a:t>
            </a:r>
          </a:p>
          <a:p>
            <a:pPr lvl="0" algn="just"/>
            <a:r>
              <a:rPr lang="cs-CZ" sz="3200" dirty="0"/>
              <a:t>jít dětem příkladem ve zdravém životním stylu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859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9550"/>
            <a:ext cx="10515600" cy="6419850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cs-CZ" sz="4400" b="1" dirty="0"/>
              <a:t>DOPORUČENÍ PRO ŠKOLY</a:t>
            </a:r>
          </a:p>
          <a:p>
            <a:pPr lvl="0" algn="just"/>
            <a:endParaRPr lang="cs-CZ" sz="3600" b="1" dirty="0"/>
          </a:p>
          <a:p>
            <a:pPr lvl="0" algn="just">
              <a:lnSpc>
                <a:spcPct val="150000"/>
              </a:lnSpc>
            </a:pPr>
            <a:r>
              <a:rPr lang="cs-CZ" sz="3500" dirty="0"/>
              <a:t>omezit množství automatů</a:t>
            </a:r>
          </a:p>
          <a:p>
            <a:pPr lvl="0" algn="just">
              <a:lnSpc>
                <a:spcPct val="150000"/>
              </a:lnSpc>
            </a:pPr>
            <a:r>
              <a:rPr lang="cs-CZ" sz="3500" dirty="0"/>
              <a:t>snažit se ve školních jídelnách umožnit dětem výběr z více chodů</a:t>
            </a:r>
          </a:p>
          <a:p>
            <a:pPr lvl="0" algn="just">
              <a:lnSpc>
                <a:spcPct val="150000"/>
              </a:lnSpc>
            </a:pPr>
            <a:r>
              <a:rPr lang="cs-CZ" sz="3500" dirty="0"/>
              <a:t>být otevřeni edukačním programům na prevenci dětské obezity</a:t>
            </a:r>
          </a:p>
          <a:p>
            <a:pPr lvl="0" algn="just">
              <a:lnSpc>
                <a:spcPct val="150000"/>
              </a:lnSpc>
            </a:pPr>
            <a:r>
              <a:rPr lang="cs-CZ" sz="3500" dirty="0"/>
              <a:t>brát v hodinách tělesné výchovy v potaz schopnosti obézních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353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6115050"/>
          </a:xfrm>
        </p:spPr>
        <p:txBody>
          <a:bodyPr/>
          <a:lstStyle/>
          <a:p>
            <a:pPr marL="0" indent="0" algn="just">
              <a:buNone/>
            </a:pPr>
            <a:r>
              <a:rPr lang="cs-CZ" sz="4400" b="1" dirty="0"/>
              <a:t>DOPORUČENÍ PRO SESTRY</a:t>
            </a:r>
          </a:p>
          <a:p>
            <a:pPr marL="0" indent="0" algn="just">
              <a:buNone/>
            </a:pPr>
            <a:endParaRPr lang="cs-CZ" sz="4400" b="1" dirty="0"/>
          </a:p>
          <a:p>
            <a:pPr lvl="0" algn="just">
              <a:lnSpc>
                <a:spcPct val="150000"/>
              </a:lnSpc>
            </a:pPr>
            <a:r>
              <a:rPr lang="cs-CZ" sz="4000" dirty="0"/>
              <a:t>aktivně se zajímat o problematiku obezity</a:t>
            </a:r>
          </a:p>
          <a:p>
            <a:pPr lvl="0" algn="just">
              <a:lnSpc>
                <a:spcPct val="150000"/>
              </a:lnSpc>
            </a:pPr>
            <a:r>
              <a:rPr lang="cs-CZ" sz="4000" dirty="0"/>
              <a:t>účastnit se vzdělávacích akcí na prevenci obezity</a:t>
            </a:r>
          </a:p>
          <a:p>
            <a:pPr lvl="0" algn="just">
              <a:lnSpc>
                <a:spcPct val="150000"/>
              </a:lnSpc>
            </a:pPr>
            <a:r>
              <a:rPr lang="cs-CZ" sz="4000" dirty="0"/>
              <a:t>zapojit se do prevence obezity u svých pacientů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888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19100"/>
            <a:ext cx="10515600" cy="60007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4400" b="1" dirty="0"/>
              <a:t>DOPORUČENÍ PRO MZČR </a:t>
            </a:r>
            <a:endParaRPr lang="cs-CZ" sz="4400" dirty="0"/>
          </a:p>
          <a:p>
            <a:pPr lvl="0" algn="just">
              <a:lnSpc>
                <a:spcPct val="150000"/>
              </a:lnSpc>
            </a:pPr>
            <a:r>
              <a:rPr lang="cs-CZ" sz="3200" dirty="0"/>
              <a:t>vytvořit edukační program na prevenci dětské obezity a následně uvolnit dostatečné množství financí k uvedení programu do praxe</a:t>
            </a:r>
          </a:p>
          <a:p>
            <a:pPr lvl="0" algn="just">
              <a:lnSpc>
                <a:spcPct val="150000"/>
              </a:lnSpc>
            </a:pPr>
            <a:r>
              <a:rPr lang="cs-CZ" sz="3200" dirty="0"/>
              <a:t>zaškolit sestry v edukační činnosti preventivního programu</a:t>
            </a:r>
          </a:p>
          <a:p>
            <a:pPr lvl="0" algn="just">
              <a:lnSpc>
                <a:spcPct val="150000"/>
              </a:lnSpc>
            </a:pPr>
            <a:r>
              <a:rPr lang="cs-CZ" sz="3200" dirty="0"/>
              <a:t>zlepšit komunikaci mezi lázeňskými zařízeními a PLDD</a:t>
            </a:r>
          </a:p>
          <a:p>
            <a:pPr lvl="0" algn="just">
              <a:lnSpc>
                <a:spcPct val="150000"/>
              </a:lnSpc>
            </a:pPr>
            <a:r>
              <a:rPr lang="cs-CZ" sz="3200" dirty="0"/>
              <a:t>zahrnout rodiče do lázeňské léčby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320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sz="4400" dirty="0"/>
              <a:t>Obezita je celospolečenským problémem, který ovlivňuje nejen zdraví nemocného </a:t>
            </a:r>
            <a:r>
              <a:rPr lang="cs-CZ" sz="4400" dirty="0" smtClean="0"/>
              <a:t>jedince, </a:t>
            </a:r>
            <a:r>
              <a:rPr lang="cs-CZ" sz="4400" dirty="0"/>
              <a:t>ale v důsledku i ekonomiku státu.</a:t>
            </a:r>
          </a:p>
          <a:p>
            <a:pPr algn="just">
              <a:lnSpc>
                <a:spcPct val="100000"/>
              </a:lnSpc>
            </a:pPr>
            <a:endParaRPr lang="cs-CZ" sz="4400" dirty="0"/>
          </a:p>
          <a:p>
            <a:pPr algn="just">
              <a:lnSpc>
                <a:spcPct val="100000"/>
              </a:lnSpc>
            </a:pPr>
            <a:r>
              <a:rPr lang="cs-CZ" sz="4400" dirty="0"/>
              <a:t>Prevence je vždy lepší varianta než léčba.</a:t>
            </a:r>
          </a:p>
        </p:txBody>
      </p:sp>
    </p:spTree>
    <p:extLst>
      <p:ext uri="{BB962C8B-B14F-4D97-AF65-F5344CB8AC3E}">
        <p14:creationId xmlns:p14="http://schemas.microsoft.com/office/powerpoint/2010/main" val="2337232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2228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8000" dirty="0"/>
              <a:t>DĚKUJI ZA POZORNOST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2475" y="45223"/>
            <a:ext cx="10687050" cy="517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36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8000" b="1" dirty="0"/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000" b="1" dirty="0"/>
              <a:t>OSOBNÍ ZKUŠENOST</a:t>
            </a:r>
          </a:p>
          <a:p>
            <a:pPr algn="just"/>
            <a:endParaRPr lang="cs-CZ" sz="4000" b="1" dirty="0"/>
          </a:p>
          <a:p>
            <a:pPr algn="just"/>
            <a:r>
              <a:rPr lang="cs-CZ" sz="4000" b="1" dirty="0"/>
              <a:t>PRACUJI NA ODDĚLENÍ, KDE ŘEŠÍME TUTO PROBLEMATIKU</a:t>
            </a:r>
          </a:p>
          <a:p>
            <a:pPr algn="just"/>
            <a:endParaRPr lang="cs-CZ" sz="4000" b="1" dirty="0"/>
          </a:p>
          <a:p>
            <a:pPr algn="just"/>
            <a:r>
              <a:rPr lang="cs-CZ" sz="4000" b="1" dirty="0"/>
              <a:t>ZAVÁŽNÝ PROBLÉM SOUČASNÉ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20046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BAKALÁŘSKÁ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4000" dirty="0"/>
              <a:t>Teoretická část: 31 stran</a:t>
            </a:r>
          </a:p>
          <a:p>
            <a:pPr algn="just"/>
            <a:r>
              <a:rPr lang="cs-CZ" sz="4000" dirty="0"/>
              <a:t>Praktická část: 35 stran</a:t>
            </a:r>
          </a:p>
          <a:p>
            <a:pPr algn="just"/>
            <a:endParaRPr lang="cs-CZ" sz="4000" dirty="0"/>
          </a:p>
          <a:p>
            <a:pPr algn="just"/>
            <a:r>
              <a:rPr lang="cs-CZ" sz="4000" dirty="0"/>
              <a:t>Použitá literatura v českém jazyce: 31</a:t>
            </a:r>
          </a:p>
          <a:p>
            <a:pPr algn="just"/>
            <a:r>
              <a:rPr lang="cs-CZ" dirty="0"/>
              <a:t>Knihy – 14</a:t>
            </a:r>
          </a:p>
          <a:p>
            <a:pPr algn="just"/>
            <a:r>
              <a:rPr lang="cs-CZ" dirty="0"/>
              <a:t>Odborné články – 9</a:t>
            </a:r>
          </a:p>
          <a:p>
            <a:pPr algn="just"/>
            <a:r>
              <a:rPr lang="cs-CZ" dirty="0"/>
              <a:t>Internetové zdroje – 8</a:t>
            </a:r>
          </a:p>
          <a:p>
            <a:pPr algn="just"/>
            <a:r>
              <a:rPr lang="cs-CZ" sz="4000" dirty="0"/>
              <a:t>Použitá literatura v </a:t>
            </a:r>
            <a:r>
              <a:rPr lang="cs-CZ" sz="4000"/>
              <a:t>cizím jazyce: 4</a:t>
            </a:r>
            <a:endParaRPr lang="cs-CZ" sz="4000" dirty="0"/>
          </a:p>
          <a:p>
            <a:pPr algn="just"/>
            <a:r>
              <a:rPr lang="cs-CZ" dirty="0"/>
              <a:t>Knihy – 3</a:t>
            </a:r>
          </a:p>
          <a:p>
            <a:pPr algn="just"/>
            <a:r>
              <a:rPr lang="cs-CZ" dirty="0"/>
              <a:t>Internetové zdroje - 1</a:t>
            </a:r>
          </a:p>
        </p:txBody>
      </p:sp>
    </p:spTree>
    <p:extLst>
      <p:ext uri="{BB962C8B-B14F-4D97-AF65-F5344CB8AC3E}">
        <p14:creationId xmlns:p14="http://schemas.microsoft.com/office/powerpoint/2010/main" val="147146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TEORETICKÁ ČÁST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4400" b="1" dirty="0"/>
              <a:t>KAPITOLY:</a:t>
            </a:r>
          </a:p>
          <a:p>
            <a:pPr algn="just"/>
            <a:r>
              <a:rPr lang="cs-CZ" sz="3500" dirty="0"/>
              <a:t>Obezita</a:t>
            </a:r>
          </a:p>
          <a:p>
            <a:pPr algn="just"/>
            <a:r>
              <a:rPr lang="cs-CZ" sz="3500" dirty="0"/>
              <a:t>Příčiny vzniku obezity</a:t>
            </a:r>
          </a:p>
          <a:p>
            <a:pPr algn="just"/>
            <a:r>
              <a:rPr lang="cs-CZ" sz="3500" dirty="0"/>
              <a:t>Metody zjišťování obezity</a:t>
            </a:r>
          </a:p>
          <a:p>
            <a:pPr algn="just"/>
            <a:r>
              <a:rPr lang="cs-CZ" sz="3500" dirty="0"/>
              <a:t>Následky obezity</a:t>
            </a:r>
          </a:p>
          <a:p>
            <a:pPr algn="just"/>
            <a:r>
              <a:rPr lang="cs-CZ" sz="3500" dirty="0"/>
              <a:t>Prevence obezity</a:t>
            </a:r>
          </a:p>
          <a:p>
            <a:pPr algn="just"/>
            <a:r>
              <a:rPr lang="cs-CZ" sz="3500" dirty="0"/>
              <a:t>Role sestry v prevenci</a:t>
            </a:r>
          </a:p>
          <a:p>
            <a:pPr algn="just"/>
            <a:r>
              <a:rPr lang="cs-CZ" sz="3500" dirty="0"/>
              <a:t>Léčba obezity</a:t>
            </a:r>
          </a:p>
        </p:txBody>
      </p:sp>
    </p:spTree>
    <p:extLst>
      <p:ext uri="{BB962C8B-B14F-4D97-AF65-F5344CB8AC3E}">
        <p14:creationId xmlns:p14="http://schemas.microsoft.com/office/powerpoint/2010/main" val="44143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PRAKTICKÁ ČÁST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b="1" dirty="0"/>
              <a:t>KAPITOLY:</a:t>
            </a:r>
          </a:p>
          <a:p>
            <a:r>
              <a:rPr lang="cs-CZ" sz="3500" dirty="0"/>
              <a:t>Průzkum</a:t>
            </a:r>
          </a:p>
          <a:p>
            <a:r>
              <a:rPr lang="cs-CZ" sz="3500" dirty="0"/>
              <a:t>Prezentace získaných údajů</a:t>
            </a:r>
          </a:p>
          <a:p>
            <a:r>
              <a:rPr lang="cs-CZ" sz="3500" dirty="0"/>
              <a:t>Diskuze</a:t>
            </a:r>
          </a:p>
          <a:p>
            <a:r>
              <a:rPr lang="cs-CZ" sz="3500" dirty="0"/>
              <a:t>Doporučení pro praxi</a:t>
            </a:r>
          </a:p>
        </p:txBody>
      </p:sp>
    </p:spTree>
    <p:extLst>
      <p:ext uri="{BB962C8B-B14F-4D97-AF65-F5344CB8AC3E}">
        <p14:creationId xmlns:p14="http://schemas.microsoft.com/office/powerpoint/2010/main" val="3192207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CÍLE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50323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4400" b="1" dirty="0"/>
              <a:t>CÍL TEORETICKÉ ČÁSTI:</a:t>
            </a:r>
          </a:p>
          <a:p>
            <a:pPr marL="0" indent="0" algn="just">
              <a:buNone/>
            </a:pPr>
            <a:r>
              <a:rPr lang="cs-CZ" sz="3600" b="1" dirty="0"/>
              <a:t>1: </a:t>
            </a:r>
            <a:r>
              <a:rPr lang="cs-CZ" sz="3600" dirty="0"/>
              <a:t>Shromáždit dohledatelné publikované poznatky </a:t>
            </a:r>
            <a:br>
              <a:rPr lang="cs-CZ" sz="3600" dirty="0"/>
            </a:br>
            <a:r>
              <a:rPr lang="cs-CZ" sz="3600" dirty="0"/>
              <a:t>o problematice dětské obezity.</a:t>
            </a:r>
          </a:p>
        </p:txBody>
      </p:sp>
    </p:spTree>
    <p:extLst>
      <p:ext uri="{BB962C8B-B14F-4D97-AF65-F5344CB8AC3E}">
        <p14:creationId xmlns:p14="http://schemas.microsoft.com/office/powerpoint/2010/main" val="763209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CÍLE PRÁCE</a:t>
            </a:r>
            <a:endParaRPr lang="cs-CZ" sz="8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4400" b="1" dirty="0"/>
              <a:t>CÍLE PRAKTICKÉ ČÁSTI:</a:t>
            </a:r>
          </a:p>
          <a:p>
            <a:pPr marL="0" indent="0" algn="just">
              <a:buNone/>
            </a:pPr>
            <a:r>
              <a:rPr lang="cs-CZ" sz="3500" b="1" dirty="0"/>
              <a:t>1:</a:t>
            </a:r>
            <a:r>
              <a:rPr lang="cs-CZ" sz="3500" dirty="0"/>
              <a:t> Pomocí analýzy dokumentů zjistit, kolik ze sledovaných dětí snížilo svoji hmotnost během absolvování lázeňského pobytu zaměřeného na redukci dětské obezity v letech 2010 – 2014.</a:t>
            </a:r>
          </a:p>
          <a:p>
            <a:pPr marL="0" indent="0" algn="just">
              <a:buNone/>
            </a:pPr>
            <a:r>
              <a:rPr lang="cs-CZ" sz="3500" b="1" dirty="0"/>
              <a:t>2: </a:t>
            </a:r>
            <a:r>
              <a:rPr lang="cs-CZ" sz="3500" dirty="0"/>
              <a:t>Zmapovat u kolika dětí, které lázeňskou léčbu absolvovaly, nedošlo s odstupem jednoho roku k nárůstu hodnoty BMI.</a:t>
            </a:r>
          </a:p>
          <a:p>
            <a:pPr marL="0" indent="0" algn="just">
              <a:buNone/>
            </a:pPr>
            <a:r>
              <a:rPr lang="cs-CZ" sz="3500" b="1" dirty="0"/>
              <a:t>3: </a:t>
            </a:r>
            <a:r>
              <a:rPr lang="cs-CZ" sz="3500" dirty="0"/>
              <a:t>Zjistit stravovací a pohybové návyky současných žáků základních škol.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72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PRŮZKUMNÉ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4000" b="1" dirty="0"/>
              <a:t>1: </a:t>
            </a:r>
            <a:r>
              <a:rPr lang="cs-CZ" sz="4000" dirty="0"/>
              <a:t>Jakému procentu dětí se podaří během lázeňské léčby zredukovat svoji hmotnost alespoň o 5 kilogramů?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4000" b="1" dirty="0"/>
              <a:t>2: </a:t>
            </a:r>
            <a:r>
              <a:rPr lang="cs-CZ" sz="4000" dirty="0"/>
              <a:t>Jaké procento dětí dokáže po návratů z lázní zabránit opětovnému nárůstu hodnoty BMI?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4000" b="1" dirty="0"/>
              <a:t>3: </a:t>
            </a:r>
            <a:r>
              <a:rPr lang="cs-CZ" sz="4000" dirty="0"/>
              <a:t>Je strava současných dětí adekvátní jejich pohybové aktivitě?</a:t>
            </a:r>
          </a:p>
        </p:txBody>
      </p:sp>
    </p:spTree>
    <p:extLst>
      <p:ext uri="{BB962C8B-B14F-4D97-AF65-F5344CB8AC3E}">
        <p14:creationId xmlns:p14="http://schemas.microsoft.com/office/powerpoint/2010/main" val="3351913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b="1" dirty="0"/>
              <a:t>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4000" b="1" dirty="0"/>
              <a:t>Metoda průzkumu: </a:t>
            </a:r>
            <a:r>
              <a:rPr lang="cs-CZ" sz="4000" dirty="0"/>
              <a:t>analýza dat, dotazník</a:t>
            </a:r>
          </a:p>
          <a:p>
            <a:pPr>
              <a:lnSpc>
                <a:spcPct val="150000"/>
              </a:lnSpc>
            </a:pPr>
            <a:r>
              <a:rPr lang="cs-CZ" sz="4000" b="1" dirty="0"/>
              <a:t>Místo realizace průzkumu: </a:t>
            </a:r>
            <a:r>
              <a:rPr lang="cs-CZ" sz="4000" dirty="0"/>
              <a:t>ordinace PLDD </a:t>
            </a:r>
            <a:br>
              <a:rPr lang="cs-CZ" sz="4000" dirty="0"/>
            </a:br>
            <a:r>
              <a:rPr lang="cs-CZ" sz="4000" dirty="0"/>
              <a:t>v Příbrami, Základní škola pod Svatou Horou </a:t>
            </a:r>
            <a:br>
              <a:rPr lang="cs-CZ" sz="4000" dirty="0"/>
            </a:br>
            <a:r>
              <a:rPr lang="cs-CZ" sz="4000" dirty="0"/>
              <a:t>v Příbrami</a:t>
            </a:r>
          </a:p>
          <a:p>
            <a:pPr>
              <a:lnSpc>
                <a:spcPct val="150000"/>
              </a:lnSpc>
            </a:pPr>
            <a:r>
              <a:rPr lang="cs-CZ" sz="4000" b="1" dirty="0"/>
              <a:t>Doba průzkumu: </a:t>
            </a:r>
            <a:r>
              <a:rPr lang="cs-CZ" sz="4000" dirty="0"/>
              <a:t>prosinec 2015 – květen 2016</a:t>
            </a:r>
          </a:p>
          <a:p>
            <a:pPr>
              <a:lnSpc>
                <a:spcPct val="150000"/>
              </a:lnSpc>
            </a:pPr>
            <a:r>
              <a:rPr lang="cs-CZ" sz="4000" b="1" dirty="0"/>
              <a:t>Charakteristika respondentů</a:t>
            </a:r>
            <a:r>
              <a:rPr lang="cs-CZ" sz="4000" dirty="0"/>
              <a:t>: žáci 5. a 9. ročníků</a:t>
            </a:r>
          </a:p>
        </p:txBody>
      </p:sp>
    </p:spTree>
    <p:extLst>
      <p:ext uri="{BB962C8B-B14F-4D97-AF65-F5344CB8AC3E}">
        <p14:creationId xmlns:p14="http://schemas.microsoft.com/office/powerpoint/2010/main" val="34261255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</TotalTime>
  <Words>613</Words>
  <Application>Microsoft Office PowerPoint</Application>
  <PresentationFormat>Vlastní</PresentationFormat>
  <Paragraphs>150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Office</vt:lpstr>
      <vt:lpstr>ROLE SESTRY V PREVENCI DĚTSKÉ OBEZITY </vt:lpstr>
      <vt:lpstr>MOTIVACE</vt:lpstr>
      <vt:lpstr>BAKALÁŘSKÁ PRÁCE</vt:lpstr>
      <vt:lpstr>TEORETICKÁ ČÁST PRÁCE</vt:lpstr>
      <vt:lpstr>PRAKTICKÁ ČÁST PRÁCE</vt:lpstr>
      <vt:lpstr>CÍLE PRÁCE</vt:lpstr>
      <vt:lpstr>CÍLE PRÁCE</vt:lpstr>
      <vt:lpstr>PRŮZKUMNÉ OTÁZKY</vt:lpstr>
      <vt:lpstr>METODOLOGIE</vt:lpstr>
      <vt:lpstr>Prezentace aplikace PowerPoint</vt:lpstr>
      <vt:lpstr>Prezentace aplikace PowerPoint</vt:lpstr>
      <vt:lpstr>Prezentace aplikace PowerPoint</vt:lpstr>
      <vt:lpstr>Prezentace aplikace PowerPoint</vt:lpstr>
      <vt:lpstr>DOPORUČENÍ PRO PRAXI</vt:lpstr>
      <vt:lpstr>Prezentace aplikace PowerPoint</vt:lpstr>
      <vt:lpstr>Prezentace aplikace PowerPoint</vt:lpstr>
      <vt:lpstr>Prezentace aplikace PowerPoint</vt:lpstr>
      <vt:lpstr>ZÁVĚR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SESTRY V PREVENCI DĚTSKÉ OBEZITY</dc:title>
  <dc:creator>Tereza Bechová</dc:creator>
  <cp:lastModifiedBy>Lidka</cp:lastModifiedBy>
  <cp:revision>29</cp:revision>
  <dcterms:created xsi:type="dcterms:W3CDTF">2016-08-28T18:36:54Z</dcterms:created>
  <dcterms:modified xsi:type="dcterms:W3CDTF">2020-05-18T17:09:53Z</dcterms:modified>
</cp:coreProperties>
</file>