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sldIdLst>
    <p:sldId id="285" r:id="rId2"/>
    <p:sldId id="287" r:id="rId3"/>
    <p:sldId id="288" r:id="rId4"/>
    <p:sldId id="298" r:id="rId5"/>
    <p:sldId id="290" r:id="rId6"/>
    <p:sldId id="292" r:id="rId7"/>
    <p:sldId id="299" r:id="rId8"/>
    <p:sldId id="300" r:id="rId9"/>
    <p:sldId id="293" r:id="rId10"/>
    <p:sldId id="296" r:id="rId11"/>
    <p:sldId id="278" r:id="rId12"/>
    <p:sldId id="297" r:id="rId13"/>
    <p:sldId id="279" r:id="rId14"/>
    <p:sldId id="281" r:id="rId15"/>
    <p:sldId id="301" r:id="rId16"/>
    <p:sldId id="284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E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47FBE5E-0B56-4361-BA28-D2F8C3892099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AB979C-DADD-4C01-9F85-C72265BD1BD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85918" y="2928934"/>
            <a:ext cx="6643734" cy="1857388"/>
          </a:xfrm>
        </p:spPr>
        <p:txBody>
          <a:bodyPr>
            <a:normAutofit fontScale="9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br>
              <a:rPr lang="cs-CZ" sz="3200" dirty="0">
                <a:solidFill>
                  <a:schemeClr val="tx1"/>
                </a:solidFill>
                <a:effectLst/>
                <a:cs typeface="Times New Roman" pitchFamily="18" charset="0"/>
              </a:rPr>
            </a:br>
            <a:br>
              <a:rPr lang="cs-CZ" sz="3200" dirty="0">
                <a:solidFill>
                  <a:schemeClr val="tx1"/>
                </a:solidFill>
                <a:effectLst/>
                <a:cs typeface="Times New Roman" pitchFamily="18" charset="0"/>
              </a:rPr>
            </a:br>
            <a:br>
              <a:rPr lang="cs-CZ" sz="3200" dirty="0">
                <a:solidFill>
                  <a:schemeClr val="tx1"/>
                </a:solidFill>
                <a:effectLst/>
                <a:cs typeface="Times New Roman" pitchFamily="18" charset="0"/>
              </a:rPr>
            </a:br>
            <a:br>
              <a:rPr lang="cs-CZ" sz="3200" dirty="0">
                <a:solidFill>
                  <a:schemeClr val="tx1"/>
                </a:solidFill>
                <a:effectLst/>
                <a:cs typeface="Times New Roman" pitchFamily="18" charset="0"/>
              </a:rPr>
            </a:br>
            <a:r>
              <a:rPr lang="cs-CZ" sz="33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EDUKACE ADOLESCENTA S ASTMA BRONCHIALE V RÁMCI HOSPITALIZACE</a:t>
            </a:r>
            <a:br>
              <a:rPr lang="cs-CZ" sz="3200" dirty="0">
                <a:solidFill>
                  <a:schemeClr val="tx1"/>
                </a:solidFill>
                <a:effectLst/>
                <a:cs typeface="Times New Roman" pitchFamily="18" charset="0"/>
              </a:rPr>
            </a:br>
            <a:br>
              <a:rPr lang="cs-CZ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cs-CZ" sz="2700" b="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Bakalářská práce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5072074"/>
            <a:ext cx="6816492" cy="1428760"/>
          </a:xfrm>
        </p:spPr>
        <p:txBody>
          <a:bodyPr>
            <a:normAutofit fontScale="25000" lnSpcReduction="20000"/>
          </a:bodyPr>
          <a:lstStyle/>
          <a:p>
            <a:pPr algn="ctr"/>
            <a:endParaRPr lang="cs-CZ" sz="2800" dirty="0">
              <a:latin typeface="+mj-lt"/>
              <a:cs typeface="Times New Roman" pitchFamily="18" charset="0"/>
            </a:endParaRPr>
          </a:p>
          <a:p>
            <a:pPr algn="ctr"/>
            <a:r>
              <a:rPr lang="cs-CZ" sz="9600" dirty="0">
                <a:latin typeface="Calibri" pitchFamily="34" charset="0"/>
                <a:cs typeface="Calibri" pitchFamily="34" charset="0"/>
              </a:rPr>
              <a:t>Vedoucí práce: PhDr. Jana Hlinovská, Ph.D.</a:t>
            </a:r>
          </a:p>
          <a:p>
            <a:pPr algn="ctr"/>
            <a:endParaRPr lang="cs-CZ" sz="6000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cs-CZ" sz="8000" dirty="0">
                <a:latin typeface="Calibri" pitchFamily="34" charset="0"/>
                <a:cs typeface="Calibri" pitchFamily="34" charset="0"/>
              </a:rPr>
              <a:t>DANA HROMÍŘOVÁ</a:t>
            </a:r>
          </a:p>
          <a:p>
            <a:pPr algn="ctr"/>
            <a:r>
              <a:rPr lang="cs-CZ" sz="7200" dirty="0">
                <a:latin typeface="Calibri" pitchFamily="34" charset="0"/>
                <a:cs typeface="Calibri" pitchFamily="34" charset="0"/>
              </a:rPr>
              <a:t>PRAHA 2018</a:t>
            </a:r>
          </a:p>
        </p:txBody>
      </p:sp>
      <p:sp>
        <p:nvSpPr>
          <p:cNvPr id="12" name="Obdélník 11"/>
          <p:cNvSpPr/>
          <p:nvPr/>
        </p:nvSpPr>
        <p:spPr>
          <a:xfrm rot="10800000" flipV="1">
            <a:off x="2571736" y="428604"/>
            <a:ext cx="50006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000" dirty="0">
                <a:latin typeface="+mj-lt"/>
                <a:cs typeface="Times New Roman" pitchFamily="18" charset="0"/>
              </a:rPr>
              <a:t>Vysoká škola zdravotnická, o. p. s., Praha 5 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1000108"/>
            <a:ext cx="1730595" cy="1583759"/>
          </a:xfrm>
          <a:prstGeom prst="ellipse">
            <a:avLst/>
          </a:prstGeom>
          <a:ln/>
          <a:scene3d>
            <a:camera prst="obliqueTopLeft"/>
            <a:lightRig rig="threePt" dir="t"/>
          </a:scene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cxnSp>
        <p:nvCxnSpPr>
          <p:cNvPr id="10" name="Přímá spojovací čára 9"/>
          <p:cNvCxnSpPr/>
          <p:nvPr/>
        </p:nvCxnSpPr>
        <p:spPr>
          <a:xfrm>
            <a:off x="1000100" y="4929198"/>
            <a:ext cx="81439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4414" y="357166"/>
            <a:ext cx="7229468" cy="64294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2. EDUKAČNÍ JEDNOTKA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14480" y="1500174"/>
            <a:ext cx="6786610" cy="4786346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Název: Specifika ošetřovatelské péče při používání ultrazvukového inhalátoru.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pacient využíval inhalace s fyziologickým roztokem jen při zhoršení svého zdravotního stavu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během edukace mu byla vysvětlena prospěšnost inhalační terapie s nutností ji využívat denně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pacient se naučil prakticky používat ultrazvukový inhalátor, jeho obsluhu i údržbu zvládal dobře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cíl edukační jednotky byl splněn</a:t>
            </a:r>
          </a:p>
          <a:p>
            <a:endParaRPr lang="cs-CZ" dirty="0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8229600" cy="93896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cs-CZ" sz="3600" b="1" dirty="0">
                <a:latin typeface="Calibri" pitchFamily="34" charset="0"/>
                <a:cs typeface="Calibri" pitchFamily="34" charset="0"/>
              </a:rPr>
              <a:t>3. EDUKAČNÍ JEDNOTKA</a:t>
            </a:r>
            <a:br>
              <a:rPr lang="cs-CZ" sz="3200" dirty="0">
                <a:latin typeface="Times New Roman" pitchFamily="18" charset="0"/>
                <a:cs typeface="Times New Roman" pitchFamily="18" charset="0"/>
              </a:rPr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00166" y="1428736"/>
            <a:ext cx="7143800" cy="5038740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Název: Specifika ošetřovatelské péče při preventivních režimových opatřeních u astma bronchiale.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pacient díky ní získal upřesňující informace v oblasti preventivních režimových opatřeních, kterých využije při osamotnění ve svém budoucím životě 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byla zaměřena komplexně, na všechny oblasti, které pacienti s astmatem musejí dodržovat 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důraz byl kladen na první pomoc v rámci anafylaktického šoku a na praktickou výuku manipulace s autoinjektorem EpiPen u pacienta s potravinovou alergií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cíl edukace byl splněn</a:t>
            </a:r>
          </a:p>
          <a:p>
            <a:endParaRPr lang="cs-CZ" sz="2200" dirty="0">
              <a:latin typeface="Times New Roman" pitchFamily="18" charset="0"/>
              <a:cs typeface="Times New Roman" pitchFamily="18" charset="0"/>
            </a:endParaRPr>
          </a:p>
          <a:p>
            <a:endParaRPr lang="cs-CZ" sz="2200" dirty="0">
              <a:latin typeface="Times New Roman" pitchFamily="18" charset="0"/>
              <a:cs typeface="Times New Roman" pitchFamily="18" charset="0"/>
            </a:endParaRPr>
          </a:p>
          <a:p>
            <a:endParaRPr lang="cs-CZ" sz="2200" dirty="0">
              <a:latin typeface="Times New Roman" pitchFamily="18" charset="0"/>
              <a:cs typeface="Times New Roman" pitchFamily="18" charset="0"/>
            </a:endParaRPr>
          </a:p>
          <a:p>
            <a:endParaRPr lang="cs-CZ" sz="2200" dirty="0">
              <a:latin typeface="Times New Roman" pitchFamily="18" charset="0"/>
              <a:cs typeface="Times New Roman" pitchFamily="18" charset="0"/>
            </a:endParaRPr>
          </a:p>
          <a:p>
            <a:endParaRPr lang="cs-CZ" sz="2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301038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b="1" dirty="0">
                <a:latin typeface="Calibri" pitchFamily="34" charset="0"/>
                <a:cs typeface="Calibri" pitchFamily="34" charset="0"/>
              </a:rPr>
              <a:t>4. EDUKAČNÍ JEDNOTKA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00166" y="1500174"/>
            <a:ext cx="7186634" cy="4895864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Název: Specifika ošetřovatelské péče při dechových cvičení u adolescenta s astma bronchiale z pohledu všeobecné sestry.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pacient si nebyl jist v technice prováděných dechových cvičení 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edukace této jednotky byly pojmuta formou hry mezi ostatními spolupacienty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naučil se vyrobit si papírový větrník a ovládá techniku dechového cvičení s touto pomůckou 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alternativní metodou se stalo nafukování magického balónku 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vysvětlené techniky dechové cvičení zvládl a uvědomil si potřebu provádění dechových cvičení 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cíl edukace byl splněn </a:t>
            </a:r>
          </a:p>
          <a:p>
            <a:endParaRPr lang="cs-CZ" dirty="0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02" y="214290"/>
            <a:ext cx="8643998" cy="98985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b="1" dirty="0">
                <a:latin typeface="Calibri" pitchFamily="34" charset="0"/>
                <a:cs typeface="Calibri" pitchFamily="34" charset="0"/>
              </a:rPr>
              <a:t>ZHODNOCENÍ EDUKAČNÍHO PROCESU</a:t>
            </a:r>
            <a:br>
              <a:rPr lang="cs-CZ" sz="3200" dirty="0">
                <a:latin typeface="Times New Roman" pitchFamily="18" charset="0"/>
                <a:cs typeface="Times New Roman" pitchFamily="18" charset="0"/>
              </a:rPr>
            </a:b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14414" y="1500174"/>
            <a:ext cx="7715304" cy="4967302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 této práci byl edukační proces realizován komplexně, tedy tak, aby zahrnoval všechny důležité složky péče o pacienty s astmatem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 závěru práce jsou navržena doporučení pro praxi určená pro: </a:t>
            </a:r>
          </a:p>
          <a:p>
            <a:pPr lvl="1"/>
            <a:r>
              <a:rPr lang="cs-CZ" sz="2400" dirty="0">
                <a:latin typeface="Calibri" pitchFamily="34" charset="0"/>
                <a:cs typeface="Calibri" pitchFamily="34" charset="0"/>
              </a:rPr>
              <a:t>adolescenta s astmatem</a:t>
            </a:r>
          </a:p>
          <a:p>
            <a:pPr lvl="1"/>
            <a:r>
              <a:rPr lang="cs-CZ" sz="2400" dirty="0">
                <a:latin typeface="Calibri" pitchFamily="34" charset="0"/>
                <a:cs typeface="Calibri" pitchFamily="34" charset="0"/>
              </a:rPr>
              <a:t>jeho rodinu, partnerku, přátele</a:t>
            </a:r>
          </a:p>
          <a:p>
            <a:pPr lvl="1"/>
            <a:r>
              <a:rPr lang="cs-CZ" sz="2400" dirty="0">
                <a:latin typeface="Calibri" pitchFamily="34" charset="0"/>
                <a:cs typeface="Calibri" pitchFamily="34" charset="0"/>
              </a:rPr>
              <a:t>všeobecné sestry</a:t>
            </a:r>
          </a:p>
          <a:p>
            <a:pPr lvl="1"/>
            <a:r>
              <a:rPr lang="cs-CZ" sz="2400" dirty="0">
                <a:latin typeface="Calibri" pitchFamily="34" charset="0"/>
                <a:cs typeface="Calibri" pitchFamily="34" charset="0"/>
              </a:rPr>
              <a:t>managament zdravotnického zařízení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důsledně vedenou edukací jsme přispěli k podpoře zdraví našeho pacienta </a:t>
            </a: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ZÁVĚR</a:t>
            </a:r>
            <a:br>
              <a:rPr lang="cs-CZ" sz="3200" dirty="0">
                <a:latin typeface="Times New Roman" pitchFamily="18" charset="0"/>
                <a:cs typeface="Times New Roman" pitchFamily="18" charset="0"/>
              </a:rPr>
            </a:b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57356" y="1571612"/>
            <a:ext cx="6572296" cy="4429156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cs-CZ" sz="2600" dirty="0">
              <a:latin typeface="Calibri" pitchFamily="34" charset="0"/>
              <a:cs typeface="Calibri" pitchFamily="34" charset="0"/>
            </a:endParaRP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výstupem bakalářské práce vzniklo 8 informačních letáků a brožura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informační letáky a brožura mohou být využity jako vhodná pomůcka při edukaci pacientů s astmatem v rámci ambulantní nebo lůžkové péče</a:t>
            </a:r>
          </a:p>
          <a:p>
            <a:endParaRPr lang="cs-CZ" sz="2400" dirty="0">
              <a:latin typeface="+mj-lt"/>
              <a:cs typeface="Times New Roman" pitchFamily="18" charset="0"/>
            </a:endParaRPr>
          </a:p>
          <a:p>
            <a:endParaRPr lang="cs-CZ" sz="2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NÁZVY INFORMAČNÍCH LETÁKŮ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43042" y="1643050"/>
            <a:ext cx="6858048" cy="4605350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endParaRPr lang="cs-CZ" dirty="0">
              <a:latin typeface="Calibri" pitchFamily="34" charset="0"/>
              <a:cs typeface="Calibri" pitchFamily="34" charset="0"/>
            </a:endParaRP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Inhalační pomůcka s maskou a se zvukovou signalizací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Inhalátor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Průkaz alergika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Preventivní, režimová opatření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Autoinjektor EpiPen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Orientace v pylovém kalendáři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Vhodné potraviny v denním jídelníčku astmatiků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Dechová cvičení</a:t>
            </a:r>
          </a:p>
          <a:p>
            <a:r>
              <a:rPr lang="cs-CZ" sz="3100" dirty="0">
                <a:latin typeface="Calibri" pitchFamily="34" charset="0"/>
                <a:cs typeface="Calibri" pitchFamily="34" charset="0"/>
              </a:rPr>
              <a:t>Praktické informace pro adolescenty s astmatem</a:t>
            </a:r>
          </a:p>
          <a:p>
            <a:endParaRPr lang="cs-CZ" dirty="0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400" b="1" dirty="0">
                <a:latin typeface="Calibri" pitchFamily="34" charset="0"/>
                <a:cs typeface="Calibri" pitchFamily="34" charset="0"/>
              </a:rPr>
              <a:t>Děkuji za pozornost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REŠERŠNÍ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85852" y="1428736"/>
            <a:ext cx="7498080" cy="4800600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klíčová slova: </a:t>
            </a:r>
          </a:p>
          <a:p>
            <a:pPr lvl="1"/>
            <a:r>
              <a:rPr lang="cs-CZ" sz="2600" dirty="0">
                <a:latin typeface="Calibri" pitchFamily="34" charset="0"/>
                <a:cs typeface="Calibri" pitchFamily="34" charset="0"/>
              </a:rPr>
              <a:t>adolescent, astma bronchiale, edukace, hospitalizace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odborné publikace vydané v období 2008 - 2017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Národní lékařská knihovna Praha: celkem 102 záznamů a z té využito: </a:t>
            </a:r>
          </a:p>
          <a:p>
            <a:pPr lvl="1"/>
            <a:r>
              <a:rPr lang="cs-CZ" sz="2600" dirty="0">
                <a:latin typeface="Calibri" pitchFamily="34" charset="0"/>
                <a:cs typeface="Calibri" pitchFamily="34" charset="0"/>
              </a:rPr>
              <a:t>26 knižních publikací </a:t>
            </a:r>
          </a:p>
          <a:p>
            <a:pPr lvl="1"/>
            <a:r>
              <a:rPr lang="cs-CZ" sz="2600" dirty="0">
                <a:latin typeface="Calibri" pitchFamily="34" charset="0"/>
                <a:cs typeface="Calibri" pitchFamily="34" charset="0"/>
              </a:rPr>
              <a:t>10 odborných článků</a:t>
            </a:r>
          </a:p>
          <a:p>
            <a:pPr lvl="1"/>
            <a:r>
              <a:rPr lang="cs-CZ" sz="2600" dirty="0">
                <a:latin typeface="Calibri" pitchFamily="34" charset="0"/>
                <a:cs typeface="Calibri" pitchFamily="34" charset="0"/>
              </a:rPr>
              <a:t>5 elektronických zdrojů</a:t>
            </a:r>
          </a:p>
          <a:p>
            <a:pPr lvl="1"/>
            <a:r>
              <a:rPr lang="cs-CZ" sz="2600" dirty="0">
                <a:latin typeface="Calibri" pitchFamily="34" charset="0"/>
                <a:cs typeface="Calibri" pitchFamily="34" charset="0"/>
              </a:rPr>
              <a:t>v anglickém jazyce 2 zdroje </a:t>
            </a: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8143900" cy="1143008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3200" dirty="0">
                <a:latin typeface="Times New Roman" pitchFamily="18" charset="0"/>
                <a:cs typeface="Times New Roman" pitchFamily="18" charset="0"/>
              </a:rPr>
            </a:br>
            <a:br>
              <a:rPr lang="cs-CZ" sz="3200" dirty="0">
                <a:latin typeface="Times New Roman" pitchFamily="18" charset="0"/>
                <a:cs typeface="Times New Roman" pitchFamily="18" charset="0"/>
              </a:rPr>
            </a:br>
            <a:br>
              <a:rPr lang="cs-CZ" sz="3200" dirty="0">
                <a:latin typeface="Times New Roman" pitchFamily="18" charset="0"/>
                <a:cs typeface="Times New Roman" pitchFamily="18" charset="0"/>
              </a:rPr>
            </a:br>
            <a:br>
              <a:rPr lang="cs-CZ" sz="3200" dirty="0">
                <a:latin typeface="Times New Roman" pitchFamily="18" charset="0"/>
                <a:cs typeface="Times New Roman" pitchFamily="18" charset="0"/>
              </a:rPr>
            </a:br>
            <a:r>
              <a:rPr lang="cs-CZ" sz="3600" b="1" dirty="0">
                <a:latin typeface="Calibri" pitchFamily="34" charset="0"/>
                <a:cs typeface="Calibri" pitchFamily="34" charset="0"/>
              </a:rPr>
              <a:t>OBSAH TEORETICKÉ ČÁSTI BAKALÁŘSKÉ PRÁCE</a:t>
            </a:r>
            <a:br>
              <a:rPr lang="cs-CZ" sz="3600" b="1" dirty="0">
                <a:latin typeface="Calibri" pitchFamily="34" charset="0"/>
                <a:cs typeface="Calibri" pitchFamily="34" charset="0"/>
              </a:rPr>
            </a:br>
            <a:r>
              <a:rPr lang="cs-CZ" sz="3600" b="1" dirty="0">
                <a:latin typeface="Calibri" pitchFamily="34" charset="0"/>
                <a:cs typeface="Calibri" pitchFamily="34" charset="0"/>
              </a:rPr>
              <a:t> </a:t>
            </a:r>
            <a:br>
              <a:rPr lang="cs-CZ" sz="3600" b="1" dirty="0">
                <a:cs typeface="Times New Roman" pitchFamily="18" charset="0"/>
              </a:rPr>
            </a:br>
            <a:br>
              <a:rPr lang="cs-CZ" sz="3600" b="1" dirty="0">
                <a:cs typeface="Times New Roman" pitchFamily="18" charset="0"/>
              </a:rPr>
            </a:br>
            <a:br>
              <a:rPr lang="cs-CZ" sz="3600" b="1" dirty="0">
                <a:cs typeface="Times New Roman" pitchFamily="18" charset="0"/>
              </a:rPr>
            </a:br>
            <a:br>
              <a:rPr lang="cs-CZ" sz="3600" b="1" dirty="0">
                <a:cs typeface="Times New Roman" pitchFamily="18" charset="0"/>
              </a:rPr>
            </a:br>
            <a:endParaRPr lang="cs-CZ" sz="3600" b="1" dirty="0"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728" y="1500174"/>
            <a:ext cx="7286676" cy="4929222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je zaměřený na popis onemocnění astma bronchiale, na etiologii, patofyziologii,  rizikové a vyvolávající faktory, diagnostiku, vyšetřovací metody, léčbu, režimová opatření, pacientská sdružení, komplikace a prognózu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na  ošetřovatelství a specifika ošetřovatelské péče o pacienty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s astma bronchiale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na charakteristiku vývojového období adolescence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na edukaci a edukační proces</a:t>
            </a:r>
          </a:p>
          <a:p>
            <a:endParaRPr lang="cs-CZ" dirty="0">
              <a:latin typeface="+mj-lt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5754" y="214290"/>
            <a:ext cx="8358246" cy="64293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ODLIŠNOSTI ASTMATU V ADOLESCENCI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728" y="1571612"/>
            <a:ext cx="7358114" cy="4714908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cs-CZ" sz="2400" b="1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cs-CZ" sz="2400" b="1" dirty="0">
                <a:latin typeface="Calibri" pitchFamily="34" charset="0"/>
                <a:cs typeface="Calibri" pitchFamily="34" charset="0"/>
              </a:rPr>
              <a:t>Odlišnosti nemoci v adolescenci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ukončení růstu a vývoje plicní tkáně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fyzické i psychické změny v rámci probíhající puberty</a:t>
            </a:r>
          </a:p>
          <a:p>
            <a:pPr>
              <a:buNone/>
            </a:pPr>
            <a:endParaRPr lang="cs-CZ" sz="2400" b="1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cs-CZ" sz="2400" b="1" dirty="0">
                <a:latin typeface="Calibri" pitchFamily="34" charset="0"/>
                <a:cs typeface="Calibri" pitchFamily="34" charset="0"/>
              </a:rPr>
              <a:t>Mýty o astmatu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posledních 20 let zbořilo dva základní mýty 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první prokázal, že astma neovlivňuje rozvoj plicních funkcí 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druhý, že z astmatu se v adolescenci dá „vyrůst“</a:t>
            </a:r>
          </a:p>
          <a:p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858280" cy="785818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OBSAH PRAKTICKÉ ČÁSTI BAKALÁŘSKÉ PRÁCE</a:t>
            </a:r>
            <a:endParaRPr lang="cs-CZ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728" y="1571612"/>
            <a:ext cx="7215238" cy="4857784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cs-CZ" sz="2600" dirty="0">
              <a:latin typeface="Calibri" pitchFamily="34" charset="0"/>
              <a:cs typeface="Calibri" pitchFamily="34" charset="0"/>
            </a:endParaRP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realizace edukačního procesu v 5 fázích: 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1fáze - posouzení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2 fáze - stanovení edukační diagnózy dle NANDA I taxonomie II 2015-2017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3 fáze - plánování 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4 fáze - realizace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5 fáze - vyhodnocení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dále obsahuje:  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doporučení pro praxi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>
              <a:buNone/>
            </a:pPr>
            <a:endParaRPr lang="cs-CZ" dirty="0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7276" y="428604"/>
            <a:ext cx="8086724" cy="571496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PRAKTICKÁ ČÁST BAKALÁŘSKÉ PRÁCE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57290" y="1428736"/>
            <a:ext cx="7329510" cy="5000660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je zaměřena na reedukaci adolescenta ve věku 17 let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s již diagnostikovaným astma bronchiale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probíhala v rámci hospitalizace na dětském oddělení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pacient v posledním roce žil přechodně u své partnerky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zde příliš nedodržoval nastavenou léčbu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chodil do zakouřených prostorů 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žil rušným nočním životem 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od té doby došlo u pacienta k progresi tíže astmatu</a:t>
            </a:r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2976" y="428604"/>
            <a:ext cx="7543824" cy="571504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CÍLE TEORETICKÉ ČÁSTI</a:t>
            </a:r>
            <a:endParaRPr lang="cs-CZ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14480" y="1357298"/>
            <a:ext cx="6858048" cy="4786346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cs-CZ" sz="2600" b="1" dirty="0">
              <a:latin typeface="Calibri" pitchFamily="34" charset="0"/>
              <a:cs typeface="Calibri" pitchFamily="34" charset="0"/>
            </a:endParaRPr>
          </a:p>
          <a:p>
            <a:r>
              <a:rPr lang="cs-CZ" sz="2600" b="1" dirty="0">
                <a:latin typeface="Calibri" pitchFamily="34" charset="0"/>
                <a:cs typeface="Calibri" pitchFamily="34" charset="0"/>
              </a:rPr>
              <a:t>Cíl 1</a:t>
            </a:r>
            <a:r>
              <a:rPr lang="cs-CZ" sz="2600" dirty="0">
                <a:latin typeface="Calibri" pitchFamily="34" charset="0"/>
                <a:cs typeface="Calibri" pitchFamily="34" charset="0"/>
              </a:rPr>
              <a:t>: 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Zpracovat medicínskou, ošetřovatelskou problematiku </a:t>
            </a:r>
            <a:br>
              <a:rPr lang="cs-CZ" sz="2600" dirty="0">
                <a:latin typeface="Calibri" pitchFamily="34" charset="0"/>
                <a:cs typeface="Calibri" pitchFamily="34" charset="0"/>
              </a:rPr>
            </a:br>
            <a:r>
              <a:rPr lang="cs-CZ" sz="2600" dirty="0">
                <a:latin typeface="Calibri" pitchFamily="34" charset="0"/>
                <a:cs typeface="Calibri" pitchFamily="34" charset="0"/>
              </a:rPr>
              <a:t>u adolescenta s astma bronchiale.</a:t>
            </a:r>
          </a:p>
          <a:p>
            <a:pPr>
              <a:buNone/>
            </a:pPr>
            <a:endParaRPr lang="cs-CZ" sz="2600" dirty="0">
              <a:latin typeface="Calibri" pitchFamily="34" charset="0"/>
              <a:cs typeface="Calibri" pitchFamily="34" charset="0"/>
            </a:endParaRPr>
          </a:p>
          <a:p>
            <a:r>
              <a:rPr lang="cs-CZ" sz="2600" b="1" dirty="0">
                <a:latin typeface="Calibri" pitchFamily="34" charset="0"/>
                <a:cs typeface="Calibri" pitchFamily="34" charset="0"/>
              </a:rPr>
              <a:t>Cíl 2</a:t>
            </a:r>
            <a:r>
              <a:rPr lang="cs-CZ" sz="2600" dirty="0">
                <a:latin typeface="Calibri" pitchFamily="34" charset="0"/>
                <a:cs typeface="Calibri" pitchFamily="34" charset="0"/>
              </a:rPr>
              <a:t>: </a:t>
            </a:r>
          </a:p>
          <a:p>
            <a:r>
              <a:rPr lang="cs-CZ" sz="2600" dirty="0">
                <a:latin typeface="Calibri" pitchFamily="34" charset="0"/>
                <a:cs typeface="Calibri" pitchFamily="34" charset="0"/>
              </a:rPr>
              <a:t>Shrnout zásadní informace o ošetřovatelství zaměřené na roli sestry, edukaci a edukačním proces.</a:t>
            </a:r>
          </a:p>
          <a:p>
            <a:endParaRPr lang="cs-CZ" sz="9600" dirty="0">
              <a:latin typeface="Calibri" pitchFamily="34" charset="0"/>
              <a:cs typeface="Calibri" pitchFamily="34" charset="0"/>
            </a:endParaRPr>
          </a:p>
          <a:p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690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CÍLE PRAKTICKÉ ČÁSTI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43042" y="1571612"/>
            <a:ext cx="6929486" cy="4605350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cs-CZ" sz="2400" b="1" dirty="0">
              <a:latin typeface="Calibri" pitchFamily="34" charset="0"/>
              <a:cs typeface="Calibri" pitchFamily="34" charset="0"/>
            </a:endParaRPr>
          </a:p>
          <a:p>
            <a:r>
              <a:rPr lang="cs-CZ" sz="2400" b="1" dirty="0">
                <a:latin typeface="Calibri" pitchFamily="34" charset="0"/>
                <a:cs typeface="Calibri" pitchFamily="34" charset="0"/>
              </a:rPr>
              <a:t>Cíl 1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: 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Zpracovat edukační proces ve všech jeho pěti fázích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u konkrétního pacienta v adolescentním věku s diagnózou astma bronchiale, který byl hospitalizován na dětském oddělení.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b="1" dirty="0">
                <a:latin typeface="Calibri" pitchFamily="34" charset="0"/>
                <a:cs typeface="Calibri" pitchFamily="34" charset="0"/>
              </a:rPr>
              <a:t>Cíl 2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: 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Vytvořit osm informačních letáků a brožuru určenou pro klinickou ošetřovatelskou praxi. </a:t>
            </a:r>
          </a:p>
          <a:p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4334" y="285728"/>
            <a:ext cx="8729666" cy="64294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Calibri" pitchFamily="34" charset="0"/>
                <a:cs typeface="Calibri" pitchFamily="34" charset="0"/>
              </a:rPr>
              <a:t>1. EDUKAČNÍ  JEDNOTKA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728" y="1571612"/>
            <a:ext cx="7358114" cy="4786346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Název: Specifika ošetřovatelské péče při používání inhalační pomůcky s maskou a se zvukovou signalizací.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adolescent při inhalaci preventivních, kontrolujících antiastmatik nepoužíval žádnou pomůcku a jeho dosavadní používání léků bylo díky chybné technice neúčinné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 rámci edukace byl informován o způsobu a výhodách využívání inhalační pomůcky s maskou a se zvukovou signalizací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manipulaci s touto pomůckou zvládl dobře a získal potřebné vědomosti i dovednosti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cíl edukační jednotky byl splněn </a:t>
            </a:r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879</TotalTime>
  <Words>668</Words>
  <Application>Microsoft Office PowerPoint</Application>
  <PresentationFormat>Předvádění na obrazovce (4:3)</PresentationFormat>
  <Paragraphs>136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Slunovrat</vt:lpstr>
      <vt:lpstr>    EDUKACE ADOLESCENTA S ASTMA BRONCHIALE V RÁMCI HOSPITALIZACE  Bakalářská práce </vt:lpstr>
      <vt:lpstr>REŠERŠNÍ STRATEGIE</vt:lpstr>
      <vt:lpstr>    OBSAH TEORETICKÉ ČÁSTI BAKALÁŘSKÉ PRÁCE      </vt:lpstr>
      <vt:lpstr>ODLIŠNOSTI ASTMATU V ADOLESCENCI</vt:lpstr>
      <vt:lpstr>OBSAH PRAKTICKÉ ČÁSTI BAKALÁŘSKÉ PRÁCE</vt:lpstr>
      <vt:lpstr>PRAKTICKÁ ČÁST BAKALÁŘSKÉ PRÁCE </vt:lpstr>
      <vt:lpstr>CÍLE TEORETICKÉ ČÁSTI</vt:lpstr>
      <vt:lpstr>CÍLE PRAKTICKÉ ČÁSTI</vt:lpstr>
      <vt:lpstr>1. EDUKAČNÍ  JEDNOTKA</vt:lpstr>
      <vt:lpstr>2. EDUKAČNÍ JEDNOTKA </vt:lpstr>
      <vt:lpstr>      3. EDUKAČNÍ JEDNOTKA </vt:lpstr>
      <vt:lpstr>4. EDUKAČNÍ JEDNOTKA </vt:lpstr>
      <vt:lpstr>ZHODNOCENÍ EDUKAČNÍHO PROCESU </vt:lpstr>
      <vt:lpstr>ZÁVĚR </vt:lpstr>
      <vt:lpstr>NÁZVY INFORMAČNÍCH LETÁKŮ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EDUKACE U ADOLESCENTA S ASTMA BRONCHIALE V RÁMCI HOSPITALIZACE </dc:title>
  <dc:creator>Hromirovad</dc:creator>
  <cp:lastModifiedBy>Lidmila Hamplová</cp:lastModifiedBy>
  <cp:revision>214</cp:revision>
  <dcterms:created xsi:type="dcterms:W3CDTF">2017-11-23T02:15:02Z</dcterms:created>
  <dcterms:modified xsi:type="dcterms:W3CDTF">2021-02-24T18:13:00Z</dcterms:modified>
</cp:coreProperties>
</file>