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853586A-FE81-4225-BDA6-BDBBC7294D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0173D9-F245-4D76-A23F-EBE6AD67FB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236FA-BE3C-43C3-8EF7-DEE3147B9516}" type="datetimeFigureOut">
              <a:rPr lang="en-US"/>
              <a:t>2/24/2021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53E52-0BAF-475E-9027-77C55F6728A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F255F0-854F-43FB-BFD8-8EA25C318B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0EFB4-0013-43A0-A7B5-5FFA3D1C253B}" type="slidenum">
              <a:t>‹#›</a:t>
            </a:fld>
            <a:endParaRPr lang="en-US"/>
          </a:p>
        </p:txBody>
      </p:sp>
      <p:sp>
        <p:nvSpPr>
          <p:cNvPr id="6" name="Zástupný symbol pro záhlaví 1">
            <a:extLst>
              <a:ext uri="{FF2B5EF4-FFF2-40B4-BE49-F238E27FC236}">
                <a16:creationId xmlns:a16="http://schemas.microsoft.com/office/drawing/2014/main" id="{186E1181-D932-4411-893E-F071C533227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5759" cy="45684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Microsoft YaHei" pitchFamily="2"/>
              <a:cs typeface="Microsoft YaHei" pitchFamily="2"/>
            </a:endParaRPr>
          </a:p>
        </p:txBody>
      </p:sp>
      <p:sp>
        <p:nvSpPr>
          <p:cNvPr id="7" name="Zástupný symbol pro datum 2">
            <a:extLst>
              <a:ext uri="{FF2B5EF4-FFF2-40B4-BE49-F238E27FC236}">
                <a16:creationId xmlns:a16="http://schemas.microsoft.com/office/drawing/2014/main" id="{8CD0A4AE-76E5-4F7B-B067-3DA51A76AB08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81884" y="0"/>
            <a:ext cx="2975759" cy="45684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Microsoft YaHei" pitchFamily="2"/>
              <a:cs typeface="Microsoft YaHei" pitchFamily="2"/>
            </a:endParaRPr>
          </a:p>
        </p:txBody>
      </p:sp>
      <p:sp>
        <p:nvSpPr>
          <p:cNvPr id="8" name="Zástupný symbol pro zápatí 3">
            <a:extLst>
              <a:ext uri="{FF2B5EF4-FFF2-40B4-BE49-F238E27FC236}">
                <a16:creationId xmlns:a16="http://schemas.microsoft.com/office/drawing/2014/main" id="{D9CD22EF-4204-479D-BF53-FCF0F3BF13E2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5759" cy="45684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Microsoft YaHei" pitchFamily="2"/>
              <a:cs typeface="Microsoft YaHei" pitchFamily="2"/>
            </a:endParaRPr>
          </a:p>
        </p:txBody>
      </p:sp>
      <p:sp>
        <p:nvSpPr>
          <p:cNvPr id="9" name="Zástupný symbol pro číslo snímku 4">
            <a:extLst>
              <a:ext uri="{FF2B5EF4-FFF2-40B4-BE49-F238E27FC236}">
                <a16:creationId xmlns:a16="http://schemas.microsoft.com/office/drawing/2014/main" id="{0F068605-64EB-4E21-9AAA-B44E901755ED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81884" y="8686800"/>
            <a:ext cx="2975759" cy="45684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B9103A6-DB5B-47B4-975F-68CA194E2E94}" type="slidenum">
              <a:t>‹#›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Microsoft YaHei" pitchFamily="2"/>
              <a:cs typeface="Microsoft YaHe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03622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1">
            <a:extLst>
              <a:ext uri="{FF2B5EF4-FFF2-40B4-BE49-F238E27FC236}">
                <a16:creationId xmlns:a16="http://schemas.microsoft.com/office/drawing/2014/main" id="{A3A698A6-CC09-4144-8E92-B6D388C79D62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none" lIns="90004" tIns="44997" rIns="90004" bIns="44997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Microsoft YaHei" pitchFamily="2"/>
              <a:cs typeface="Microsoft YaHei" pitchFamily="2"/>
            </a:endParaRPr>
          </a:p>
        </p:txBody>
      </p:sp>
      <p:sp>
        <p:nvSpPr>
          <p:cNvPr id="9" name="Zástupný symbol pro obrázek snímku 2">
            <a:extLst>
              <a:ext uri="{FF2B5EF4-FFF2-40B4-BE49-F238E27FC236}">
                <a16:creationId xmlns:a16="http://schemas.microsoft.com/office/drawing/2014/main" id="{E87CE71A-6A26-4960-8D62-EBE19A921D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11798640" y="-11796838"/>
            <a:ext cx="11798283" cy="12492002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10" name="Zástupný symbol pro poznámky 3">
            <a:extLst>
              <a:ext uri="{FF2B5EF4-FFF2-40B4-BE49-F238E27FC236}">
                <a16:creationId xmlns:a16="http://schemas.microsoft.com/office/drawing/2014/main" id="{BCE06ABF-49F9-43EC-A60E-5CF182093F45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4964" cy="411336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cs-CZ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3A05F-DDB1-41AE-90E4-010FE1D11D43}" type="datetimeFigureOut">
              <a:rPr lang="en-US"/>
              <a:t>2/24/2021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E7777-66AE-4E84-B5ED-8BCD1F01C7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15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0">
      <a:lnSpc>
        <a:spcPct val="100000"/>
      </a:lnSpc>
      <a:spcBef>
        <a:spcPts val="450"/>
      </a:spcBef>
      <a:spcAft>
        <a:spcPts val="0"/>
      </a:spcAft>
      <a:buNone/>
      <a:tabLst>
        <a:tab pos="0" algn="l"/>
        <a:tab pos="448915" algn="l"/>
        <a:tab pos="898196" algn="l"/>
        <a:tab pos="1347478" algn="l"/>
        <a:tab pos="1796759" algn="l"/>
        <a:tab pos="2246040" algn="l"/>
        <a:tab pos="2695322" algn="l"/>
        <a:tab pos="3144603" algn="l"/>
        <a:tab pos="3593875" algn="l"/>
        <a:tab pos="4043156" algn="l"/>
        <a:tab pos="4492438" algn="l"/>
        <a:tab pos="4941719" algn="l"/>
        <a:tab pos="5391000" algn="l"/>
        <a:tab pos="5840281" algn="l"/>
        <a:tab pos="6289563" algn="l"/>
        <a:tab pos="6738844" algn="l"/>
        <a:tab pos="7188116" algn="l"/>
        <a:tab pos="7637397" algn="l"/>
        <a:tab pos="8086679" algn="l"/>
        <a:tab pos="8535960" algn="l"/>
        <a:tab pos="8985241" algn="l"/>
      </a:tabLst>
      <a:defRPr lang="cs-CZ" sz="1200" b="0" i="0" u="none" strike="noStrike" kern="0" cap="none" spc="0" baseline="0">
        <a:solidFill>
          <a:srgbClr val="000000"/>
        </a:solidFill>
        <a:uFillTx/>
        <a:latin typeface="Times New Roman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E15E2B8-FC12-4D4E-80B4-815561313A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6D07D55-0B74-4CA4-A966-932C9F90F8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D3B7BCC-F4E3-4C22-9787-0DD27C4F4A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15BACC3-759B-4E01-96CC-BBA3252F9C3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6A48DEB-A00B-4173-9F81-F8442ED25E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A9DA926-248F-4957-89FF-505005EB44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6AF374B-C5B2-4CB3-8C3A-A711C96D45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593512A-B8ED-45C3-A2D0-FCC0F8DE8AB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DCDD2FA-3563-4733-8426-861A0C2D5B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216A0E4-2534-4C92-8802-CA44F03A9C1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9B7CE40-C4CC-4968-A65B-90BAE23976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61C76D5-83AF-4EC3-91AA-D76B2A5050E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D15EDDD-D5D8-4F93-9DB9-E7A1D71456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C73B09D-C467-471F-A835-BD49957320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AEE25DA-86F3-4468-BD5B-C00B35C294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F46ABA5-2E00-4CCC-8AC8-B35F38BE58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494D247-A851-4ADD-AA23-B281E1D382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D65584F-6322-488E-A379-B32CFC1406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44F7F60-9485-4651-9940-AD80401293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B3AAC4E-F322-4810-BC8A-79D0E9C5C0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778EC62-CCE9-43D3-98F8-4F44B76360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671ACC3-3E33-481E-A680-5A6359B495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B5AF8EB-3A97-4C70-BB3D-E02C2A71FE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DE0E424-7353-4179-A154-C408041C6B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B52EF47-EB31-4F71-B4BB-BD0418CC22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6A32140-ED9E-4190-880C-752D7EDA766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9C4CC20-F812-4646-BD35-0938529AC2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057528D-FFD0-4AD3-BE7D-1956A8E2DE3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0" tIns="0" rIns="0" bIns="0" anchor="ctr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F05A7E-D671-4A52-8736-A6978892D1C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1122361"/>
            <a:ext cx="6858000" cy="2387598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4C23DB5-F02B-4825-A629-8A8B5A2C245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  <a:defRPr sz="2400"/>
            </a:lvl1pPr>
          </a:lstStyle>
          <a:p>
            <a:pPr lvl="0"/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9DDB291-4073-460E-9B6C-9BB3AA0AF78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EC74B1-2D7B-4487-AEB8-1851623910D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E8B87A-CB9A-482B-80EC-7FBC99CF1F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33BE85E8-7328-47F6-AF5A-74B2E93FB30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284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50587B-4148-4263-AD55-7B45FFE2B6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8164" cy="114119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D949D4A-B87B-4E4A-8450-C1F8BACFC11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1600200"/>
            <a:ext cx="8228164" cy="452447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CF3A36-BB9C-4786-A5E7-F9FC199AE4D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B9A3AA-8120-4F81-990D-AF00E2658EB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975BF1-C058-4456-BDB6-A5E3FDC46B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9B33E2E8-A4CD-46F2-958C-2C1001C2BF3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262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73C99A3-F47D-451A-9D5E-06F8B6A759F9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5808" cy="584993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B415639-CF8D-4D2A-8E2B-1C8660413FE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4993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1ED0C5-6E79-4520-9F00-2BEFBB49745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DE38EF-B20C-4323-A89C-F602ACFB018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BAB18F-EBDB-4C33-A14C-00B9277EA2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FAAE6EA2-02ED-444A-8CEC-FBD2BEFC3CB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216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A287C3-C3CC-4399-BEBE-6645AC1D9D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8164" cy="114119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BC37E3-8F56-42C8-B1CB-EB745466B95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8164" cy="452447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FF98D6-4EDE-4C7A-84B2-39185378A80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DABC78-C2F9-4FB5-A89A-5527C8040FF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0F6693-0E17-4260-B79A-ED1D1A5C33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55BA3E12-B3EA-43CA-ADFE-46EC1F7DE2F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89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A29D13-3671-4E99-9E24-933F10EC7B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B0E2EFC-3BFE-4914-803B-44605217AC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4A163E-160F-4DFD-B4A8-39784F52E28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556969-5D02-4C94-897B-2F40CF332A5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004447-A917-44EF-AE82-841B68C319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A7CA16EC-D15C-4C83-8D34-FC7FEE40A79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14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0151F4-A135-49BF-9791-5B8ACF73B5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8164" cy="114119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66F1B3-5C8B-447D-AAC1-B988770136F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7011" cy="452437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06D660A-DA60-4F56-8CCC-8A9D1435711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6615" y="1600200"/>
            <a:ext cx="4038603" cy="452437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62C5691-6BF8-4403-9923-32A4D181287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2E6A115-9BED-42F6-B76C-6F0FAC01D43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2E2B7B6-4AB3-466D-99F6-8FA52A6226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51FBC2BD-9329-45F7-9B1E-9DFA14BA2D4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00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D44465-38CD-43C9-8389-667C98CDEF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AF752E-F314-46EF-94B2-23534304CD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681160"/>
            <a:ext cx="3868734" cy="823910"/>
          </a:xfrm>
        </p:spPr>
        <p:txBody>
          <a:bodyPr anchor="b"/>
          <a:lstStyle>
            <a:lvl1pPr mar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  <a:defRPr sz="24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9ED30DF-2365-43FD-B145-C5CE5051C20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2505071"/>
            <a:ext cx="386873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1F91CC8A-57A4-45B1-B90C-F073BD36F4B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791" cy="823910"/>
          </a:xfrm>
        </p:spPr>
        <p:txBody>
          <a:bodyPr anchor="b"/>
          <a:lstStyle>
            <a:lvl1pPr mar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  <a:defRPr sz="24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39BF20B-10A0-40AD-8C7C-964CC5976E4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79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8DCF099-72C5-44AE-9C43-659E950B550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26B8320-A253-4634-A25D-FC7DDA0ECE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4C2381C-9031-4054-BD27-080919452F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77EF8701-B761-4D21-BA18-46086438951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695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2B18FF-898B-4755-A069-16831E6DD6C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8164" cy="114119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A1757B4-FD08-4B03-9428-31EA05E6A5F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7179337-346F-4B7B-AD05-95BB02F53E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2EA8FF0-B0F1-47F4-9C36-3B019E0409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33C096AC-D491-4E53-B4BE-29ED3BF6310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1892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BA24199-C2F8-490C-B8A5-7E61EF47036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8E15DC8-BD22-42FD-A227-6B9148FB26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68C74AF-8E52-46AE-A603-D2B7B89D00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D26EC4D9-82DA-4CBD-A79E-988C626BA94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76092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D4281C-F9C8-46EA-B3CB-484608B7CDC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E421B5-D1DB-4397-BF21-145F38BD38B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53E2803-B15A-4935-83B1-D883FDCEC2C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 mar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  <a:defRPr sz="16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D725FE4-8B5F-472D-8FB6-B6B48E30CB5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7F794A4-F8B7-470C-99BC-201F9E9EE6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0EA2B7-62EE-4648-AE73-2EC0085EB6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F88F8759-DAE9-4E3D-B950-73A10A863AE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40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0E1E79-D2C3-44E1-806F-BBA84E627B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15F1E51-097D-4D90-AE46-0F2C4956DDE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 mar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D2DDF20-12C4-40AD-A2F7-A820FA62E7C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 mar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  <a:defRPr sz="16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D5B6A74-1DD6-43E2-8DA6-1E02F54C632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245278"/>
            <a:ext cx="2131923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DE246F-EDA7-46EB-BCF7-EE2EEE2107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3718" y="6245278"/>
            <a:ext cx="2894039" cy="474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E3E37D3-4F0B-4DEC-973B-3CB873127B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2718" y="6245278"/>
            <a:ext cx="2132280" cy="474482"/>
          </a:xfrm>
        </p:spPr>
        <p:txBody>
          <a:bodyPr/>
          <a:lstStyle>
            <a:lvl1pPr>
              <a:defRPr/>
            </a:lvl1pPr>
          </a:lstStyle>
          <a:p>
            <a:pPr lvl="0"/>
            <a:fld id="{5F7CCA8E-9F12-4ED4-93F8-0F627D1E8D9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04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EAB3546-8681-4411-B0E2-286A89EC55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8164" cy="1141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ctr" anchorCtr="1" compatLnSpc="1">
            <a:noAutofit/>
          </a:bodyPr>
          <a:lstStyle/>
          <a:p>
            <a:pPr lvl="0"/>
            <a:endParaRPr lang="cs-CZ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8673897-C8A8-4F72-A546-68F7F10293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8164" cy="452447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0AC4DF-6870-4055-BB98-C5AB56CB2BB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245278"/>
            <a:ext cx="2131923" cy="474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Microsoft YaHei" pitchFamily="2"/>
                <a:cs typeface="Microsoft YaHei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4D118B-50EB-4CF7-9549-D6BAD84F2D0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3718" y="6245278"/>
            <a:ext cx="2894039" cy="474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Microsoft YaHei" pitchFamily="2"/>
                <a:cs typeface="Microsoft YaHei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EB2CAE-15B1-4060-A9FF-FACE45A67E9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2718" y="6245278"/>
            <a:ext cx="2132280" cy="474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Microsoft YaHei" pitchFamily="2"/>
                <a:cs typeface="Microsoft YaHei" pitchFamily="2"/>
              </a:defRPr>
            </a:lvl1pPr>
          </a:lstStyle>
          <a:p>
            <a:pPr lvl="0"/>
            <a:fld id="{327381FB-6B43-4E63-A75A-B4904158EC92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>
          <a:tab pos="0" algn="l"/>
          <a:tab pos="448915" algn="l"/>
          <a:tab pos="898196" algn="l"/>
          <a:tab pos="1347478" algn="l"/>
          <a:tab pos="1796759" algn="l"/>
          <a:tab pos="2246040" algn="l"/>
          <a:tab pos="2695322" algn="l"/>
          <a:tab pos="3144603" algn="l"/>
          <a:tab pos="3593875" algn="l"/>
          <a:tab pos="4043156" algn="l"/>
          <a:tab pos="4492438" algn="l"/>
          <a:tab pos="4941719" algn="l"/>
          <a:tab pos="5391000" algn="l"/>
          <a:tab pos="5840281" algn="l"/>
          <a:tab pos="6289563" algn="l"/>
          <a:tab pos="6738844" algn="l"/>
          <a:tab pos="7188116" algn="l"/>
          <a:tab pos="7637397" algn="l"/>
          <a:tab pos="8086679" algn="l"/>
          <a:tab pos="8535960" algn="l"/>
          <a:tab pos="8985241" algn="l"/>
        </a:tabLst>
        <a:defRPr lang="cs-CZ" sz="4400" b="0" i="0" u="none" strike="noStrike" kern="0" cap="none" spc="0" baseline="0">
          <a:solidFill>
            <a:srgbClr val="000000"/>
          </a:solidFill>
          <a:uFillTx/>
          <a:latin typeface="Arial" pitchFamily="34"/>
          <a:ea typeface="Microsoft YaHei" pitchFamily="2"/>
        </a:defRPr>
      </a:lvl1pPr>
    </p:titleStyle>
    <p:bodyStyle>
      <a:lvl1pPr marL="342717" marR="0" lvl="0" indent="-342717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None/>
        <a:tabLst>
          <a:tab pos="342717" algn="l"/>
          <a:tab pos="448915" algn="l"/>
          <a:tab pos="898196" algn="l"/>
          <a:tab pos="1347478" algn="l"/>
          <a:tab pos="1796759" algn="l"/>
          <a:tab pos="2246040" algn="l"/>
          <a:tab pos="2695312" algn="l"/>
          <a:tab pos="3144594" algn="l"/>
          <a:tab pos="3593875" algn="l"/>
          <a:tab pos="4043156" algn="l"/>
          <a:tab pos="4492437" algn="l"/>
          <a:tab pos="4941353" algn="l"/>
          <a:tab pos="5390634" algn="l"/>
          <a:tab pos="5839916" algn="l"/>
          <a:tab pos="6289197" algn="l"/>
          <a:tab pos="6738478" algn="l"/>
          <a:tab pos="7187759" algn="l"/>
          <a:tab pos="7637032" algn="l"/>
          <a:tab pos="8086313" algn="l"/>
          <a:tab pos="8535594" algn="l"/>
          <a:tab pos="8984875" algn="l"/>
        </a:tabLst>
        <a:defRPr lang="cs-CZ" sz="3200" b="0" i="0" u="none" strike="noStrike" kern="0" cap="none" spc="0" baseline="0">
          <a:solidFill>
            <a:srgbClr val="000000"/>
          </a:solidFill>
          <a:uFillTx/>
          <a:latin typeface="Arial" pitchFamily="34"/>
          <a:ea typeface="Microsoft YaHei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>
            <a:extLst>
              <a:ext uri="{FF2B5EF4-FFF2-40B4-BE49-F238E27FC236}">
                <a16:creationId xmlns:a16="http://schemas.microsoft.com/office/drawing/2014/main" id="{46618458-17E6-44EE-8B70-B4184411AF1C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395276" y="946769"/>
            <a:ext cx="8353437" cy="5712979"/>
          </a:xfrm>
          <a:solidFill>
            <a:srgbClr val="BBE0E3">
              <a:alpha val="44000"/>
            </a:srgbClr>
          </a:solidFill>
        </p:spPr>
        <p:txBody>
          <a:bodyPr anchorCtr="1"/>
          <a:lstStyle/>
          <a:p>
            <a:pPr marL="0" lvl="0" indent="0" algn="ctr">
              <a:lnSpc>
                <a:spcPct val="90000"/>
              </a:lnSpc>
              <a:spcBef>
                <a:spcPts val="90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600" b="1">
              <a:latin typeface="Times New Roman" pitchFamily="18"/>
            </a:endParaRP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>
              <a:latin typeface="Times New Roman" pitchFamily="18"/>
            </a:endParaRP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Vysoká škola zdravotnická, o. p. s., Praha 5</a:t>
            </a: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b="1">
              <a:latin typeface="Times New Roman" pitchFamily="18"/>
            </a:endParaRP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b="1">
                <a:latin typeface="Times New Roman" pitchFamily="18"/>
              </a:rPr>
              <a:t>EDUKAČNÍ PROCES U PACIENTA SE SYFILIS NA DERMATOVENEROLOGICKÉ KLINICE</a:t>
            </a: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b="1">
              <a:latin typeface="Times New Roman" pitchFamily="18"/>
            </a:endParaRP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>
                <a:latin typeface="Times New Roman" pitchFamily="18"/>
              </a:rPr>
              <a:t>BAKALÁŘSKÁ PRÁCE</a:t>
            </a: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>
              <a:latin typeface="Times New Roman" pitchFamily="18"/>
            </a:endParaRP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600">
                <a:latin typeface="Times New Roman" pitchFamily="18"/>
              </a:rPr>
              <a:t>Romana Paroulková 3BVS</a:t>
            </a: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600">
              <a:latin typeface="Times New Roman" pitchFamily="18"/>
            </a:endParaRP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1800">
                <a:latin typeface="Times New Roman" pitchFamily="18"/>
              </a:rPr>
              <a:t>Vedoucí práce: doc. MUDr. Lidmila Hamplová, PhD.</a:t>
            </a: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1800">
                <a:latin typeface="Times New Roman" pitchFamily="18"/>
              </a:rPr>
              <a:t>Praha, 2019</a:t>
            </a: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600">
              <a:latin typeface="Times New Roman" pitchFamily="18"/>
            </a:endParaRP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b="1">
              <a:latin typeface="Times New Roman" pitchFamily="18"/>
            </a:endParaRP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b="1">
              <a:latin typeface="Times New Roman" pitchFamily="18"/>
            </a:endParaRPr>
          </a:p>
          <a:p>
            <a:pPr marL="0" lvl="0" indent="0" algn="ctr">
              <a:lnSpc>
                <a:spcPct val="90000"/>
              </a:lnSpc>
              <a:spcBef>
                <a:spcPts val="350"/>
              </a:spcBef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600" b="1">
              <a:latin typeface="Times New Roman" pitchFamily="1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03683D-0897-4D44-AAAB-7AD380E2A65B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58728" y="327730"/>
            <a:ext cx="1441268" cy="132827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5DE229-FA0B-4C3D-83CB-7026FC799D2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83836" y="802797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4. EDUKAČNÍ JEDNOTKA</a:t>
            </a:r>
            <a:br>
              <a:rPr lang="cs-CZ" sz="3200">
                <a:latin typeface="Times New Roman" pitchFamily="18"/>
              </a:rPr>
            </a:br>
            <a:br>
              <a:rPr lang="cs-CZ" sz="3200">
                <a:latin typeface="Times New Roman" pitchFamily="18"/>
              </a:rPr>
            </a:br>
            <a:r>
              <a:rPr lang="cs-CZ" sz="2600" b="1">
                <a:latin typeface="Times New Roman" pitchFamily="18"/>
              </a:rPr>
              <a:t>PREVENTIVNÍ OPATŘENÍ PŘI SEXUÁLNÍM STYKU, DODRŽOVÁNÍ ZÁSAD BEZPEČNÉHO STYKU</a:t>
            </a:r>
            <a:br>
              <a:rPr lang="cs-CZ" sz="2600" b="1">
                <a:latin typeface="Times New Roman" pitchFamily="18"/>
              </a:rPr>
            </a:br>
            <a:r>
              <a:rPr lang="cs-CZ" sz="2400">
                <a:latin typeface="Times New Roman" pitchFamily="18"/>
              </a:rPr>
              <a:t>10. 11. 2018 (60 minut)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C35258A-D4E6-4CA6-AD11-D0DDF102C2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55836" y="2880003"/>
            <a:ext cx="8228164" cy="4524478"/>
          </a:xfrm>
        </p:spPr>
        <p:txBody>
          <a:bodyPr/>
          <a:lstStyle/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 Dodržovat zásady bezpečného pohlavního styku.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 Vždy a správně používat kondom při každém sexuálním styku.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 Nestřídat sexuální partnery.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endParaRPr lang="cs-CZ" sz="2400"/>
          </a:p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Na konci edukační jednotky jsme položili pacientovi otázky. Pacient všemu rozumí a pozná zásady prevence při sexuálním styku. Cíle byly splněny.</a:t>
            </a:r>
          </a:p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endParaRPr lang="cs-CZ" sz="2400"/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FD4FE0-1CFB-4EF8-B128-94AE28D247C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676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DOPORUČENÍ PRO PRAXI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E7261FC-8634-417B-A9CC-02DB276B1AA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8164" cy="4524478"/>
          </a:xfrm>
        </p:spPr>
        <p:txBody>
          <a:bodyPr/>
          <a:lstStyle/>
          <a:p>
            <a:pPr lvl="0"/>
            <a:r>
              <a:rPr lang="cs-CZ" sz="2600" b="1">
                <a:latin typeface="Times New Roman" pitchFamily="18"/>
              </a:rPr>
              <a:t>Doporučení pro pacienta: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600" b="1">
                <a:latin typeface="Times New Roman" pitchFamily="18"/>
              </a:rPr>
              <a:t> </a:t>
            </a:r>
            <a:r>
              <a:rPr lang="cs-CZ" sz="2400">
                <a:latin typeface="Times New Roman" pitchFamily="18"/>
              </a:rPr>
              <a:t>Pacient musí dodržovat stanovený léčebný režim.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 V případě dotazů souvisejících s nemocí lze konatktovat lékaře či všeobecnou sestru.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 Důležité je docházet na pravidelné kontroly.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 Vyhýbat se rizikovým sexuálním praktikám.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 Dodržovat zásady a preventivní opatření při pohlavním styku.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 Povinnost uvést všechny sexuální kontakty.</a:t>
            </a:r>
          </a:p>
          <a:p>
            <a:pPr lvl="0"/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ADD9A7-6F10-490D-961D-6ACDD0CA085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676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DOPORUČENÍ PRO PRAXI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5D3B973-B5D6-47E3-AF61-B142CD6FE97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8164" cy="4524478"/>
          </a:xfrm>
        </p:spPr>
        <p:txBody>
          <a:bodyPr/>
          <a:lstStyle/>
          <a:p>
            <a:pPr lvl="0"/>
            <a:r>
              <a:rPr lang="cs-CZ" sz="2600" b="1">
                <a:latin typeface="Times New Roman" pitchFamily="18"/>
              </a:rPr>
              <a:t>Doporučení pro rodinné příslušníky:</a:t>
            </a:r>
          </a:p>
          <a:p>
            <a:pPr lvl="0"/>
            <a:endParaRPr lang="cs-CZ" sz="2600" b="1">
              <a:latin typeface="Times New Roman" pitchFamily="18"/>
            </a:endParaRP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600" b="1">
                <a:latin typeface="Times New Roman" pitchFamily="18"/>
              </a:rPr>
              <a:t> </a:t>
            </a:r>
            <a:r>
              <a:rPr lang="cs-CZ" sz="2400">
                <a:latin typeface="Times New Roman" pitchFamily="18"/>
              </a:rPr>
              <a:t>Rodina by měla být pro pacienta psychickou oporou.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endParaRPr lang="cs-CZ" sz="2400">
              <a:latin typeface="Times New Roman" pitchFamily="18"/>
            </a:endParaRP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Motivovat pacienta k dodržování léčby.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endParaRPr lang="cs-CZ" sz="2400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3D20B9-85C8-4B9D-A2F3-70D2519F5E3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676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DOPORUČENÍ PRO PRAXI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C3237BD-BC0A-4609-B4C0-8EA48A2261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8164" cy="4524478"/>
          </a:xfrm>
        </p:spPr>
        <p:txBody>
          <a:bodyPr/>
          <a:lstStyle/>
          <a:p>
            <a:pPr lvl="0"/>
            <a:r>
              <a:rPr lang="cs-CZ" sz="2600" b="1">
                <a:latin typeface="Times New Roman" pitchFamily="18"/>
              </a:rPr>
              <a:t>Doporučení pro všeobecné sestry:</a:t>
            </a:r>
          </a:p>
          <a:p>
            <a:pPr lvl="0"/>
            <a:r>
              <a:rPr lang="cs-CZ" sz="2600" b="1">
                <a:latin typeface="Times New Roman" pitchFamily="18"/>
              </a:rPr>
              <a:t>     </a:t>
            </a:r>
            <a:r>
              <a:rPr lang="cs-CZ" sz="2600">
                <a:latin typeface="Times New Roman" pitchFamily="18"/>
              </a:rPr>
              <a:t>Neodsuzovat pacienta za jeho onemocnění. 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 Znát klinické příznaky všech stadií onemocnění a komplikace.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 Poskytnout pacientovi podporu, empatii a získat si jeho důvěru.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 Neustále se vzdělávat v této problematice.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r>
              <a:rPr lang="cs-CZ" sz="2400">
                <a:latin typeface="Times New Roman" pitchFamily="18"/>
              </a:rPr>
              <a:t> Důležitá je komunikace mezi pacientem a sestrou.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5C410F-FE0F-4E4A-9671-D70D9943908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676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ZÁVĚR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389F344-F24F-47D7-A0D6-2AA2D8289D1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8164" cy="4524478"/>
          </a:xfrm>
        </p:spPr>
        <p:txBody>
          <a:bodyPr/>
          <a:lstStyle/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endParaRPr lang="cs-CZ" sz="2400">
              <a:latin typeface="Times New Roman" pitchFamily="18"/>
            </a:endParaRP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endParaRPr lang="cs-CZ" sz="2400">
              <a:latin typeface="Times New Roman" pitchFamily="18"/>
            </a:endParaRPr>
          </a:p>
          <a:p>
            <a:pPr marL="0" lv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</a:pPr>
            <a:r>
              <a:rPr lang="cs-CZ" sz="2400">
                <a:latin typeface="Times New Roman" pitchFamily="18"/>
              </a:rPr>
              <a:t>Všechny stanovené cíle bakalářské práce byly splněny.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➢"/>
            </a:pPr>
            <a:endParaRPr lang="cs-CZ" sz="2400">
              <a:latin typeface="Times New Roman" pitchFamily="18"/>
            </a:endParaRPr>
          </a:p>
          <a:p>
            <a:pPr marL="0" lv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</a:pPr>
            <a:r>
              <a:rPr lang="cs-CZ" sz="2400">
                <a:latin typeface="Times New Roman" pitchFamily="18"/>
              </a:rPr>
              <a:t> </a:t>
            </a:r>
          </a:p>
          <a:p>
            <a:pPr marL="0" lv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</a:pPr>
            <a:r>
              <a:rPr lang="cs-CZ" sz="2400">
                <a:latin typeface="Times New Roman" pitchFamily="18"/>
              </a:rPr>
              <a:t>                                              Děkuji za pozornost. 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9E6DEBD-9CD2-44A7-8606-3AEFB8B690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676"/>
            <a:ext cx="8228164" cy="114119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7DDF09-4BD1-49C5-A224-A7924FBB739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676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REŠERŠNÍ STRATEGIE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B4D7043-7D3D-4453-A05A-835CA1A485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8164" cy="4524478"/>
          </a:xfrm>
        </p:spPr>
        <p:txBody>
          <a:bodyPr/>
          <a:lstStyle/>
          <a:p>
            <a:pPr marL="0" lvl="0" indent="0" algn="ctr"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Klíčová slova: edukační proces, koinfekce, omezení         povinnosti pacienta, syfilis.</a:t>
            </a:r>
          </a:p>
          <a:p>
            <a:pPr marL="0" lvl="0" indent="0" algn="ctr"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400">
              <a:latin typeface="Times New Roman" pitchFamily="18"/>
            </a:endParaRPr>
          </a:p>
          <a:p>
            <a:pPr marL="0" lvl="0" indent="0"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Časové vymezení bylo zvoleno v období 2009-2018.</a:t>
            </a:r>
          </a:p>
          <a:p>
            <a:pPr marL="0" lvl="0" indent="0"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400">
              <a:latin typeface="Times New Roman" pitchFamily="18"/>
            </a:endParaRPr>
          </a:p>
          <a:p>
            <a:pPr marL="0" lvl="0" indent="0"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Rešerše provedena Národní lékařskou knihovnou v Praze,vyhledáno …..</a:t>
            </a:r>
          </a:p>
          <a:p>
            <a:pPr marL="0" lvl="0" indent="0"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 využito 25 zdrojů: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 		 17 v českém jazyce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1 zahraniční zdroj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7 internetových zdrojů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88ADE2-612E-453D-8059-80B3624E339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83836" y="514798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TEORETICKÁ ČÁST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799DD16-1721-4E73-BCA0-11D18F7B37C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1835" y="1799996"/>
            <a:ext cx="8228164" cy="4895999"/>
          </a:xfrm>
        </p:spPr>
        <p:txBody>
          <a:bodyPr/>
          <a:lstStyle/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Shrnuje teoretické informace o onemocnění syfilis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endParaRPr lang="cs-CZ" sz="2400">
              <a:latin typeface="Times New Roman" pitchFamily="18"/>
            </a:endParaRP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Historie onemocnění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Epidemiologické aspekty nákazy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Diagnostika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Léčba a screening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Význam prevence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Vysvětluje pojem edukace a edukační proces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99CB28-2ABD-4312-8A4D-4C74EDB7C0E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CÍLE TEORETICKÉ PRÁCE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1BB1AC3-374F-417E-8920-443040DD942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525923"/>
          </a:xfrm>
        </p:spPr>
        <p:txBody>
          <a:bodyPr/>
          <a:lstStyle/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600">
              <a:latin typeface="Times New Roman" pitchFamily="18"/>
            </a:endParaRP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Cíl 1: Seznámit s dostupnými informacemi o onemocnění syfilis.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400">
              <a:latin typeface="Times New Roman" pitchFamily="18"/>
            </a:endParaRP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Cíl 2: Zdůraznit význam prevence v šíření syfilis  a ostatních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 pohlavních chorob.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400">
              <a:latin typeface="Times New Roman" pitchFamily="18"/>
            </a:endParaRP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Cíl 3: Prezentovat stávající legislativní opatření v případě syfilis.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400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18B4E1-0B2F-4DF5-903F-272218D0E7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CÍLE PRAKTICKÉ ČÁSTI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DC3EA52-7D11-4F72-AD5E-DA8534A86D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213801"/>
            <a:ext cx="8229600" cy="5644198"/>
          </a:xfrm>
        </p:spPr>
        <p:txBody>
          <a:bodyPr/>
          <a:lstStyle/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Cíl 1: Edukovat pacienta o onemocnění.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Cíl 2: Edukovat pacienta o nutnosti dodržování opatření v průběhu léčby.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Cíl 3: Edukovat pacienta o povinnostech a omezeních při onemocnění syfilis.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r>
              <a:rPr lang="cs-CZ" sz="2400">
                <a:latin typeface="Times New Roman" pitchFamily="18"/>
              </a:rPr>
              <a:t>Cíl 4: Edukovat pacienta o trestních dopadech vědomého šíření pohlavní nemoci.</a:t>
            </a:r>
          </a:p>
          <a:p>
            <a:pPr marL="0" lvl="0" indent="0" algn="just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</a:pPr>
            <a:r>
              <a:rPr lang="cs-CZ" sz="2400">
                <a:latin typeface="Times New Roman" pitchFamily="18"/>
              </a:rPr>
              <a:t>Obsah praktické části - edukační proces u pacienta s nově diagnostikovanou syfilis.</a:t>
            </a:r>
          </a:p>
          <a:p>
            <a:pPr marL="0" lvl="0" indent="0" algn="just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</a:pPr>
            <a:endParaRPr lang="cs-CZ" sz="2400">
              <a:latin typeface="Times New Roman" pitchFamily="18"/>
            </a:endParaRPr>
          </a:p>
          <a:p>
            <a:pPr marL="0" lvl="0" indent="0" algn="just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</a:pPr>
            <a:r>
              <a:rPr lang="cs-CZ" sz="2400">
                <a:latin typeface="Times New Roman" pitchFamily="18"/>
              </a:rPr>
              <a:t>K zhodnocení zdravotního stavu pacienta byl využit model fungujícího zdraví Marjory Gordonové.</a:t>
            </a:r>
          </a:p>
          <a:p>
            <a:pPr marL="0" lvl="0" indent="0">
              <a:tabLst>
                <a:tab pos="0" algn="l"/>
                <a:tab pos="106198" algn="l"/>
                <a:tab pos="555479" algn="l"/>
                <a:tab pos="1004761" algn="l"/>
                <a:tab pos="1454042" algn="l"/>
                <a:tab pos="1903323" algn="l"/>
                <a:tab pos="2352595" algn="l"/>
                <a:tab pos="2801877" algn="l"/>
                <a:tab pos="3251158" algn="l"/>
                <a:tab pos="3700439" algn="l"/>
                <a:tab pos="4149720" algn="l"/>
                <a:tab pos="4598636" algn="l"/>
                <a:tab pos="5047917" algn="l"/>
                <a:tab pos="5497199" algn="l"/>
                <a:tab pos="5946480" algn="l"/>
                <a:tab pos="6395761" algn="l"/>
                <a:tab pos="6845042" algn="l"/>
                <a:tab pos="7294315" algn="l"/>
                <a:tab pos="7743596" algn="l"/>
                <a:tab pos="8192877" algn="l"/>
                <a:tab pos="8642158" algn="l"/>
              </a:tabLst>
            </a:pPr>
            <a:endParaRPr lang="cs-CZ" sz="2400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:a16="http://schemas.microsoft.com/office/drawing/2014/main" id="{094BB2A8-4AF7-43AD-91A5-04245ED5EB6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8164" cy="4524478"/>
          </a:xfrm>
        </p:spPr>
        <p:txBody>
          <a:bodyPr/>
          <a:lstStyle/>
          <a:p>
            <a:pPr marL="457200" lvl="0" indent="-457200">
              <a:buSzPct val="100000"/>
              <a:buAutoNum type="arabicPeriod"/>
              <a:tabLst>
                <a:tab pos="342718" algn="l"/>
                <a:tab pos="448916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</a:pPr>
            <a:r>
              <a:rPr lang="cs-CZ" sz="2400">
                <a:latin typeface="Times New Roman" pitchFamily="18"/>
              </a:rPr>
              <a:t>Edukační jednotka: Syfilis. 04. 11. 2018 (60 minut).</a:t>
            </a:r>
          </a:p>
          <a:p>
            <a:pPr marL="0" lvl="0" indent="0"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362" algn="l"/>
                <a:tab pos="5390644" algn="l"/>
                <a:tab pos="5839916" algn="l"/>
                <a:tab pos="6289197" algn="l"/>
                <a:tab pos="6738478" algn="l"/>
                <a:tab pos="7187760" algn="l"/>
                <a:tab pos="7637041" algn="l"/>
                <a:tab pos="8086322" algn="l"/>
                <a:tab pos="8535603" algn="l"/>
                <a:tab pos="8984876" algn="l"/>
              </a:tabLst>
            </a:pPr>
            <a:endParaRPr lang="cs-CZ" sz="2400">
              <a:latin typeface="Times New Roman" pitchFamily="18"/>
            </a:endParaRPr>
          </a:p>
          <a:p>
            <a:pPr lvl="0"/>
            <a:r>
              <a:rPr lang="cs-CZ" sz="2400">
                <a:latin typeface="Times New Roman" pitchFamily="18"/>
              </a:rPr>
              <a:t>2. Edukační jednotka: Povinnosti a omezení pacienta s onemocněním syfilis. 06. 11. 2018 (60 minut).</a:t>
            </a:r>
          </a:p>
          <a:p>
            <a:pPr lvl="0"/>
            <a:endParaRPr lang="cs-CZ" sz="2400">
              <a:latin typeface="Times New Roman" pitchFamily="18"/>
            </a:endParaRPr>
          </a:p>
          <a:p>
            <a:pPr lvl="0"/>
            <a:r>
              <a:rPr lang="cs-CZ" sz="2400">
                <a:latin typeface="Times New Roman" pitchFamily="18"/>
              </a:rPr>
              <a:t>3. Edukační jednotka: Dodržování opatření v průběhu léčby.    08. 11. 2018 (60 minut).</a:t>
            </a:r>
          </a:p>
          <a:p>
            <a:pPr lvl="0"/>
            <a:endParaRPr lang="cs-CZ" sz="2400">
              <a:latin typeface="Times New Roman" pitchFamily="18"/>
            </a:endParaRPr>
          </a:p>
          <a:p>
            <a:pPr lvl="0"/>
            <a:r>
              <a:rPr lang="cs-CZ" sz="2400">
                <a:latin typeface="Times New Roman" pitchFamily="18"/>
              </a:rPr>
              <a:t>4. Edukační jednotka: Preventivní opatření při sexuálním styku, dodržování zásad bezpečného styku.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5ACEE74-88F5-418E-B36C-B6285EE5A60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676"/>
            <a:ext cx="8228164" cy="1141198"/>
          </a:xfrm>
        </p:spPr>
        <p:txBody>
          <a:bodyPr>
            <a:spAutoFit/>
          </a:bodyPr>
          <a:lstStyle/>
          <a:p>
            <a:pPr lvl="0"/>
            <a:r>
              <a:rPr lang="cs-CZ" sz="3200"/>
              <a:t>PLÁNOVANÉ EDUKACE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6AD99C-4C9D-44D2-BBBD-42F7A3F56D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586797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1</a:t>
            </a:r>
            <a:r>
              <a:rPr lang="cs-CZ" sz="3200" b="1">
                <a:latin typeface="Times New Roman" pitchFamily="18"/>
              </a:rPr>
              <a:t>. </a:t>
            </a:r>
            <a:r>
              <a:rPr lang="cs-CZ" sz="3200">
                <a:latin typeface="Times New Roman" pitchFamily="18"/>
              </a:rPr>
              <a:t>EDUKAČNÍ JEDNOTKA</a:t>
            </a:r>
            <a:br>
              <a:rPr lang="cs-CZ" sz="3200" b="1">
                <a:latin typeface="Times New Roman" pitchFamily="18"/>
              </a:rPr>
            </a:br>
            <a:r>
              <a:rPr lang="cs-CZ" sz="2600" b="1">
                <a:latin typeface="Times New Roman" pitchFamily="18"/>
              </a:rPr>
              <a:t>SYFILIS</a:t>
            </a:r>
            <a:br>
              <a:rPr lang="cs-CZ" sz="3200">
                <a:latin typeface="Times New Roman" pitchFamily="18"/>
              </a:rPr>
            </a:br>
            <a:r>
              <a:rPr lang="cs-CZ" sz="2400">
                <a:latin typeface="Times New Roman" pitchFamily="18"/>
              </a:rPr>
              <a:t>04. 11. 2018 (60 minut)</a:t>
            </a:r>
          </a:p>
        </p:txBody>
      </p:sp>
      <p:sp>
        <p:nvSpPr>
          <p:cNvPr id="3" name="Volný tvar: obrazec 2">
            <a:extLst>
              <a:ext uri="{FF2B5EF4-FFF2-40B4-BE49-F238E27FC236}">
                <a16:creationId xmlns:a16="http://schemas.microsoft.com/office/drawing/2014/main" id="{6F4E4546-F871-4EA5-A4AF-273EDDA9FEBE}"/>
              </a:ext>
            </a:extLst>
          </p:cNvPr>
          <p:cNvSpPr/>
          <p:nvPr/>
        </p:nvSpPr>
        <p:spPr>
          <a:xfrm>
            <a:off x="179277" y="5084640"/>
            <a:ext cx="3745080" cy="1584362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Microsoft YaHei" pitchFamily="2"/>
              <a:cs typeface="Microsoft YaHei" pitchFamily="2"/>
            </a:endParaRP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B580EAF-9C09-4199-BB32-6BA3011600C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83836" y="1832841"/>
            <a:ext cx="8228164" cy="5490441"/>
          </a:xfrm>
        </p:spPr>
        <p:txBody>
          <a:bodyPr/>
          <a:lstStyle/>
          <a:p>
            <a:pPr marL="342717" lvl="1" indent="-342717">
              <a:lnSpc>
                <a:spcPct val="100000"/>
              </a:lnSpc>
              <a:spcBef>
                <a:spcPts val="800"/>
              </a:spcBef>
              <a:buNone/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12" algn="l"/>
                <a:tab pos="3144594" algn="l"/>
                <a:tab pos="3593875" algn="l"/>
                <a:tab pos="4043156" algn="l"/>
                <a:tab pos="4492437" algn="l"/>
                <a:tab pos="4941353" algn="l"/>
                <a:tab pos="5390634" algn="l"/>
                <a:tab pos="5839916" algn="l"/>
                <a:tab pos="6289197" algn="l"/>
                <a:tab pos="6738478" algn="l"/>
                <a:tab pos="7187759" algn="l"/>
                <a:tab pos="7637032" algn="l"/>
                <a:tab pos="8086313" algn="l"/>
                <a:tab pos="8535594" algn="l"/>
                <a:tab pos="8984875" algn="l"/>
              </a:tabLst>
            </a:pPr>
            <a:endParaRPr lang="cs-CZ">
              <a:latin typeface="Times New Roman" pitchFamily="18"/>
              <a:ea typeface="Microsoft YaHei" pitchFamily="2"/>
            </a:endParaRPr>
          </a:p>
          <a:p>
            <a:pPr marL="342717" lvl="1" indent="-342717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45000"/>
              <a:buFont typeface="StarSymbol"/>
              <a:buChar char="●"/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12" algn="l"/>
                <a:tab pos="3144594" algn="l"/>
                <a:tab pos="3593875" algn="l"/>
                <a:tab pos="4043156" algn="l"/>
                <a:tab pos="4492437" algn="l"/>
                <a:tab pos="4941353" algn="l"/>
                <a:tab pos="5390634" algn="l"/>
                <a:tab pos="5839916" algn="l"/>
                <a:tab pos="6289197" algn="l"/>
                <a:tab pos="6738478" algn="l"/>
                <a:tab pos="7187759" algn="l"/>
                <a:tab pos="7637032" algn="l"/>
                <a:tab pos="8086313" algn="l"/>
                <a:tab pos="8535594" algn="l"/>
                <a:tab pos="8984875" algn="l"/>
              </a:tabLst>
            </a:pPr>
            <a:r>
              <a:rPr lang="cs-CZ">
                <a:latin typeface="Times New Roman" pitchFamily="18"/>
                <a:ea typeface="Microsoft YaHei" pitchFamily="2"/>
              </a:rPr>
              <a:t>Onemocnění syfilis.</a:t>
            </a:r>
          </a:p>
          <a:p>
            <a:pPr marL="342717" lvl="1" indent="-342717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45000"/>
              <a:buFont typeface="StarSymbol"/>
              <a:buChar char="●"/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12" algn="l"/>
                <a:tab pos="3144594" algn="l"/>
                <a:tab pos="3593875" algn="l"/>
                <a:tab pos="4043156" algn="l"/>
                <a:tab pos="4492437" algn="l"/>
                <a:tab pos="4941353" algn="l"/>
                <a:tab pos="5390634" algn="l"/>
                <a:tab pos="5839916" algn="l"/>
                <a:tab pos="6289197" algn="l"/>
                <a:tab pos="6738478" algn="l"/>
                <a:tab pos="7187759" algn="l"/>
                <a:tab pos="7637032" algn="l"/>
                <a:tab pos="8086313" algn="l"/>
                <a:tab pos="8535594" algn="l"/>
                <a:tab pos="8984875" algn="l"/>
              </a:tabLst>
            </a:pPr>
            <a:r>
              <a:rPr lang="cs-CZ">
                <a:latin typeface="Times New Roman" pitchFamily="18"/>
                <a:ea typeface="Microsoft YaHei" pitchFamily="2"/>
              </a:rPr>
              <a:t>Klinické příznaky onemocnění.</a:t>
            </a:r>
          </a:p>
          <a:p>
            <a:pPr marL="342717" lvl="1" indent="-342717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45000"/>
              <a:buFont typeface="StarSymbol"/>
              <a:buChar char="●"/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12" algn="l"/>
                <a:tab pos="3144594" algn="l"/>
                <a:tab pos="3593875" algn="l"/>
                <a:tab pos="4043156" algn="l"/>
                <a:tab pos="4492437" algn="l"/>
                <a:tab pos="4941353" algn="l"/>
                <a:tab pos="5390634" algn="l"/>
                <a:tab pos="5839916" algn="l"/>
                <a:tab pos="6289197" algn="l"/>
                <a:tab pos="6738478" algn="l"/>
                <a:tab pos="7187759" algn="l"/>
                <a:tab pos="7637032" algn="l"/>
                <a:tab pos="8086313" algn="l"/>
                <a:tab pos="8535594" algn="l"/>
                <a:tab pos="8984875" algn="l"/>
              </a:tabLst>
            </a:pPr>
            <a:r>
              <a:rPr lang="cs-CZ">
                <a:latin typeface="Times New Roman" pitchFamily="18"/>
                <a:ea typeface="Microsoft YaHei" pitchFamily="2"/>
              </a:rPr>
              <a:t>Komplikace syfilis.</a:t>
            </a:r>
          </a:p>
          <a:p>
            <a:pPr marL="342717" lvl="1" indent="-342717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45000"/>
              <a:buFont typeface="StarSymbol"/>
              <a:buChar char="●"/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12" algn="l"/>
                <a:tab pos="3144594" algn="l"/>
                <a:tab pos="3593875" algn="l"/>
                <a:tab pos="4043156" algn="l"/>
                <a:tab pos="4492437" algn="l"/>
                <a:tab pos="4941353" algn="l"/>
                <a:tab pos="5390634" algn="l"/>
                <a:tab pos="5839916" algn="l"/>
                <a:tab pos="6289197" algn="l"/>
                <a:tab pos="6738478" algn="l"/>
                <a:tab pos="7187759" algn="l"/>
                <a:tab pos="7637032" algn="l"/>
                <a:tab pos="8086313" algn="l"/>
                <a:tab pos="8535594" algn="l"/>
                <a:tab pos="8984875" algn="l"/>
              </a:tabLst>
            </a:pPr>
            <a:r>
              <a:rPr lang="cs-CZ">
                <a:latin typeface="Times New Roman" pitchFamily="18"/>
                <a:ea typeface="Microsoft YaHei" pitchFamily="2"/>
              </a:rPr>
              <a:t>Léčebný režim.</a:t>
            </a:r>
          </a:p>
          <a:p>
            <a:pPr marL="342717" lvl="1" indent="-342717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45000"/>
              <a:buFont typeface="StarSymbol"/>
              <a:buChar char="●"/>
              <a:tabLst>
                <a:tab pos="342717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12" algn="l"/>
                <a:tab pos="3144594" algn="l"/>
                <a:tab pos="3593875" algn="l"/>
                <a:tab pos="4043156" algn="l"/>
                <a:tab pos="4492437" algn="l"/>
                <a:tab pos="4941353" algn="l"/>
                <a:tab pos="5390634" algn="l"/>
                <a:tab pos="5839916" algn="l"/>
                <a:tab pos="6289197" algn="l"/>
                <a:tab pos="6738478" algn="l"/>
                <a:tab pos="7187759" algn="l"/>
                <a:tab pos="7637032" algn="l"/>
                <a:tab pos="8086313" algn="l"/>
                <a:tab pos="8535594" algn="l"/>
                <a:tab pos="8984875" algn="l"/>
              </a:tabLst>
            </a:pPr>
            <a:endParaRPr lang="cs-CZ">
              <a:latin typeface="Times New Roman" pitchFamily="18"/>
              <a:ea typeface="Microsoft YaHei" pitchFamily="2"/>
            </a:endParaRPr>
          </a:p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Stanovené cíle byly splněny. Pacient byl dotazován několika kontrolními otázkami a prokázal základní vědomosti o onemocnění, jeho příznacích, léčbě a o možném vzniku komplikací. V rámci edukace byly použity edukační karty SZÚ  používané na VŠZ o.p.s. v rámci realizace projektu krátkých intervencí.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:a16="http://schemas.microsoft.com/office/drawing/2014/main" id="{2B223832-BAC6-441A-8CDE-9884BA71143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75998" y="2376004"/>
            <a:ext cx="8228164" cy="4524478"/>
          </a:xfrm>
        </p:spPr>
        <p:txBody>
          <a:bodyPr/>
          <a:lstStyle/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Pravidelné kontroly s lékařským dohledem.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Dodržovat léčbu.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Zdržet se činnosti, která by mohla vést k dalšímu šíření infekčního onemocnění.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Oznamovací povinnost do Registru pohlavních nemocí.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 Vědomé šíření pohlavně přenosných infekcí je trestné.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>
                <a:latin typeface="Times New Roman" pitchFamily="18"/>
              </a:rPr>
              <a:t>Položením několik otázek, pacient prokázal své základní  povinnosti při léčebném režimu. Stanovené cíle byly splněny.</a:t>
            </a: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endParaRPr lang="cs-CZ" sz="2400">
              <a:latin typeface="Times New Roman" pitchFamily="18"/>
            </a:endParaRPr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endParaRPr lang="cs-CZ" sz="2400">
              <a:latin typeface="Times New Roman" pitchFamily="18"/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0B2F4815-07D5-4D25-8366-40EA1175315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70879" y="652680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2. EDUKAČNÍ JEDNOTKA</a:t>
            </a:r>
            <a:br>
              <a:rPr lang="cs-CZ" sz="3200">
                <a:latin typeface="Times New Roman" pitchFamily="18"/>
              </a:rPr>
            </a:br>
            <a:br>
              <a:rPr lang="cs-CZ" sz="2400">
                <a:latin typeface="Times New Roman" pitchFamily="18"/>
              </a:rPr>
            </a:br>
            <a:r>
              <a:rPr lang="cs-CZ" sz="2600" b="1">
                <a:latin typeface="Times New Roman" pitchFamily="18"/>
              </a:rPr>
              <a:t>POVINNOSTI A OMEZENÍ PACIENTA S ONEMOCNĚNÍM SYFILIS</a:t>
            </a:r>
            <a:br>
              <a:rPr lang="cs-CZ" sz="2400">
                <a:latin typeface="Times New Roman" pitchFamily="18"/>
              </a:rPr>
            </a:br>
            <a:r>
              <a:rPr lang="cs-CZ" sz="2400">
                <a:latin typeface="Times New Roman" pitchFamily="18"/>
              </a:rPr>
              <a:t>06. 11. 2018 (60 minut)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001414-C152-43F7-BBE8-AB3EA0B6F3F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1999" y="442798"/>
            <a:ext cx="8228164" cy="1141198"/>
          </a:xfrm>
        </p:spPr>
        <p:txBody>
          <a:bodyPr/>
          <a:lstStyle/>
          <a:p>
            <a:pPr lvl="0"/>
            <a:r>
              <a:rPr lang="cs-CZ" sz="3200">
                <a:latin typeface="Times New Roman" pitchFamily="18"/>
              </a:rPr>
              <a:t>3. EDUKAČNÍ JEDNOTKA</a:t>
            </a:r>
            <a:br>
              <a:rPr lang="cs-CZ" sz="3200">
                <a:latin typeface="Times New Roman" pitchFamily="18"/>
              </a:rPr>
            </a:br>
            <a:br>
              <a:rPr lang="cs-CZ" sz="3200">
                <a:latin typeface="Times New Roman" pitchFamily="18"/>
              </a:rPr>
            </a:br>
            <a:r>
              <a:rPr lang="cs-CZ" sz="2600" b="1">
                <a:latin typeface="Times New Roman" pitchFamily="18"/>
              </a:rPr>
              <a:t>DODRŽOVÁNÍ OPATŘENÍ V PRŮBĚHU LÉČBY</a:t>
            </a:r>
            <a:br>
              <a:rPr lang="cs-CZ" sz="3200">
                <a:latin typeface="Times New Roman" pitchFamily="18"/>
              </a:rPr>
            </a:br>
            <a:r>
              <a:rPr lang="cs-CZ" sz="2400">
                <a:latin typeface="Times New Roman" pitchFamily="18"/>
              </a:rPr>
              <a:t>08. 11. 2018 (60 minut)</a:t>
            </a:r>
          </a:p>
        </p:txBody>
      </p:sp>
      <p:sp>
        <p:nvSpPr>
          <p:cNvPr id="3" name="Volný tvar: obrazec 2">
            <a:extLst>
              <a:ext uri="{FF2B5EF4-FFF2-40B4-BE49-F238E27FC236}">
                <a16:creationId xmlns:a16="http://schemas.microsoft.com/office/drawing/2014/main" id="{9F2907A5-7156-4859-8B78-4ADB3350BE58}"/>
              </a:ext>
            </a:extLst>
          </p:cNvPr>
          <p:cNvSpPr/>
          <p:nvPr/>
        </p:nvSpPr>
        <p:spPr>
          <a:xfrm>
            <a:off x="6047997" y="791641"/>
            <a:ext cx="2879637" cy="1584362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Microsoft YaHei" pitchFamily="2"/>
              <a:cs typeface="Microsoft YaHei" pitchFamily="2"/>
            </a:endParaRP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8C2EAE3-6597-4A7B-88D0-DD35B9F0221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0157" y="2076840"/>
            <a:ext cx="8228164" cy="5193718"/>
          </a:xfrm>
        </p:spPr>
        <p:txBody>
          <a:bodyPr/>
          <a:lstStyle/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 U prvního a druhého stadia je vždy nařízena izolace a léčení na venerologickém oddělení.</a:t>
            </a:r>
          </a:p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 Řádné provedení depistážního šetření a vyšetření všech relevantních kontaktů nemocného předpokládá uvedení všech sexuálních partnerů infikované osoby.</a:t>
            </a:r>
          </a:p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 </a:t>
            </a:r>
          </a:p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 Podstatné je dodržování sexuální abstinence, případně zásad bezpečného sexu.</a:t>
            </a:r>
          </a:p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endParaRPr lang="cs-CZ" sz="2400"/>
          </a:p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r>
              <a:rPr lang="cs-CZ" sz="2400"/>
              <a:t>Pacient prokázal vědomosti o dodržování všech opatření v průběhu nemoci. Stanovené cíle byly splněny.</a:t>
            </a:r>
          </a:p>
          <a:p>
            <a:pPr lvl="0" algn="just">
              <a:buClr>
                <a:srgbClr val="000000"/>
              </a:buClr>
              <a:buSzPct val="45000"/>
              <a:buFont typeface="StarSymbol"/>
              <a:buChar char="●"/>
            </a:pPr>
            <a:endParaRPr lang="cs-CZ" sz="2400"/>
          </a:p>
          <a:p>
            <a:pPr lvl="0">
              <a:buClr>
                <a:srgbClr val="000000"/>
              </a:buClr>
              <a:buSzPct val="45000"/>
              <a:buFont typeface="StarSymbol"/>
              <a:buChar char="●"/>
            </a:pPr>
            <a:endParaRPr lang="cs-CZ" sz="2400"/>
          </a:p>
          <a:p>
            <a:pPr lvl="0"/>
            <a:endParaRPr lang="cs-CZ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711</Words>
  <Application>Microsoft Office PowerPoint</Application>
  <PresentationFormat>Předvádění na obrazovce (4:3)</PresentationFormat>
  <Paragraphs>116</Paragraphs>
  <Slides>14</Slides>
  <Notes>14</Notes>
  <HiddenSlides>2</HiddenSlide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Výchozí</vt:lpstr>
      <vt:lpstr>Prezentace aplikace PowerPoint</vt:lpstr>
      <vt:lpstr>REŠERŠNÍ STRATEGIE</vt:lpstr>
      <vt:lpstr>TEORETICKÁ ČÁST</vt:lpstr>
      <vt:lpstr>CÍLE TEORETICKÉ PRÁCE</vt:lpstr>
      <vt:lpstr>CÍLE PRAKTICKÉ ČÁSTI</vt:lpstr>
      <vt:lpstr>PLÁNOVANÉ EDUKACE</vt:lpstr>
      <vt:lpstr>1. EDUKAČNÍ JEDNOTKA SYFILIS 04. 11. 2018 (60 minut)</vt:lpstr>
      <vt:lpstr>2. EDUKAČNÍ JEDNOTKA  POVINNOSTI A OMEZENÍ PACIENTA S ONEMOCNĚNÍM SYFILIS 06. 11. 2018 (60 minut)</vt:lpstr>
      <vt:lpstr>3. EDUKAČNÍ JEDNOTKA  DODRŽOVÁNÍ OPATŘENÍ V PRŮBĚHU LÉČBY 08. 11. 2018 (60 minut)</vt:lpstr>
      <vt:lpstr>4. EDUKAČNÍ JEDNOTKA  PREVENTIVNÍ OPATŘENÍ PŘI SEXUÁLNÍM STYKU, DODRŽOVÁNÍ ZÁSAD BEZPEČNÉHO STYKU 10. 11. 2018 (60 minut)</vt:lpstr>
      <vt:lpstr>DOPORUČENÍ PRO PRAXI</vt:lpstr>
      <vt:lpstr>DOPORUČENÍ PRO PRAXI</vt:lpstr>
      <vt:lpstr>DOPORUČENÍ PRO PRAXI</vt:lpstr>
      <vt:lpstr>ZÁVĚR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martin</dc:creator>
  <cp:lastModifiedBy>Lidmila Hamplová</cp:lastModifiedBy>
  <cp:revision>62</cp:revision>
  <dcterms:created xsi:type="dcterms:W3CDTF">2010-04-11T18:57:42Z</dcterms:created>
  <dcterms:modified xsi:type="dcterms:W3CDTF">2021-02-24T18:13:41Z</dcterms:modified>
</cp:coreProperties>
</file>