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03.05.2021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Zdravotnické právo ve vztahu </a:t>
            </a:r>
            <a:r>
              <a:rPr lang="cs-CZ" sz="4000" b="1" smtClean="0">
                <a:solidFill>
                  <a:srgbClr val="FF0000"/>
                </a:solidFill>
              </a:rPr>
              <a:t>k ošetřovatelství</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15553931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20414344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ohroženy životy nebo zdraví členů VS nebo</a:t>
            </a:r>
          </a:p>
          <a:p>
            <a:r>
              <a:rPr lang="cs-CZ" dirty="0" smtClean="0"/>
              <a:t>b)  měla být tato péče poskytnuta za podmínek, pro jejichž zvládnutí nebyli členové VS vycvičeni nebo vybaveni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168312597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Činnost </a:t>
            </a:r>
            <a:r>
              <a:rPr lang="cs-CZ" dirty="0"/>
              <a:t>poskytovatele </a:t>
            </a:r>
            <a:r>
              <a:rPr lang="cs-CZ" dirty="0" smtClean="0"/>
              <a:t>ZZS  je financována:</a:t>
            </a:r>
            <a:endParaRPr lang="cs-CZ"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39247235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7221120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41631073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po dobu 15 let a dosáhl věku 50 let,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nesmí překročit šestinásobek jeho průměrného měsíčního </a:t>
            </a:r>
            <a:r>
              <a:rPr lang="cs-CZ" dirty="0" smtClean="0"/>
              <a:t>výdělku.</a:t>
            </a:r>
          </a:p>
          <a:p>
            <a:endParaRPr lang="cs-CZ" dirty="0"/>
          </a:p>
        </p:txBody>
      </p:sp>
    </p:spTree>
    <p:extLst>
      <p:ext uri="{BB962C8B-B14F-4D97-AF65-F5344CB8AC3E}">
        <p14:creationId xmlns:p14="http://schemas.microsoft.com/office/powerpoint/2010/main" val="25864724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243104418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rozhodnout o stupni naléhavosti tísňového volání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305743056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116373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3397167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348921784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379099272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300022938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1321670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10289464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7289840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69076080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76598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223634152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3330338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161370281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284129419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258585758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320671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u </a:t>
            </a:r>
            <a:r>
              <a:rPr lang="cs-CZ" u="sng" dirty="0" smtClean="0"/>
              <a:t>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r>
              <a:rPr lang="cs-CZ" b="1" u="sng" dirty="0" smtClean="0"/>
              <a:t>Návštěvní služba </a:t>
            </a:r>
            <a:r>
              <a:rPr lang="cs-CZ" dirty="0" smtClean="0"/>
              <a:t>= poskytování </a:t>
            </a:r>
            <a:r>
              <a:rPr lang="cs-CZ" dirty="0"/>
              <a:t>zdravotní péče ve vlastním sociálním prostředí </a:t>
            </a:r>
            <a:r>
              <a:rPr lang="cs-CZ" dirty="0" smtClean="0"/>
              <a:t>pacienta.</a:t>
            </a:r>
          </a:p>
          <a:p>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Poskytovatelem zdrav. služby může být jak FO, tak i PO.</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úrovni</a:t>
            </a:r>
            <a:r>
              <a:rPr lang="cs-CZ" sz="1800" dirty="0"/>
              <a:t>.</a:t>
            </a:r>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a:t>
            </a:r>
            <a:r>
              <a:rPr lang="cs-CZ" sz="1800" dirty="0" smtClean="0"/>
              <a:t>(to ale neplatí v případě zdravotnické záchranné služby, </a:t>
            </a:r>
            <a:r>
              <a:rPr lang="cs-CZ" sz="1800" dirty="0" err="1" smtClean="0"/>
              <a:t>pracovnělékařské</a:t>
            </a:r>
            <a:r>
              <a:rPr lang="cs-CZ" sz="1800" dirty="0" smtClean="0"/>
              <a:t> služby a dále u osob ve výkonu trestu odnětí svobody, u vojáků v činné službě apod.) zdravotních služeb a </a:t>
            </a:r>
            <a:r>
              <a:rPr lang="cs-CZ" sz="1800" u="sng" dirty="0"/>
              <a:t>zdravotnické </a:t>
            </a:r>
            <a:r>
              <a:rPr lang="cs-CZ" sz="1800" u="sng" dirty="0" smtClean="0"/>
              <a:t>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smtClean="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smtClean="0"/>
              <a:t>Pacient má právo určit osoby, které mohou být o jeho zdravotním stavu informovány a které mohou nahlížet do jeho zdravotnické dokumentace.</a:t>
            </a:r>
            <a:endParaRPr lang="cs-CZ" dirty="0"/>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300" dirty="0" smtClean="0"/>
              <a:t>Spolu s nabytím účinnosti Úmluvy o biomedicíně byl do českého právního řádu uveden institut dříve vysloveného přání. </a:t>
            </a:r>
          </a:p>
          <a:p>
            <a:r>
              <a:rPr lang="cs-CZ" sz="23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smtClean="0"/>
              <a:t>Dříve vyslovené přání musí mít </a:t>
            </a:r>
            <a:r>
              <a:rPr lang="cs-CZ" sz="2300" u="sng" dirty="0" smtClean="0"/>
              <a:t>písemnou formu,</a:t>
            </a:r>
            <a:r>
              <a:rPr lang="cs-CZ" sz="2300" dirty="0" smtClean="0"/>
              <a:t>  </a:t>
            </a:r>
            <a:r>
              <a:rPr lang="cs-CZ" sz="2300" dirty="0"/>
              <a:t>musí být opatřeno </a:t>
            </a:r>
            <a:r>
              <a:rPr lang="cs-CZ" sz="2300" u="sng" dirty="0"/>
              <a:t>úředně ověřeným podpisem </a:t>
            </a:r>
            <a:r>
              <a:rPr lang="cs-CZ" sz="2300" u="sng" dirty="0" smtClean="0"/>
              <a:t>pacienta</a:t>
            </a:r>
            <a:r>
              <a:rPr lang="cs-CZ" sz="2300" dirty="0" smtClean="0"/>
              <a:t>.</a:t>
            </a:r>
          </a:p>
          <a:p>
            <a:r>
              <a:rPr lang="cs-CZ" sz="2300" dirty="0"/>
              <a:t>Původně </a:t>
            </a:r>
            <a:r>
              <a:rPr lang="cs-CZ" sz="2300" dirty="0" smtClean="0"/>
              <a:t>platilo na pět </a:t>
            </a:r>
            <a:r>
              <a:rPr lang="cs-CZ" sz="2300" dirty="0"/>
              <a:t>let, Ústavní soud ale tento limit zrušil s tím, že jde o omezování autonomie </a:t>
            </a:r>
            <a:r>
              <a:rPr lang="cs-CZ" sz="2300" dirty="0" smtClean="0"/>
              <a:t>pacienta. </a:t>
            </a:r>
          </a:p>
          <a:p>
            <a:r>
              <a:rPr lang="cs-CZ" sz="2300" dirty="0"/>
              <a:t>Dříve vyslovené přání nelze </a:t>
            </a:r>
            <a:r>
              <a:rPr lang="cs-CZ" sz="2300" dirty="0" smtClean="0"/>
              <a:t>uplatnit u nezletilých pacientů a u pacientů </a:t>
            </a:r>
            <a:r>
              <a:rPr lang="cs-CZ" sz="2300" dirty="0"/>
              <a:t>s omezenou </a:t>
            </a:r>
            <a:r>
              <a:rPr lang="cs-CZ" sz="2300" dirty="0" smtClean="0"/>
              <a:t>svéprávností.</a:t>
            </a:r>
            <a:endParaRPr lang="cs-CZ" sz="23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po dobu, po kterou trvají důvody  jejich použití.</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(výhrada svědomí).</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Postup, jehož účelem je vytvořit lidskou bytost, která má shodný lidský genom s jinou lidskou bytostí, ať již živou či mrtvou, je zakázán.</a:t>
            </a:r>
          </a:p>
          <a:p>
            <a:r>
              <a:rPr lang="cs-CZ" dirty="0" smtClean="0"/>
              <a:t>Dále je zakázáno přenášet celý lidský genom do buněk jiného živočišného druhu a naopak přenášet lidské embryo do pohlavních orgánů jiného živočišného druhu.  </a:t>
            </a:r>
            <a:endParaRPr lang="cs-CZ" dirty="0"/>
          </a:p>
        </p:txBody>
      </p:sp>
    </p:spTree>
    <p:extLst>
      <p:ext uri="{BB962C8B-B14F-4D97-AF65-F5344CB8AC3E}">
        <p14:creationId xmlns:p14="http://schemas.microsoft.com/office/powerpoint/2010/main" val="6123095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err="1" smtClean="0"/>
              <a:t>lékařstvíPosuzujícím</a:t>
            </a:r>
            <a:r>
              <a:rPr lang="cs-CZ" dirty="0" smtClean="0"/>
              <a:t>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5557110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36003461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12525431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815157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a:t>
            </a:r>
            <a:r>
              <a:rPr lang="cs-CZ" u="sng" dirty="0" smtClean="0"/>
              <a:t>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37839747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136091717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45444052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11283</Words>
  <Application>Microsoft Office PowerPoint</Application>
  <PresentationFormat>Předvádění na obrazovce (4:3)</PresentationFormat>
  <Paragraphs>927</Paragraphs>
  <Slides>151</Slides>
  <Notes>2</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Zdravotnické právo ve vztahu k ošetřovatelství</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Prezentace aplikace PowerPoint</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1</cp:revision>
  <dcterms:created xsi:type="dcterms:W3CDTF">2021-05-03T20:02:15Z</dcterms:created>
  <dcterms:modified xsi:type="dcterms:W3CDTF">2021-05-03T20:07:53Z</dcterms:modified>
</cp:coreProperties>
</file>