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0" r:id="rId115"/>
    <p:sldId id="371" r:id="rId116"/>
    <p:sldId id="372" r:id="rId117"/>
    <p:sldId id="373" r:id="rId118"/>
    <p:sldId id="374" r:id="rId119"/>
    <p:sldId id="375" r:id="rId120"/>
    <p:sldId id="376" r:id="rId121"/>
    <p:sldId id="377" r:id="rId122"/>
    <p:sldId id="378" r:id="rId123"/>
    <p:sldId id="379" r:id="rId124"/>
    <p:sldId id="380" r:id="rId125"/>
    <p:sldId id="381" r:id="rId126"/>
    <p:sldId id="382" r:id="rId127"/>
    <p:sldId id="383" r:id="rId128"/>
    <p:sldId id="384" r:id="rId129"/>
    <p:sldId id="385" r:id="rId130"/>
    <p:sldId id="386" r:id="rId131"/>
    <p:sldId id="387" r:id="rId132"/>
    <p:sldId id="388" r:id="rId133"/>
    <p:sldId id="389" r:id="rId134"/>
    <p:sldId id="390" r:id="rId135"/>
    <p:sldId id="391" r:id="rId136"/>
    <p:sldId id="392" r:id="rId137"/>
    <p:sldId id="393" r:id="rId138"/>
    <p:sldId id="394" r:id="rId139"/>
    <p:sldId id="395" r:id="rId140"/>
    <p:sldId id="396" r:id="rId141"/>
    <p:sldId id="397" r:id="rId142"/>
    <p:sldId id="398" r:id="rId143"/>
    <p:sldId id="399" r:id="rId144"/>
    <p:sldId id="400" r:id="rId145"/>
    <p:sldId id="401" r:id="rId146"/>
    <p:sldId id="402" r:id="rId147"/>
    <p:sldId id="403" r:id="rId148"/>
    <p:sldId id="404" r:id="rId149"/>
    <p:sldId id="405" r:id="rId150"/>
    <p:sldId id="406" r:id="rId151"/>
    <p:sldId id="407" r:id="rId15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3E900D-8468-4992-B7A7-CB6B58D20664}" type="datetimeFigureOut">
              <a:rPr lang="cs-CZ" smtClean="0"/>
              <a:t>03.05.2021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91F64A-56F6-45A2-B802-8EA43C9C1714}" type="slidenum">
              <a:rPr lang="cs-CZ" smtClean="0"/>
              <a:t>‹#›</a:t>
            </a:fld>
            <a:endParaRPr lang="cs-CZ"/>
          </a:p>
        </p:txBody>
      </p:sp>
    </p:spTree>
    <p:extLst>
      <p:ext uri="{BB962C8B-B14F-4D97-AF65-F5344CB8AC3E}">
        <p14:creationId xmlns:p14="http://schemas.microsoft.com/office/powerpoint/2010/main" val="377696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72</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727361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194217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78034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93536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88F30053-3479-4BDB-9DDB-3406E7AA8A09}"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0240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88F30053-3479-4BDB-9DDB-3406E7AA8A09}"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50976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88F30053-3479-4BDB-9DDB-3406E7AA8A09}" type="datetimeFigureOut">
              <a:rPr lang="cs-CZ" smtClean="0"/>
              <a:t>03.05.2021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35012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88F30053-3479-4BDB-9DDB-3406E7AA8A09}" type="datetimeFigureOut">
              <a:rPr lang="cs-CZ" smtClean="0"/>
              <a:t>03.05.2021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66363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8F30053-3479-4BDB-9DDB-3406E7AA8A09}" type="datetimeFigureOut">
              <a:rPr lang="cs-CZ" smtClean="0"/>
              <a:t>03.05.2021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86531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04076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60188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30053-3479-4BDB-9DDB-3406E7AA8A09}" type="datetimeFigureOut">
              <a:rPr lang="cs-CZ" smtClean="0"/>
              <a:t>03.05.2021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1FA80-D452-44F5-AF76-9FD5EFFEC2E5}" type="slidenum">
              <a:rPr lang="cs-CZ" smtClean="0"/>
              <a:t>‹#›</a:t>
            </a:fld>
            <a:endParaRPr lang="cs-CZ"/>
          </a:p>
        </p:txBody>
      </p:sp>
    </p:spTree>
    <p:extLst>
      <p:ext uri="{BB962C8B-B14F-4D97-AF65-F5344CB8AC3E}">
        <p14:creationId xmlns:p14="http://schemas.microsoft.com/office/powerpoint/2010/main" val="17583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4000" b="1" dirty="0" smtClean="0">
                <a:solidFill>
                  <a:srgbClr val="FF0000"/>
                </a:solidFill>
              </a:rPr>
              <a:t>Zdravotnické právo ve vztahu </a:t>
            </a:r>
            <a:r>
              <a:rPr lang="cs-CZ" sz="4000" b="1" smtClean="0">
                <a:solidFill>
                  <a:srgbClr val="FF0000"/>
                </a:solidFill>
              </a:rPr>
              <a:t>k ošetřovatelství</a:t>
            </a:r>
            <a:endParaRPr lang="cs-CZ" sz="4000" b="1" dirty="0">
              <a:solidFill>
                <a:srgbClr val="FF0000"/>
              </a:solidFill>
            </a:endParaRPr>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605827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372929974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rychlé </a:t>
            </a:r>
            <a:r>
              <a:rPr lang="cs-CZ" u="sng" dirty="0"/>
              <a:t>lékařské pomoci</a:t>
            </a:r>
            <a:r>
              <a:rPr lang="cs-CZ" dirty="0"/>
              <a:t>, jejichž členem je lékař,</a:t>
            </a:r>
          </a:p>
          <a:p>
            <a:r>
              <a:rPr lang="cs-CZ" b="1" dirty="0"/>
              <a:t>b)</a:t>
            </a:r>
            <a:r>
              <a:rPr lang="cs-CZ" dirty="0"/>
              <a:t> výjezdové skupiny rychlé </a:t>
            </a:r>
            <a:r>
              <a:rPr lang="cs-CZ" u="sng" dirty="0"/>
              <a:t>zdravotnické pomoci</a:t>
            </a:r>
            <a:r>
              <a:rPr lang="cs-CZ" dirty="0"/>
              <a:t>, jejichž členy jsou zdravotničtí pracovníci nelékařského zdravotnického </a:t>
            </a:r>
            <a:r>
              <a:rPr lang="cs-CZ" dirty="0" smtClean="0"/>
              <a:t>povolání.</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155539318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204143446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ohroženy životy nebo zdraví členů VS nebo</a:t>
            </a:r>
          </a:p>
          <a:p>
            <a:r>
              <a:rPr lang="cs-CZ" dirty="0" smtClean="0"/>
              <a:t>b)  měla být tato péče poskytnuta za podmínek, pro jejichž zvládnutí nebyli členové VS vycvičeni nebo vybaveni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168312597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Činnost </a:t>
            </a:r>
            <a:r>
              <a:rPr lang="cs-CZ" dirty="0"/>
              <a:t>poskytovatele </a:t>
            </a:r>
            <a:r>
              <a:rPr lang="cs-CZ" dirty="0" smtClean="0"/>
              <a:t>ZZS  je financována:</a:t>
            </a:r>
            <a:endParaRPr lang="cs-CZ"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392472357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72211209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416310730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po dobu 15 let a dosáhl věku 50 let,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nesmí překročit šestinásobek jeho průměrného měsíčního </a:t>
            </a:r>
            <a:r>
              <a:rPr lang="cs-CZ" dirty="0" smtClean="0"/>
              <a:t>výdělku.</a:t>
            </a:r>
          </a:p>
          <a:p>
            <a:endParaRPr lang="cs-CZ" dirty="0"/>
          </a:p>
        </p:txBody>
      </p:sp>
    </p:spTree>
    <p:extLst>
      <p:ext uri="{BB962C8B-B14F-4D97-AF65-F5344CB8AC3E}">
        <p14:creationId xmlns:p14="http://schemas.microsoft.com/office/powerpoint/2010/main" val="258647249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243104418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rozhodnout o stupni naléhavosti tísňového volání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305743056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1163732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76488176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33971673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348921784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Odpovědnost ve zdravotnictví </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223756514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opomenutí</a:t>
            </a:r>
            <a:r>
              <a:rPr lang="cs-CZ" dirty="0" smtClean="0"/>
              <a:t>;</a:t>
            </a:r>
          </a:p>
          <a:p>
            <a:r>
              <a:rPr lang="cs-CZ" dirty="0" smtClean="0"/>
              <a:t> </a:t>
            </a:r>
            <a:r>
              <a:rPr lang="cs-CZ" dirty="0"/>
              <a:t>b) </a:t>
            </a:r>
            <a:r>
              <a:rPr lang="cs-CZ" u="sng" dirty="0"/>
              <a:t>škodlivý následek</a:t>
            </a:r>
            <a:r>
              <a:rPr lang="cs-CZ" dirty="0"/>
              <a:t>, jímž se rozumí porušení nebo </a:t>
            </a:r>
            <a:r>
              <a:rPr lang="cs-CZ" dirty="0" smtClean="0"/>
              <a:t>ohrožení </a:t>
            </a:r>
            <a:r>
              <a:rPr lang="cs-CZ" dirty="0"/>
              <a:t>zákonem chráněných </a:t>
            </a:r>
            <a:r>
              <a:rPr lang="cs-CZ" dirty="0" smtClean="0"/>
              <a:t>hodnot;</a:t>
            </a:r>
          </a:p>
          <a:p>
            <a:r>
              <a:rPr lang="cs-CZ" dirty="0"/>
              <a:t>c) </a:t>
            </a:r>
            <a:r>
              <a:rPr lang="cs-CZ" u="sng" dirty="0"/>
              <a:t>příčinná souvislost </a:t>
            </a:r>
            <a:r>
              <a:rPr lang="cs-CZ" dirty="0"/>
              <a:t>mezi protiprávním jednáním či opomenutím a způsobeným škodlivým následkem; </a:t>
            </a:r>
            <a:endParaRPr lang="cs-CZ" dirty="0" smtClean="0"/>
          </a:p>
          <a:p>
            <a:r>
              <a:rPr lang="cs-CZ" dirty="0" smtClean="0"/>
              <a:t>d</a:t>
            </a:r>
            <a:r>
              <a:rPr lang="cs-CZ" dirty="0"/>
              <a:t>) </a:t>
            </a:r>
            <a:r>
              <a:rPr lang="cs-CZ" u="sng" dirty="0"/>
              <a:t>zavinění</a:t>
            </a:r>
            <a:r>
              <a:rPr lang="cs-CZ" dirty="0"/>
              <a:t> (s výjimkou případů </a:t>
            </a:r>
            <a:r>
              <a:rPr lang="cs-CZ" dirty="0" smtClean="0"/>
              <a:t>objektivní odpovědnosti)</a:t>
            </a:r>
          </a:p>
          <a:p>
            <a:r>
              <a:rPr lang="cs-CZ" dirty="0"/>
              <a:t>Rozlišujeme odpovědnost za zavinění (</a:t>
            </a:r>
            <a:r>
              <a:rPr lang="cs-CZ" b="1" dirty="0"/>
              <a:t>subjektivní odpovědnost</a:t>
            </a:r>
            <a:r>
              <a:rPr lang="cs-CZ" dirty="0"/>
              <a:t>) a odpovědnost bez zřetele na </a:t>
            </a:r>
            <a:r>
              <a:rPr lang="cs-CZ" dirty="0" smtClean="0"/>
              <a:t>zavinění (</a:t>
            </a:r>
            <a:r>
              <a:rPr lang="cs-CZ" b="1" dirty="0" smtClean="0"/>
              <a:t>odpovědnost objektivní</a:t>
            </a:r>
            <a:r>
              <a:rPr lang="cs-CZ" dirty="0" smtClean="0"/>
              <a:t>), ta buď připouští možnost liberace (vyvinění) anebo nikoliv (odpovědnost absolutní).</a:t>
            </a:r>
            <a:endParaRPr lang="cs-CZ" dirty="0"/>
          </a:p>
        </p:txBody>
      </p:sp>
    </p:spTree>
    <p:extLst>
      <p:ext uri="{BB962C8B-B14F-4D97-AF65-F5344CB8AC3E}">
        <p14:creationId xmlns:p14="http://schemas.microsoft.com/office/powerpoint/2010/main" val="379099272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39241639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267885237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384549676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a:t>
            </a:r>
          </a:p>
          <a:p>
            <a:endParaRPr lang="cs-CZ" dirty="0" smtClean="0"/>
          </a:p>
        </p:txBody>
      </p:sp>
    </p:spTree>
    <p:extLst>
      <p:ext uri="{BB962C8B-B14F-4D97-AF65-F5344CB8AC3E}">
        <p14:creationId xmlns:p14="http://schemas.microsoft.com/office/powerpoint/2010/main" val="3814476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343615723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1790966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24335930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52958661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178499005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244186217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230115905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426538696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216729933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91340608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(ultima ratio)</a:t>
            </a:r>
            <a:r>
              <a:rPr lang="cs-CZ" dirty="0" smtClean="0"/>
              <a:t>, 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242811082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300022938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1321670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208908261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10289464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372898407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69076080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37659875"/>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223634152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dirty="0" smtClean="0"/>
              <a:t>Regulováno zákonem č. 101/2000 Sb. o ochraně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33303389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161370281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284129419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258585758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320671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86011203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166813526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1553646109"/>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185887669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80029720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213076799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00454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93834721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2597293099"/>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4449455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517456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u </a:t>
            </a:r>
            <a:r>
              <a:rPr lang="cs-CZ" u="sng" dirty="0" smtClean="0"/>
              <a:t>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07432821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793909435"/>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101/2000 Sb., o ochraně osobních </a:t>
            </a:r>
            <a:r>
              <a:rPr lang="cs-CZ" dirty="0" smtClean="0"/>
              <a:t>údajů či podle zákona č. 258/2000 </a:t>
            </a:r>
            <a:r>
              <a:rPr lang="cs-CZ" dirty="0" err="1" smtClean="0"/>
              <a:t>Sb.,o</a:t>
            </a:r>
            <a:r>
              <a:rPr lang="cs-CZ" dirty="0" smtClean="0"/>
              <a:t>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3584231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r>
              <a:rPr lang="cs-CZ" b="1" u="sng" dirty="0" smtClean="0"/>
              <a:t>Návštěvní služba </a:t>
            </a:r>
            <a:r>
              <a:rPr lang="cs-CZ" dirty="0" smtClean="0"/>
              <a:t>= poskytování </a:t>
            </a:r>
            <a:r>
              <a:rPr lang="cs-CZ" dirty="0"/>
              <a:t>zdravotní péče ve vlastním sociálním prostředí </a:t>
            </a:r>
            <a:r>
              <a:rPr lang="cs-CZ" dirty="0" smtClean="0"/>
              <a:t>pacienta.</a:t>
            </a:r>
          </a:p>
          <a:p>
            <a:endParaRPr lang="cs-CZ"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601381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600016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3584239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56834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248183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3364139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47355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1272866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371765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384955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1941627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971600" y="1628800"/>
            <a:ext cx="6984776" cy="4320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3939055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1101262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2950892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dirty="0" smtClean="0"/>
              <a:t>Poskytovatelem zdrav. služby může být jak FO, tak i PO.</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341767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2221862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614452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4012062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1769217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1809878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4259848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468282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30071431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a:t>Zdravotní 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úrovni</a:t>
            </a:r>
            <a:r>
              <a:rPr lang="cs-CZ" sz="1800" dirty="0"/>
              <a:t>.</a:t>
            </a:r>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a:t>poskytovatele</a:t>
            </a:r>
            <a:r>
              <a:rPr lang="cs-CZ" sz="1800" dirty="0"/>
              <a:t> </a:t>
            </a:r>
            <a:r>
              <a:rPr lang="cs-CZ" sz="1800" dirty="0" smtClean="0"/>
              <a:t>(to ale neplatí v případě zdravotnické záchranné služby, </a:t>
            </a:r>
            <a:r>
              <a:rPr lang="cs-CZ" sz="1800" dirty="0" err="1" smtClean="0"/>
              <a:t>pracovnělékařské</a:t>
            </a:r>
            <a:r>
              <a:rPr lang="cs-CZ" sz="1800" dirty="0" smtClean="0"/>
              <a:t> služby a dále u osob ve výkonu trestu odnětí svobody, u vojáků v činné službě apod.) zdravotních služeb a </a:t>
            </a:r>
            <a:r>
              <a:rPr lang="cs-CZ" sz="1800" u="sng" dirty="0"/>
              <a:t>zdravotnické </a:t>
            </a:r>
            <a:r>
              <a:rPr lang="cs-CZ" sz="1800" u="sng" dirty="0" smtClean="0"/>
              <a:t>zařízení,</a:t>
            </a:r>
            <a:endParaRPr lang="cs-CZ" sz="1800" dirty="0"/>
          </a:p>
          <a:p>
            <a:pPr algn="just"/>
            <a:r>
              <a:rPr lang="cs-CZ" sz="1800" b="1" dirty="0"/>
              <a:t>c)</a:t>
            </a:r>
            <a:r>
              <a:rPr lang="cs-CZ" sz="1800" dirty="0"/>
              <a:t> vyžádat si konzultační služby 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100104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246007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smtClean="0"/>
              <a:t>Zákon zároveň stanoví omezení těchto dvou práv (právo znát a právo neznat svůj zdravotní stav)  v případě, kdy je v zájmu pacienta nesdělit mu určité skutečnosti (např. kdy lze důvodně přepokládat, že podání takové informace může pacientovi způsobit závažnou újmu na zdraví), popř. kdy je třeba tyto skutečnosti mu sdělit, i když si výslovně přál nebýt  informován (např. když zdravotní stav pacienta představuje riziko po jeho okolí). </a:t>
            </a:r>
          </a:p>
          <a:p>
            <a:r>
              <a:rPr lang="cs-CZ" dirty="0" smtClean="0"/>
              <a:t>Pacient má právo určit osoby, které mohou být o jeho zdravotním stavu informovány a které mohou nahlížet do jeho zdravotnické dokumentace.</a:t>
            </a:r>
            <a:endParaRPr lang="cs-CZ" dirty="0"/>
          </a:p>
        </p:txBody>
      </p:sp>
    </p:spTree>
    <p:extLst>
      <p:ext uri="{BB962C8B-B14F-4D97-AF65-F5344CB8AC3E}">
        <p14:creationId xmlns:p14="http://schemas.microsoft.com/office/powerpoint/2010/main" val="1881021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34054362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4108933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300" dirty="0" smtClean="0"/>
              <a:t>Spolu s nabytím účinnosti Úmluvy o biomedicíně byl do českého právního řádu uveden institut dříve vysloveného přání. </a:t>
            </a:r>
          </a:p>
          <a:p>
            <a:r>
              <a:rPr lang="cs-CZ" sz="23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300" dirty="0" smtClean="0"/>
              <a:t>Dříve vyslovené přání musí mít </a:t>
            </a:r>
            <a:r>
              <a:rPr lang="cs-CZ" sz="2300" u="sng" dirty="0" smtClean="0"/>
              <a:t>písemnou formu,</a:t>
            </a:r>
            <a:r>
              <a:rPr lang="cs-CZ" sz="2300" dirty="0" smtClean="0"/>
              <a:t>  </a:t>
            </a:r>
            <a:r>
              <a:rPr lang="cs-CZ" sz="2300" dirty="0"/>
              <a:t>musí být opatřeno </a:t>
            </a:r>
            <a:r>
              <a:rPr lang="cs-CZ" sz="2300" u="sng" dirty="0"/>
              <a:t>úředně ověřeným podpisem </a:t>
            </a:r>
            <a:r>
              <a:rPr lang="cs-CZ" sz="2300" u="sng" dirty="0" smtClean="0"/>
              <a:t>pacienta</a:t>
            </a:r>
            <a:r>
              <a:rPr lang="cs-CZ" sz="2300" dirty="0" smtClean="0"/>
              <a:t>.</a:t>
            </a:r>
          </a:p>
          <a:p>
            <a:r>
              <a:rPr lang="cs-CZ" sz="2300" dirty="0"/>
              <a:t>Původně </a:t>
            </a:r>
            <a:r>
              <a:rPr lang="cs-CZ" sz="2300" dirty="0" smtClean="0"/>
              <a:t>platilo na pět </a:t>
            </a:r>
            <a:r>
              <a:rPr lang="cs-CZ" sz="2300" dirty="0"/>
              <a:t>let, Ústavní soud ale tento limit zrušil s tím, že jde o omezování autonomie </a:t>
            </a:r>
            <a:r>
              <a:rPr lang="cs-CZ" sz="2300" dirty="0" smtClean="0"/>
              <a:t>pacienta. </a:t>
            </a:r>
          </a:p>
          <a:p>
            <a:r>
              <a:rPr lang="cs-CZ" sz="2300" dirty="0"/>
              <a:t>Dříve vyslovené přání nelze </a:t>
            </a:r>
            <a:r>
              <a:rPr lang="cs-CZ" sz="2300" dirty="0" smtClean="0"/>
              <a:t>uplatnit u nezletilých pacientů a u pacientů </a:t>
            </a:r>
            <a:r>
              <a:rPr lang="cs-CZ" sz="2300" dirty="0"/>
              <a:t>s omezenou </a:t>
            </a:r>
            <a:r>
              <a:rPr lang="cs-CZ" sz="2300" dirty="0" smtClean="0"/>
              <a:t>svéprávností.</a:t>
            </a:r>
            <a:endParaRPr lang="cs-CZ" sz="2300" dirty="0"/>
          </a:p>
        </p:txBody>
      </p:sp>
    </p:spTree>
    <p:extLst>
      <p:ext uri="{BB962C8B-B14F-4D97-AF65-F5344CB8AC3E}">
        <p14:creationId xmlns:p14="http://schemas.microsoft.com/office/powerpoint/2010/main" val="3080219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23273731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u="sng" dirty="0"/>
              <a:t>K omezení volného pohybu pacienta při poskytování zdravotních služeb lze použít</a:t>
            </a:r>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po dobu, po kterou trvají důvody  jejich použití.</a:t>
            </a:r>
          </a:p>
          <a:p>
            <a:r>
              <a:rPr lang="cs-CZ" sz="1900" dirty="0" smtClean="0"/>
              <a:t>Každé </a:t>
            </a:r>
            <a:r>
              <a:rPr lang="cs-CZ" sz="1900" dirty="0"/>
              <a:t>použití omezovacího prostředku, včetně důvodu jeho </a:t>
            </a:r>
            <a:r>
              <a:rPr lang="cs-CZ" sz="1900" dirty="0" smtClean="0"/>
              <a:t>použití se zaznamenává </a:t>
            </a:r>
            <a:r>
              <a:rPr lang="cs-CZ" sz="1900" dirty="0"/>
              <a:t>do zdravotnické dokumentace vedené o pacientovi.</a:t>
            </a:r>
          </a:p>
          <a:p>
            <a:endParaRPr lang="cs-CZ" sz="1900" dirty="0"/>
          </a:p>
        </p:txBody>
      </p:sp>
    </p:spTree>
    <p:extLst>
      <p:ext uri="{BB962C8B-B14F-4D97-AF65-F5344CB8AC3E}">
        <p14:creationId xmlns:p14="http://schemas.microsoft.com/office/powerpoint/2010/main" val="28228612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20772691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8099620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244079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29433515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24111351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3971993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9475339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3777009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1184878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2220950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32838247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23346195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41561296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34940728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(výhrada svědomí).</a:t>
            </a:r>
            <a:endParaRPr lang="cs-CZ" dirty="0"/>
          </a:p>
          <a:p>
            <a:endParaRPr lang="cs-CZ" dirty="0"/>
          </a:p>
        </p:txBody>
      </p:sp>
    </p:spTree>
    <p:extLst>
      <p:ext uri="{BB962C8B-B14F-4D97-AF65-F5344CB8AC3E}">
        <p14:creationId xmlns:p14="http://schemas.microsoft.com/office/powerpoint/2010/main" val="9016608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10989748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643658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20145106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30862149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9367363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101/2000 Sb., o ochraně osobních údajů.</a:t>
            </a:r>
          </a:p>
          <a:p>
            <a:endParaRPr lang="cs-CZ" dirty="0" smtClean="0"/>
          </a:p>
        </p:txBody>
      </p:sp>
    </p:spTree>
    <p:extLst>
      <p:ext uri="{BB962C8B-B14F-4D97-AF65-F5344CB8AC3E}">
        <p14:creationId xmlns:p14="http://schemas.microsoft.com/office/powerpoint/2010/main" val="36247609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24475591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8386293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258471889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42270751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61924538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2364907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3686672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174242586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216388352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26458397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36075082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359615873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123186730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397838797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2052797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83575413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350384531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758662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401146424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276736541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124335799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smtClean="0"/>
              <a:t>Postup, jehož účelem je vytvořit lidskou bytost, která má shodný lidský genom s jinou lidskou bytostí, ať již živou či mrtvou, je zakázán.</a:t>
            </a:r>
          </a:p>
          <a:p>
            <a:r>
              <a:rPr lang="cs-CZ" dirty="0" smtClean="0"/>
              <a:t>Dále je zakázáno přenášet celý lidský genom do buněk jiného živočišného druhu a naopak přenášet lidské embryo do pohlavních orgánů jiného živočišného druhu.  </a:t>
            </a:r>
            <a:endParaRPr lang="cs-CZ" dirty="0"/>
          </a:p>
        </p:txBody>
      </p:sp>
    </p:spTree>
    <p:extLst>
      <p:ext uri="{BB962C8B-B14F-4D97-AF65-F5344CB8AC3E}">
        <p14:creationId xmlns:p14="http://schemas.microsoft.com/office/powerpoint/2010/main" val="6123095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297710687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40278655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333981591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117308612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88269034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360067116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err="1" smtClean="0"/>
              <a:t>lékařstvíPosuzujícím</a:t>
            </a:r>
            <a:r>
              <a:rPr lang="cs-CZ" dirty="0" smtClean="0"/>
              <a:t>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854866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400975599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375469462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jakosti 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341289451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406887917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55571107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360034618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125254310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8151578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a:t>
            </a:r>
            <a:r>
              <a:rPr lang="cs-CZ" u="sng" dirty="0" smtClean="0"/>
              <a:t>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378397475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136091717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2454440529"/>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11283</Words>
  <Application>Microsoft Office PowerPoint</Application>
  <PresentationFormat>Předvádění na obrazovce (4:3)</PresentationFormat>
  <Paragraphs>927</Paragraphs>
  <Slides>151</Slides>
  <Notes>2</Notes>
  <HiddenSlides>0</HiddenSlides>
  <MMClips>0</MMClips>
  <ScaleCrop>false</ScaleCrop>
  <HeadingPairs>
    <vt:vector size="4" baseType="variant">
      <vt:variant>
        <vt:lpstr>Motiv</vt:lpstr>
      </vt:variant>
      <vt:variant>
        <vt:i4>1</vt:i4>
      </vt:variant>
      <vt:variant>
        <vt:lpstr>Nadpisy snímků</vt:lpstr>
      </vt:variant>
      <vt:variant>
        <vt:i4>151</vt:i4>
      </vt:variant>
    </vt:vector>
  </HeadingPairs>
  <TitlesOfParts>
    <vt:vector size="152" baseType="lpstr">
      <vt:lpstr>Motiv systému Office</vt:lpstr>
      <vt:lpstr>Zdravotnické právo ve vztahu k ošetřovatelství</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Prezentace aplikace PowerPoint</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Prezentace aplikace PowerPoint</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Odpovědnost ve zdravotnictví </vt:lpstr>
      <vt:lpstr>Prezentace aplikace PowerPoint</vt:lpstr>
      <vt:lpstr>Prezentace aplikace PowerPoint</vt:lpstr>
      <vt:lpstr>Prezentace aplikace PowerPoint</vt:lpstr>
      <vt:lpstr>Odpovědnost poskytovatelů ZS a zdravotnických pracovníků</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ve vztahu k ošetřovatelství</dc:title>
  <dc:creator>M</dc:creator>
  <cp:lastModifiedBy>M</cp:lastModifiedBy>
  <cp:revision>1</cp:revision>
  <dcterms:created xsi:type="dcterms:W3CDTF">2021-05-03T20:02:15Z</dcterms:created>
  <dcterms:modified xsi:type="dcterms:W3CDTF">2021-05-03T20:07:53Z</dcterms:modified>
</cp:coreProperties>
</file>