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9" r:id="rId3"/>
    <p:sldId id="262" r:id="rId4"/>
    <p:sldId id="257" r:id="rId5"/>
    <p:sldId id="258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6D29B17-3F9A-4A08-8F86-B7625612D325}" type="datetimeFigureOut">
              <a:rPr lang="cs-CZ" smtClean="0"/>
              <a:t>15.4.2020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04C9A8F-7C8D-4444-B0D3-629CEB2C9B09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58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9B17-3F9A-4A08-8F86-B7625612D325}" type="datetimeFigureOut">
              <a:rPr lang="cs-CZ" smtClean="0"/>
              <a:t>15.4.2020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9A8F-7C8D-4444-B0D3-629CEB2C9B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5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9B17-3F9A-4A08-8F86-B7625612D325}" type="datetimeFigureOut">
              <a:rPr lang="cs-CZ" smtClean="0"/>
              <a:t>15.4.2020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9A8F-7C8D-4444-B0D3-629CEB2C9B09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457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9B17-3F9A-4A08-8F86-B7625612D325}" type="datetimeFigureOut">
              <a:rPr lang="cs-CZ" smtClean="0"/>
              <a:t>15.4.2020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9A8F-7C8D-4444-B0D3-629CEB2C9B09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832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9B17-3F9A-4A08-8F86-B7625612D325}" type="datetimeFigureOut">
              <a:rPr lang="cs-CZ" smtClean="0"/>
              <a:t>15.4.2020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9A8F-7C8D-4444-B0D3-629CEB2C9B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94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9B17-3F9A-4A08-8F86-B7625612D325}" type="datetimeFigureOut">
              <a:rPr lang="cs-CZ" smtClean="0"/>
              <a:t>15.4.2020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9A8F-7C8D-4444-B0D3-629CEB2C9B09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638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9B17-3F9A-4A08-8F86-B7625612D325}" type="datetimeFigureOut">
              <a:rPr lang="cs-CZ" smtClean="0"/>
              <a:t>15.4.2020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9A8F-7C8D-4444-B0D3-629CEB2C9B09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000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9B17-3F9A-4A08-8F86-B7625612D325}" type="datetimeFigureOut">
              <a:rPr lang="cs-CZ" smtClean="0"/>
              <a:t>15.4.2020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9A8F-7C8D-4444-B0D3-629CEB2C9B09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367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9B17-3F9A-4A08-8F86-B7625612D325}" type="datetimeFigureOut">
              <a:rPr lang="cs-CZ" smtClean="0"/>
              <a:t>15.4.2020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9A8F-7C8D-4444-B0D3-629CEB2C9B09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96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9B17-3F9A-4A08-8F86-B7625612D325}" type="datetimeFigureOut">
              <a:rPr lang="cs-CZ" smtClean="0"/>
              <a:t>15.4.2020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9A8F-7C8D-4444-B0D3-629CEB2C9B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71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9B17-3F9A-4A08-8F86-B7625612D325}" type="datetimeFigureOut">
              <a:rPr lang="cs-CZ" smtClean="0"/>
              <a:t>15.4.2020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9A8F-7C8D-4444-B0D3-629CEB2C9B09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99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9B17-3F9A-4A08-8F86-B7625612D325}" type="datetimeFigureOut">
              <a:rPr lang="cs-CZ" smtClean="0"/>
              <a:t>15.4.2020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9A8F-7C8D-4444-B0D3-629CEB2C9B09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1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9B17-3F9A-4A08-8F86-B7625612D325}" type="datetimeFigureOut">
              <a:rPr lang="cs-CZ" smtClean="0"/>
              <a:t>15.4.2020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9A8F-7C8D-4444-B0D3-629CEB2C9B09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44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9B17-3F9A-4A08-8F86-B7625612D325}" type="datetimeFigureOut">
              <a:rPr lang="cs-CZ" smtClean="0"/>
              <a:t>15.4.2020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9A8F-7C8D-4444-B0D3-629CEB2C9B09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80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9B17-3F9A-4A08-8F86-B7625612D325}" type="datetimeFigureOut">
              <a:rPr lang="cs-CZ" smtClean="0"/>
              <a:t>15.4.2020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9A8F-7C8D-4444-B0D3-629CEB2C9B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49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9B17-3F9A-4A08-8F86-B7625612D325}" type="datetimeFigureOut">
              <a:rPr lang="cs-CZ" smtClean="0"/>
              <a:t>15.4.2020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9A8F-7C8D-4444-B0D3-629CEB2C9B09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06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9B17-3F9A-4A08-8F86-B7625612D325}" type="datetimeFigureOut">
              <a:rPr lang="cs-CZ" smtClean="0"/>
              <a:t>15.4.2020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C9A8F-7C8D-4444-B0D3-629CEB2C9B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797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D29B17-3F9A-4A08-8F86-B7625612D325}" type="datetimeFigureOut">
              <a:rPr lang="cs-CZ" smtClean="0"/>
              <a:t>15.4.2020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4C9A8F-7C8D-4444-B0D3-629CEB2C9B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70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Komunikační bloky dle T. </a:t>
            </a:r>
            <a:r>
              <a:rPr lang="cs-CZ" dirty="0" err="1" smtClean="0"/>
              <a:t>Gordona</a:t>
            </a:r>
            <a:r>
              <a:rPr lang="cs-CZ" dirty="0" smtClean="0"/>
              <a:t> (1997)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1. Nařizování, přikazování, komandování</a:t>
            </a:r>
          </a:p>
          <a:p>
            <a:pPr marL="0" indent="0">
              <a:buNone/>
            </a:pPr>
            <a:r>
              <a:rPr lang="cs-CZ" dirty="0" smtClean="0"/>
              <a:t>Tento blok je především o dávání příkazů a rozkazů.</a:t>
            </a:r>
          </a:p>
          <a:p>
            <a:r>
              <a:rPr lang="cs-CZ" dirty="0" smtClean="0"/>
              <a:t>„abyste se uzdravil/a musíte dělat, co Vám říkám!“</a:t>
            </a:r>
          </a:p>
          <a:p>
            <a:r>
              <a:rPr lang="cs-CZ" dirty="0" smtClean="0"/>
              <a:t>„Tohle tady teď nemáte dělat, běžte na pokoj!“</a:t>
            </a:r>
          </a:p>
          <a:p>
            <a:pPr marL="0" indent="0">
              <a:buNone/>
            </a:pPr>
            <a:r>
              <a:rPr lang="cs-CZ" b="1" dirty="0" smtClean="0"/>
              <a:t>2. Varování, napomínání, vyhrožování</a:t>
            </a:r>
          </a:p>
          <a:p>
            <a:pPr marL="0" indent="0">
              <a:buNone/>
            </a:pPr>
            <a:r>
              <a:rPr lang="cs-CZ" dirty="0" smtClean="0"/>
              <a:t>Říkáme pacientovi, jaké následky bude mít, když se zachová určitým způsobem.</a:t>
            </a:r>
          </a:p>
          <a:p>
            <a:r>
              <a:rPr lang="cs-CZ" dirty="0" smtClean="0"/>
              <a:t>„Radši toho ihned nechte!“</a:t>
            </a:r>
          </a:p>
          <a:p>
            <a:r>
              <a:rPr lang="cs-CZ" dirty="0" smtClean="0"/>
              <a:t>„Říkám vám to naposledy, musíte přestat kouřit!“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82" y="2057905"/>
            <a:ext cx="1561995" cy="233778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791" y="2099288"/>
            <a:ext cx="1751527" cy="225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14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Komunikační bloky dle T. </a:t>
            </a:r>
            <a:r>
              <a:rPr lang="cs-CZ" dirty="0" err="1" smtClean="0"/>
              <a:t>Gordona</a:t>
            </a:r>
            <a:r>
              <a:rPr lang="cs-CZ" dirty="0" smtClean="0"/>
              <a:t> (1997)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3. Nabádání, moralizování, domlouvání, kázání</a:t>
            </a:r>
          </a:p>
          <a:p>
            <a:pPr marL="0" indent="0">
              <a:buNone/>
            </a:pPr>
            <a:r>
              <a:rPr lang="cs-CZ" dirty="0" smtClean="0"/>
              <a:t>Sdělujeme pacientovi, co by měl, neměl, může nebo nemůže.</a:t>
            </a:r>
          </a:p>
          <a:p>
            <a:r>
              <a:rPr lang="cs-CZ" dirty="0" smtClean="0"/>
              <a:t>„Takhle byste se neměla chovat!“</a:t>
            </a:r>
          </a:p>
          <a:p>
            <a:r>
              <a:rPr lang="cs-CZ" dirty="0" smtClean="0"/>
              <a:t>„U nás se to dělá takto a vy to musíte respektovat!“</a:t>
            </a:r>
          </a:p>
          <a:p>
            <a:pPr marL="0" indent="0">
              <a:buNone/>
            </a:pPr>
            <a:r>
              <a:rPr lang="cs-CZ" b="1" dirty="0" smtClean="0"/>
              <a:t>4. Označování, nálepkování, nadávání, výsměch</a:t>
            </a:r>
          </a:p>
          <a:p>
            <a:pPr marL="0" indent="0">
              <a:buNone/>
            </a:pPr>
            <a:r>
              <a:rPr lang="cs-CZ" dirty="0" smtClean="0"/>
              <a:t>Označujeme pacienta nějakou nálepkou</a:t>
            </a:r>
          </a:p>
          <a:p>
            <a:r>
              <a:rPr lang="cs-CZ" dirty="0" smtClean="0"/>
              <a:t>„Chováte se jako malé dítě“</a:t>
            </a:r>
          </a:p>
          <a:p>
            <a:r>
              <a:rPr lang="cs-CZ" dirty="0" smtClean="0"/>
              <a:t>„Nebuďte hysterická“</a:t>
            </a:r>
          </a:p>
        </p:txBody>
      </p:sp>
    </p:spTree>
    <p:extLst>
      <p:ext uri="{BB962C8B-B14F-4D97-AF65-F5344CB8AC3E}">
        <p14:creationId xmlns:p14="http://schemas.microsoft.com/office/powerpoint/2010/main" val="886868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Komunikační bloky dle T. </a:t>
            </a:r>
            <a:r>
              <a:rPr lang="cs-CZ" dirty="0" err="1"/>
              <a:t>Gordona</a:t>
            </a:r>
            <a:r>
              <a:rPr lang="cs-CZ" dirty="0"/>
              <a:t> (1997)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3200" b="1" dirty="0"/>
              <a:t>5. Souzení, obviňování, kritizování</a:t>
            </a:r>
          </a:p>
          <a:p>
            <a:pPr marL="0" indent="0">
              <a:buNone/>
            </a:pPr>
            <a:r>
              <a:rPr lang="cs-CZ" sz="2600" dirty="0"/>
              <a:t>Posuzujeme, hodnotíme negativně.</a:t>
            </a:r>
          </a:p>
          <a:p>
            <a:r>
              <a:rPr lang="cs-CZ" sz="2600" dirty="0"/>
              <a:t>„V naší době žádní otcové u porodu nebyli, a taky jsme to zvládly.“</a:t>
            </a:r>
          </a:p>
          <a:p>
            <a:r>
              <a:rPr lang="cs-CZ" sz="2600" dirty="0"/>
              <a:t>„Přemýšlíte vy vůbec?“</a:t>
            </a:r>
          </a:p>
          <a:p>
            <a:r>
              <a:rPr lang="cs-CZ" sz="2600" dirty="0"/>
              <a:t>„Kdybyste více spolupracovala, mohlo by to jít vše hladce.“</a:t>
            </a:r>
          </a:p>
          <a:p>
            <a:pPr marL="0" indent="0">
              <a:buNone/>
            </a:pPr>
            <a:r>
              <a:rPr lang="cs-CZ" sz="3200" b="1" dirty="0"/>
              <a:t>6. Nesouhlasení,  poučování, předkládání logických argumentů</a:t>
            </a:r>
          </a:p>
          <a:p>
            <a:pPr marL="0" indent="0">
              <a:buNone/>
            </a:pPr>
            <a:r>
              <a:rPr lang="cs-CZ" sz="2900" dirty="0"/>
              <a:t>Pokoušíme se v komunikaci ovlivnit předkládáním faktů, argumentů, logických závěrů, informací nebo vlastních názorů.</a:t>
            </a:r>
          </a:p>
          <a:p>
            <a:r>
              <a:rPr lang="cs-CZ" sz="2900" dirty="0"/>
              <a:t>„Podívejte se na to takhle: teď potřebujeme, abyste nám pomohla, pak se budete cítit lépe.“</a:t>
            </a:r>
          </a:p>
          <a:p>
            <a:r>
              <a:rPr lang="cs-CZ" sz="2900" dirty="0"/>
              <a:t>„Musíme udělat tu </a:t>
            </a:r>
            <a:r>
              <a:rPr lang="cs-CZ" sz="2900" dirty="0" err="1"/>
              <a:t>hysteroctomii</a:t>
            </a:r>
            <a:r>
              <a:rPr lang="cs-CZ" sz="2900" dirty="0"/>
              <a:t>, abychom předešli rozšíření toho bujení. Vysvětlím Vám to.“</a:t>
            </a:r>
          </a:p>
          <a:p>
            <a:endParaRPr lang="cs-CZ" sz="2900" dirty="0"/>
          </a:p>
        </p:txBody>
      </p:sp>
    </p:spTree>
    <p:extLst>
      <p:ext uri="{BB962C8B-B14F-4D97-AF65-F5344CB8AC3E}">
        <p14:creationId xmlns:p14="http://schemas.microsoft.com/office/powerpoint/2010/main" val="278153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Komunikační bloky dle T. </a:t>
            </a:r>
            <a:r>
              <a:rPr lang="cs-CZ" dirty="0" err="1" smtClean="0"/>
              <a:t>Gordona</a:t>
            </a:r>
            <a:r>
              <a:rPr lang="cs-CZ" dirty="0" smtClean="0"/>
              <a:t> (1997)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0" y="2556932"/>
            <a:ext cx="10089523" cy="33189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7. Chválení, souhlas, podpora</a:t>
            </a:r>
          </a:p>
          <a:p>
            <a:pPr marL="0" indent="0">
              <a:buNone/>
            </a:pPr>
            <a:r>
              <a:rPr lang="cs-CZ" dirty="0" smtClean="0"/>
              <a:t>Posuzujeme, hodnotíme, souhlasíme.</a:t>
            </a:r>
          </a:p>
          <a:p>
            <a:r>
              <a:rPr lang="cs-CZ" dirty="0" smtClean="0"/>
              <a:t>„Vy to jistě zvládnete dobře.“</a:t>
            </a:r>
          </a:p>
          <a:p>
            <a:r>
              <a:rPr lang="cs-CZ" dirty="0" smtClean="0"/>
              <a:t>„Souhlasím s vámi, jdete na to skvěle.“</a:t>
            </a:r>
          </a:p>
          <a:p>
            <a:pPr marL="0" indent="0">
              <a:buNone/>
            </a:pPr>
            <a:r>
              <a:rPr lang="cs-CZ" b="1" dirty="0" smtClean="0"/>
              <a:t>8. Interpretování, analyzování a diagnóza</a:t>
            </a:r>
          </a:p>
          <a:p>
            <a:pPr marL="0" indent="0">
              <a:buNone/>
            </a:pPr>
            <a:r>
              <a:rPr lang="cs-CZ" dirty="0" smtClean="0"/>
              <a:t>Sdělujeme pacientovi to, jaké jsou příčiny a motivy jeho chování. Už jsme věc nebo téma prohlédli a určili diagnózu.</a:t>
            </a:r>
          </a:p>
          <a:p>
            <a:r>
              <a:rPr lang="cs-CZ" dirty="0" smtClean="0"/>
              <a:t>„Říkáte to jen proto, abyste mě naštval.“</a:t>
            </a:r>
          </a:p>
          <a:p>
            <a:r>
              <a:rPr lang="cs-CZ" dirty="0" smtClean="0"/>
              <a:t>„Ve skutečnosti tomu sám nevěříte, že to dokážete.“</a:t>
            </a:r>
          </a:p>
          <a:p>
            <a:r>
              <a:rPr lang="cs-CZ" dirty="0" smtClean="0"/>
              <a:t>„to se stalo, protože jste nedávala pozor.“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925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Komunikační bloky dle T. </a:t>
            </a:r>
            <a:r>
              <a:rPr lang="cs-CZ" dirty="0" err="1" smtClean="0"/>
              <a:t>Gordona</a:t>
            </a:r>
            <a:r>
              <a:rPr lang="cs-CZ" dirty="0" smtClean="0"/>
              <a:t> (1997)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9. </a:t>
            </a:r>
            <a:r>
              <a:rPr lang="cs-CZ" b="1" dirty="0" smtClean="0"/>
              <a:t>Uklidňování</a:t>
            </a:r>
            <a:r>
              <a:rPr lang="cs-CZ" b="1" dirty="0" smtClean="0"/>
              <a:t>, litování, utěšování a podporování</a:t>
            </a:r>
          </a:p>
          <a:p>
            <a:pPr marL="0" indent="0">
              <a:buNone/>
            </a:pPr>
            <a:r>
              <a:rPr lang="cs-CZ" dirty="0" smtClean="0"/>
              <a:t>Chceme, aby se druhá strana cítila lépe. Pokoušíme se zahnat negativní pocity, nepřipouštíme jejich intenzitu.</a:t>
            </a:r>
          </a:p>
          <a:p>
            <a:r>
              <a:rPr lang="cs-CZ" dirty="0" smtClean="0"/>
              <a:t>„Tímhle si každá musí projít.“</a:t>
            </a:r>
          </a:p>
          <a:p>
            <a:r>
              <a:rPr lang="cs-CZ" dirty="0" smtClean="0"/>
              <a:t>„Já vím,  je to hodně bolestivé, však to zvládnete.“</a:t>
            </a:r>
          </a:p>
          <a:p>
            <a:r>
              <a:rPr lang="cs-CZ" dirty="0" smtClean="0"/>
              <a:t>„Máte hodného manžela, ten Vám s tím pomůže.“</a:t>
            </a:r>
          </a:p>
          <a:p>
            <a:pPr marL="0" indent="0">
              <a:buNone/>
            </a:pPr>
            <a:r>
              <a:rPr lang="cs-CZ" b="1" dirty="0" smtClean="0"/>
              <a:t>10. Ignorování, přerušování, odsouvání tématu, rozptylování, zlehčování a rozveselování</a:t>
            </a:r>
          </a:p>
          <a:p>
            <a:pPr marL="0" indent="0">
              <a:buNone/>
            </a:pPr>
            <a:r>
              <a:rPr lang="cs-CZ" dirty="0" smtClean="0"/>
              <a:t>Rozptýlit, problém odsunout a vytěsnit ho.</a:t>
            </a:r>
          </a:p>
          <a:p>
            <a:r>
              <a:rPr lang="cs-CZ" dirty="0" smtClean="0"/>
              <a:t>„Ale jděte, nyní se pojďme bavit o něčem jiném.“</a:t>
            </a:r>
          </a:p>
          <a:p>
            <a:r>
              <a:rPr lang="cs-CZ" dirty="0" smtClean="0"/>
              <a:t>„Všechny jsem si tím prošly, nesmíte na to myslet“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08307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Komunikační bloky dle T. </a:t>
            </a:r>
            <a:r>
              <a:rPr lang="cs-CZ" dirty="0" err="1" smtClean="0"/>
              <a:t>Gordona</a:t>
            </a:r>
            <a:r>
              <a:rPr lang="cs-CZ" dirty="0" smtClean="0"/>
              <a:t> (1997)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11. Dotazování, sondování</a:t>
            </a:r>
          </a:p>
          <a:p>
            <a:pPr marL="0" indent="0">
              <a:buNone/>
            </a:pPr>
            <a:r>
              <a:rPr lang="cs-CZ" dirty="0" smtClean="0"/>
              <a:t>Dohledáváme v komunikaci další potřebné informace k vyřešení problému.</a:t>
            </a:r>
          </a:p>
          <a:p>
            <a:r>
              <a:rPr lang="cs-CZ" dirty="0" smtClean="0"/>
              <a:t>„Kdo vám to řekl?“</a:t>
            </a:r>
          </a:p>
          <a:p>
            <a:r>
              <a:rPr lang="cs-CZ" dirty="0" smtClean="0"/>
              <a:t>„S kolika a s jakými lidmi a kde jste se o tom bavila?“</a:t>
            </a: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12. Udělování rad, předkládání návrhů a řešení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Jak má vyřešit problém, dáváme rady a návrhy, a především poskytujeme hotové odpovědi a řešení.</a:t>
            </a:r>
          </a:p>
          <a:p>
            <a:r>
              <a:rPr lang="cs-CZ" dirty="0" smtClean="0"/>
              <a:t>„Když se necítíte dobře ve vztahu, tak se rozejděte a najděte si někoho jiného.“</a:t>
            </a:r>
          </a:p>
          <a:p>
            <a:r>
              <a:rPr lang="cs-CZ" dirty="0" smtClean="0"/>
              <a:t>„Myslete pozitivně nebo nesmíte na to myslet.“</a:t>
            </a:r>
          </a:p>
          <a:p>
            <a:r>
              <a:rPr lang="cs-CZ" dirty="0" smtClean="0"/>
              <a:t>„Začněte běhat nebo relaxovat a uvidíte, že se budete cítit lépe.“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761868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k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</TotalTime>
  <Words>388</Words>
  <Application>Microsoft Office PowerPoint</Application>
  <PresentationFormat>Širokoúhlá obrazovka</PresentationFormat>
  <Paragraphs>58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Organický</vt:lpstr>
      <vt:lpstr>Komunikační bloky dle T. Gordona (1997)</vt:lpstr>
      <vt:lpstr>Komunikační bloky dle T. Gordona (1997)</vt:lpstr>
      <vt:lpstr>Komunikační bloky dle T. Gordona (1997)</vt:lpstr>
      <vt:lpstr>Komunikační bloky dle T. Gordona (1997)</vt:lpstr>
      <vt:lpstr>Komunikační bloky dle T. Gordona (1997)</vt:lpstr>
      <vt:lpstr>Komunikační bloky dle T. Gordona (1997)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Komunikační bloky dle T. Gordona</dc:title>
  <dc:creator>Lenka Emrova</dc:creator>
  <cp:lastModifiedBy>Lenka Emrova</cp:lastModifiedBy>
  <cp:revision>7</cp:revision>
  <dcterms:created xsi:type="dcterms:W3CDTF">2020-04-15T06:42:32Z</dcterms:created>
  <dcterms:modified xsi:type="dcterms:W3CDTF">2020-04-15T07:35:27Z</dcterms:modified>
</cp:coreProperties>
</file>