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304" r:id="rId2"/>
    <p:sldId id="305" r:id="rId3"/>
    <p:sldId id="261" r:id="rId4"/>
    <p:sldId id="257" r:id="rId5"/>
    <p:sldId id="265" r:id="rId6"/>
    <p:sldId id="256" r:id="rId7"/>
    <p:sldId id="262" r:id="rId8"/>
    <p:sldId id="263" r:id="rId9"/>
    <p:sldId id="264" r:id="rId10"/>
    <p:sldId id="266" r:id="rId11"/>
    <p:sldId id="258" r:id="rId12"/>
    <p:sldId id="259" r:id="rId13"/>
    <p:sldId id="272" r:id="rId14"/>
    <p:sldId id="273" r:id="rId15"/>
    <p:sldId id="280" r:id="rId16"/>
    <p:sldId id="274" r:id="rId17"/>
    <p:sldId id="278" r:id="rId18"/>
    <p:sldId id="281" r:id="rId19"/>
    <p:sldId id="284" r:id="rId20"/>
    <p:sldId id="285" r:id="rId21"/>
    <p:sldId id="289" r:id="rId22"/>
    <p:sldId id="271" r:id="rId23"/>
    <p:sldId id="306" r:id="rId24"/>
    <p:sldId id="307" r:id="rId25"/>
    <p:sldId id="310" r:id="rId26"/>
    <p:sldId id="308" r:id="rId27"/>
    <p:sldId id="311" r:id="rId28"/>
    <p:sldId id="314" r:id="rId29"/>
    <p:sldId id="315" r:id="rId30"/>
    <p:sldId id="318" r:id="rId31"/>
    <p:sldId id="320" r:id="rId32"/>
    <p:sldId id="321" r:id="rId33"/>
    <p:sldId id="324" r:id="rId34"/>
    <p:sldId id="323" r:id="rId35"/>
    <p:sldId id="322" r:id="rId36"/>
    <p:sldId id="325" r:id="rId37"/>
    <p:sldId id="317" r:id="rId38"/>
    <p:sldId id="326" r:id="rId39"/>
    <p:sldId id="327" r:id="rId40"/>
    <p:sldId id="328" r:id="rId41"/>
    <p:sldId id="329" r:id="rId42"/>
    <p:sldId id="316" r:id="rId43"/>
    <p:sldId id="309" r:id="rId44"/>
  </p:sldIdLst>
  <p:sldSz cx="9144000" cy="6858000" type="screen4x3"/>
  <p:notesSz cx="6858000" cy="9144000"/>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025" autoAdjust="0"/>
    <p:restoredTop sz="94660"/>
  </p:normalViewPr>
  <p:slideViewPr>
    <p:cSldViewPr>
      <p:cViewPr varScale="1">
        <p:scale>
          <a:sx n="65" d="100"/>
          <a:sy n="65" d="100"/>
        </p:scale>
        <p:origin x="122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4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gd name="T0" fmla="*/ 5758 w 5740"/>
                <a:gd name="T1" fmla="*/ 1632 h 4316"/>
                <a:gd name="T2" fmla="*/ 0 w 5740"/>
                <a:gd name="T3" fmla="*/ 1632 h 4316"/>
                <a:gd name="T4" fmla="*/ 0 w 5740"/>
                <a:gd name="T5" fmla="*/ 0 h 4316"/>
                <a:gd name="T6" fmla="*/ 5758 w 5740"/>
                <a:gd name="T7" fmla="*/ 0 h 4316"/>
                <a:gd name="T8" fmla="*/ 5758 w 5740"/>
                <a:gd name="T9" fmla="*/ 1632 h 4316"/>
                <a:gd name="T10" fmla="*/ 5758 w 5740"/>
                <a:gd name="T11" fmla="*/ 1632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62" name="Freeform 10"/>
              <p:cNvSpPr>
                <a:spLocks/>
              </p:cNvSpPr>
              <p:nvPr/>
            </p:nvSpPr>
            <p:spPr bwMode="hidden">
              <a:xfrm>
                <a:off x="3575" y="3715"/>
                <a:ext cx="383" cy="161"/>
              </a:xfrm>
              <a:custGeom>
                <a:avLst/>
                <a:gdLst>
                  <a:gd name="T0" fmla="*/ 376 w 382"/>
                  <a:gd name="T1" fmla="*/ 12 h 161"/>
                  <a:gd name="T2" fmla="*/ 257 w 382"/>
                  <a:gd name="T3" fmla="*/ 24 h 161"/>
                  <a:gd name="T4" fmla="*/ 149 w 382"/>
                  <a:gd name="T5" fmla="*/ 54 h 161"/>
                  <a:gd name="T6" fmla="*/ 101 w 382"/>
                  <a:gd name="T7" fmla="*/ 77 h 161"/>
                  <a:gd name="T8" fmla="*/ 59 w 382"/>
                  <a:gd name="T9" fmla="*/ 101 h 161"/>
                  <a:gd name="T10" fmla="*/ 24 w 382"/>
                  <a:gd name="T11" fmla="*/ 131 h 161"/>
                  <a:gd name="T12" fmla="*/ 0 w 382"/>
                  <a:gd name="T13" fmla="*/ 161 h 161"/>
                  <a:gd name="T14" fmla="*/ 0 w 382"/>
                  <a:gd name="T15" fmla="*/ 137 h 161"/>
                  <a:gd name="T16" fmla="*/ 29 w 382"/>
                  <a:gd name="T17" fmla="*/ 107 h 161"/>
                  <a:gd name="T18" fmla="*/ 65 w 382"/>
                  <a:gd name="T19" fmla="*/ 83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63" name="Freeform 11"/>
              <p:cNvSpPr>
                <a:spLocks/>
              </p:cNvSpPr>
              <p:nvPr/>
            </p:nvSpPr>
            <p:spPr bwMode="hidden">
              <a:xfrm>
                <a:off x="3695" y="4170"/>
                <a:ext cx="444" cy="66"/>
              </a:xfrm>
              <a:custGeom>
                <a:avLst/>
                <a:gdLst>
                  <a:gd name="T0" fmla="*/ 257 w 443"/>
                  <a:gd name="T1" fmla="*/ 54 h 66"/>
                  <a:gd name="T2" fmla="*/ 353 w 443"/>
                  <a:gd name="T3" fmla="*/ 48 h 66"/>
                  <a:gd name="T4" fmla="*/ 443 w 443"/>
                  <a:gd name="T5" fmla="*/ 24 h 66"/>
                  <a:gd name="T6" fmla="*/ 443 w 443"/>
                  <a:gd name="T7" fmla="*/ 36 h 66"/>
                  <a:gd name="T8" fmla="*/ 353 w 443"/>
                  <a:gd name="T9" fmla="*/ 60 h 66"/>
                  <a:gd name="T10" fmla="*/ 257 w 443"/>
                  <a:gd name="T11" fmla="*/ 66 h 66"/>
                  <a:gd name="T12" fmla="*/ 186 w 443"/>
                  <a:gd name="T13" fmla="*/ 60 h 66"/>
                  <a:gd name="T14" fmla="*/ 120 w 443"/>
                  <a:gd name="T15" fmla="*/ 48 h 66"/>
                  <a:gd name="T16" fmla="*/ 60 w 443"/>
                  <a:gd name="T17" fmla="*/ 36 h 66"/>
                  <a:gd name="T18" fmla="*/ 0 w 443"/>
                  <a:gd name="T19" fmla="*/ 12 h 66"/>
                  <a:gd name="T20" fmla="*/ 0 w 443"/>
                  <a:gd name="T21" fmla="*/ 0 h 66"/>
                  <a:gd name="T22" fmla="*/ 54 w 443"/>
                  <a:gd name="T23" fmla="*/ 24 h 66"/>
                  <a:gd name="T24" fmla="*/ 120 w 443"/>
                  <a:gd name="T25" fmla="*/ 36 h 66"/>
                  <a:gd name="T26" fmla="*/ 186 w 443"/>
                  <a:gd name="T27" fmla="*/ 48 h 66"/>
                  <a:gd name="T28" fmla="*/ 257 w 443"/>
                  <a:gd name="T29" fmla="*/ 54 h 66"/>
                  <a:gd name="T30" fmla="*/ 257 w 443"/>
                  <a:gd name="T31"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64" name="Freeform 12"/>
              <p:cNvSpPr>
                <a:spLocks/>
              </p:cNvSpPr>
              <p:nvPr/>
            </p:nvSpPr>
            <p:spPr bwMode="hidden">
              <a:xfrm>
                <a:off x="3527" y="3906"/>
                <a:ext cx="89" cy="216"/>
              </a:xfrm>
              <a:custGeom>
                <a:avLst/>
                <a:gdLst>
                  <a:gd name="T0" fmla="*/ 12 w 89"/>
                  <a:gd name="T1" fmla="*/ 66 h 216"/>
                  <a:gd name="T2" fmla="*/ 18 w 89"/>
                  <a:gd name="T3" fmla="*/ 108 h 216"/>
                  <a:gd name="T4" fmla="*/ 36 w 89"/>
                  <a:gd name="T5" fmla="*/ 144 h 216"/>
                  <a:gd name="T6" fmla="*/ 60 w 89"/>
                  <a:gd name="T7" fmla="*/ 180 h 216"/>
                  <a:gd name="T8" fmla="*/ 89 w 89"/>
                  <a:gd name="T9" fmla="*/ 216 h 216"/>
                  <a:gd name="T10" fmla="*/ 72 w 89"/>
                  <a:gd name="T11" fmla="*/ 216 h 216"/>
                  <a:gd name="T12" fmla="*/ 42 w 89"/>
                  <a:gd name="T13" fmla="*/ 180 h 216"/>
                  <a:gd name="T14" fmla="*/ 18 w 89"/>
                  <a:gd name="T15" fmla="*/ 144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65" name="Freeform 13"/>
              <p:cNvSpPr>
                <a:spLocks/>
              </p:cNvSpPr>
              <p:nvPr/>
            </p:nvSpPr>
            <p:spPr bwMode="hidden">
              <a:xfrm>
                <a:off x="3569" y="3745"/>
                <a:ext cx="750" cy="461"/>
              </a:xfrm>
              <a:custGeom>
                <a:avLst/>
                <a:gdLst>
                  <a:gd name="T0" fmla="*/ 382 w 747"/>
                  <a:gd name="T1" fmla="*/ 443 h 461"/>
                  <a:gd name="T2" fmla="*/ 311 w 747"/>
                  <a:gd name="T3" fmla="*/ 437 h 461"/>
                  <a:gd name="T4" fmla="*/ 245 w 747"/>
                  <a:gd name="T5" fmla="*/ 425 h 461"/>
                  <a:gd name="T6" fmla="*/ 185 w 747"/>
                  <a:gd name="T7" fmla="*/ 407 h 461"/>
                  <a:gd name="T8" fmla="*/ 131 w 747"/>
                  <a:gd name="T9" fmla="*/ 383 h 461"/>
                  <a:gd name="T10" fmla="*/ 83 w 747"/>
                  <a:gd name="T11" fmla="*/ 347 h 461"/>
                  <a:gd name="T12" fmla="*/ 53 w 747"/>
                  <a:gd name="T13" fmla="*/ 311 h 461"/>
                  <a:gd name="T14" fmla="*/ 30 w 747"/>
                  <a:gd name="T15" fmla="*/ 269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5 w 747"/>
                  <a:gd name="T29" fmla="*/ 30 h 461"/>
                  <a:gd name="T30" fmla="*/ 311 w 747"/>
                  <a:gd name="T31" fmla="*/ 18 h 461"/>
                  <a:gd name="T32" fmla="*/ 382 w 747"/>
                  <a:gd name="T33" fmla="*/ 12 h 461"/>
                  <a:gd name="T34" fmla="*/ 478 w 747"/>
                  <a:gd name="T35" fmla="*/ 18 h 461"/>
                  <a:gd name="T36" fmla="*/ 562 w 747"/>
                  <a:gd name="T37" fmla="*/ 41 h 461"/>
                  <a:gd name="T38" fmla="*/ 562 w 747"/>
                  <a:gd name="T39" fmla="*/ 36 h 461"/>
                  <a:gd name="T40" fmla="*/ 562 w 747"/>
                  <a:gd name="T41" fmla="*/ 30 h 461"/>
                  <a:gd name="T42" fmla="*/ 478 w 747"/>
                  <a:gd name="T43" fmla="*/ 6 h 461"/>
                  <a:gd name="T44" fmla="*/ 382 w 747"/>
                  <a:gd name="T45" fmla="*/ 0 h 461"/>
                  <a:gd name="T46" fmla="*/ 305 w 747"/>
                  <a:gd name="T47" fmla="*/ 6 h 461"/>
                  <a:gd name="T48" fmla="*/ 233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5 h 461"/>
                  <a:gd name="T64" fmla="*/ 30 w 747"/>
                  <a:gd name="T65" fmla="*/ 317 h 461"/>
                  <a:gd name="T66" fmla="*/ 65 w 747"/>
                  <a:gd name="T67" fmla="*/ 359 h 461"/>
                  <a:gd name="T68" fmla="*/ 113 w 747"/>
                  <a:gd name="T69" fmla="*/ 395 h 461"/>
                  <a:gd name="T70" fmla="*/ 167 w 747"/>
                  <a:gd name="T71" fmla="*/ 419 h 461"/>
                  <a:gd name="T72" fmla="*/ 233 w 747"/>
                  <a:gd name="T73" fmla="*/ 443 h 461"/>
                  <a:gd name="T74" fmla="*/ 305 w 747"/>
                  <a:gd name="T75" fmla="*/ 455 h 461"/>
                  <a:gd name="T76" fmla="*/ 382 w 747"/>
                  <a:gd name="T77" fmla="*/ 461 h 461"/>
                  <a:gd name="T78" fmla="*/ 448 w 747"/>
                  <a:gd name="T79" fmla="*/ 455 h 461"/>
                  <a:gd name="T80" fmla="*/ 508 w 747"/>
                  <a:gd name="T81" fmla="*/ 449 h 461"/>
                  <a:gd name="T82" fmla="*/ 609 w 747"/>
                  <a:gd name="T83" fmla="*/ 413 h 461"/>
                  <a:gd name="T84" fmla="*/ 657 w 747"/>
                  <a:gd name="T85" fmla="*/ 389 h 461"/>
                  <a:gd name="T86" fmla="*/ 693 w 747"/>
                  <a:gd name="T87" fmla="*/ 359 h 461"/>
                  <a:gd name="T88" fmla="*/ 723 w 747"/>
                  <a:gd name="T89" fmla="*/ 329 h 461"/>
                  <a:gd name="T90" fmla="*/ 747 w 747"/>
                  <a:gd name="T91" fmla="*/ 293 h 461"/>
                  <a:gd name="T92" fmla="*/ 741 w 747"/>
                  <a:gd name="T93" fmla="*/ 287 h 461"/>
                  <a:gd name="T94" fmla="*/ 729 w 747"/>
                  <a:gd name="T95" fmla="*/ 281 h 461"/>
                  <a:gd name="T96" fmla="*/ 711 w 747"/>
                  <a:gd name="T97" fmla="*/ 317 h 461"/>
                  <a:gd name="T98" fmla="*/ 681 w 747"/>
                  <a:gd name="T99" fmla="*/ 347 h 461"/>
                  <a:gd name="T100" fmla="*/ 645 w 747"/>
                  <a:gd name="T101" fmla="*/ 377 h 461"/>
                  <a:gd name="T102" fmla="*/ 604 w 747"/>
                  <a:gd name="T103" fmla="*/ 401 h 461"/>
                  <a:gd name="T104" fmla="*/ 502 w 747"/>
                  <a:gd name="T105" fmla="*/ 431 h 461"/>
                  <a:gd name="T106" fmla="*/ 442 w 747"/>
                  <a:gd name="T107" fmla="*/ 443 h 461"/>
                  <a:gd name="T108" fmla="*/ 382 w 747"/>
                  <a:gd name="T109" fmla="*/ 443 h 461"/>
                  <a:gd name="T110" fmla="*/ 382 w 747"/>
                  <a:gd name="T111" fmla="*/ 44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66" name="Freeform 14"/>
              <p:cNvSpPr>
                <a:spLocks/>
              </p:cNvSpPr>
              <p:nvPr/>
            </p:nvSpPr>
            <p:spPr bwMode="hidden">
              <a:xfrm>
                <a:off x="4037" y="3721"/>
                <a:ext cx="96" cy="30"/>
              </a:xfrm>
              <a:custGeom>
                <a:avLst/>
                <a:gdLst>
                  <a:gd name="T0" fmla="*/ 0 w 96"/>
                  <a:gd name="T1" fmla="*/ 0 h 30"/>
                  <a:gd name="T2" fmla="*/ 0 w 96"/>
                  <a:gd name="T3" fmla="*/ 12 h 30"/>
                  <a:gd name="T4" fmla="*/ 48 w 96"/>
                  <a:gd name="T5" fmla="*/ 18 h 30"/>
                  <a:gd name="T6" fmla="*/ 96 w 96"/>
                  <a:gd name="T7" fmla="*/ 30 h 30"/>
                  <a:gd name="T8" fmla="*/ 96 w 96"/>
                  <a:gd name="T9" fmla="*/ 24 h 30"/>
                  <a:gd name="T10" fmla="*/ 96 w 96"/>
                  <a:gd name="T11" fmla="*/ 18 h 30"/>
                  <a:gd name="T12" fmla="*/ 48 w 96"/>
                  <a:gd name="T13" fmla="*/ 12 h 30"/>
                  <a:gd name="T14" fmla="*/ 0 w 96"/>
                  <a:gd name="T15" fmla="*/ 0 h 30"/>
                  <a:gd name="T16" fmla="*/ 0 w 96"/>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47" name="Freeform 25"/>
              <p:cNvSpPr>
                <a:spLocks/>
              </p:cNvSpPr>
              <p:nvPr/>
            </p:nvSpPr>
            <p:spPr bwMode="hidden">
              <a:xfrm>
                <a:off x="2585" y="3822"/>
                <a:ext cx="449" cy="186"/>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4 h 186"/>
                  <a:gd name="T14" fmla="*/ 419 w 448"/>
                  <a:gd name="T15" fmla="*/ 150 h 186"/>
                  <a:gd name="T16" fmla="*/ 448 w 448"/>
                  <a:gd name="T17" fmla="*/ 186 h 186"/>
                  <a:gd name="T18" fmla="*/ 448 w 448"/>
                  <a:gd name="T19" fmla="*/ 162 h 186"/>
                  <a:gd name="T20" fmla="*/ 413 w 448"/>
                  <a:gd name="T21" fmla="*/ 126 h 186"/>
                  <a:gd name="T22" fmla="*/ 371 w 448"/>
                  <a:gd name="T23" fmla="*/ 96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48" name="Freeform 26"/>
              <p:cNvSpPr>
                <a:spLocks/>
              </p:cNvSpPr>
              <p:nvPr/>
            </p:nvSpPr>
            <p:spPr bwMode="hidden">
              <a:xfrm>
                <a:off x="2142" y="3852"/>
                <a:ext cx="892" cy="462"/>
              </a:xfrm>
              <a:custGeom>
                <a:avLst/>
                <a:gdLst>
                  <a:gd name="T0" fmla="*/ 23 w 890"/>
                  <a:gd name="T1" fmla="*/ 276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8 w 890"/>
                  <a:gd name="T17" fmla="*/ 18 h 462"/>
                  <a:gd name="T18" fmla="*/ 532 w 890"/>
                  <a:gd name="T19" fmla="*/ 24 h 462"/>
                  <a:gd name="T20" fmla="*/ 609 w 890"/>
                  <a:gd name="T21" fmla="*/ 36 h 462"/>
                  <a:gd name="T22" fmla="*/ 681 w 890"/>
                  <a:gd name="T23" fmla="*/ 60 h 462"/>
                  <a:gd name="T24" fmla="*/ 741 w 890"/>
                  <a:gd name="T25" fmla="*/ 96 h 462"/>
                  <a:gd name="T26" fmla="*/ 795 w 890"/>
                  <a:gd name="T27" fmla="*/ 132 h 462"/>
                  <a:gd name="T28" fmla="*/ 831 w 890"/>
                  <a:gd name="T29" fmla="*/ 174 h 462"/>
                  <a:gd name="T30" fmla="*/ 861 w 890"/>
                  <a:gd name="T31" fmla="*/ 222 h 462"/>
                  <a:gd name="T32" fmla="*/ 867 w 890"/>
                  <a:gd name="T33" fmla="*/ 276 h 462"/>
                  <a:gd name="T34" fmla="*/ 855 w 890"/>
                  <a:gd name="T35" fmla="*/ 330 h 462"/>
                  <a:gd name="T36" fmla="*/ 831 w 890"/>
                  <a:gd name="T37" fmla="*/ 378 h 462"/>
                  <a:gd name="T38" fmla="*/ 783 w 890"/>
                  <a:gd name="T39" fmla="*/ 426 h 462"/>
                  <a:gd name="T40" fmla="*/ 723 w 890"/>
                  <a:gd name="T41" fmla="*/ 462 h 462"/>
                  <a:gd name="T42" fmla="*/ 765 w 890"/>
                  <a:gd name="T43" fmla="*/ 462 h 462"/>
                  <a:gd name="T44" fmla="*/ 819 w 890"/>
                  <a:gd name="T45" fmla="*/ 426 h 462"/>
                  <a:gd name="T46" fmla="*/ 855 w 890"/>
                  <a:gd name="T47" fmla="*/ 378 h 462"/>
                  <a:gd name="T48" fmla="*/ 884 w 890"/>
                  <a:gd name="T49" fmla="*/ 330 h 462"/>
                  <a:gd name="T50" fmla="*/ 890 w 890"/>
                  <a:gd name="T51" fmla="*/ 276 h 462"/>
                  <a:gd name="T52" fmla="*/ 884 w 890"/>
                  <a:gd name="T53" fmla="*/ 222 h 462"/>
                  <a:gd name="T54" fmla="*/ 855 w 890"/>
                  <a:gd name="T55" fmla="*/ 168 h 462"/>
                  <a:gd name="T56" fmla="*/ 813 w 890"/>
                  <a:gd name="T57" fmla="*/ 120 h 462"/>
                  <a:gd name="T58" fmla="*/ 759 w 890"/>
                  <a:gd name="T59" fmla="*/ 84 h 462"/>
                  <a:gd name="T60" fmla="*/ 693 w 890"/>
                  <a:gd name="T61" fmla="*/ 48 h 462"/>
                  <a:gd name="T62" fmla="*/ 621 w 890"/>
                  <a:gd name="T63" fmla="*/ 24 h 462"/>
                  <a:gd name="T64" fmla="*/ 538 w 890"/>
                  <a:gd name="T65" fmla="*/ 6 h 462"/>
                  <a:gd name="T66" fmla="*/ 448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6 h 462"/>
                  <a:gd name="T84" fmla="*/ 6 w 890"/>
                  <a:gd name="T85" fmla="*/ 330 h 462"/>
                  <a:gd name="T86" fmla="*/ 35 w 890"/>
                  <a:gd name="T87" fmla="*/ 378 h 462"/>
                  <a:gd name="T88" fmla="*/ 71 w 890"/>
                  <a:gd name="T89" fmla="*/ 426 h 462"/>
                  <a:gd name="T90" fmla="*/ 125 w 890"/>
                  <a:gd name="T91" fmla="*/ 462 h 462"/>
                  <a:gd name="T92" fmla="*/ 167 w 890"/>
                  <a:gd name="T93" fmla="*/ 462 h 462"/>
                  <a:gd name="T94" fmla="*/ 107 w 890"/>
                  <a:gd name="T95" fmla="*/ 426 h 462"/>
                  <a:gd name="T96" fmla="*/ 59 w 890"/>
                  <a:gd name="T97" fmla="*/ 378 h 462"/>
                  <a:gd name="T98" fmla="*/ 35 w 890"/>
                  <a:gd name="T99" fmla="*/ 330 h 462"/>
                  <a:gd name="T100" fmla="*/ 23 w 890"/>
                  <a:gd name="T101" fmla="*/ 276 h 462"/>
                  <a:gd name="T102" fmla="*/ 23 w 890"/>
                  <a:gd name="T103" fmla="*/ 27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49" name="Freeform 27"/>
              <p:cNvSpPr>
                <a:spLocks/>
              </p:cNvSpPr>
              <p:nvPr/>
            </p:nvSpPr>
            <p:spPr bwMode="hidden">
              <a:xfrm>
                <a:off x="2082" y="3828"/>
                <a:ext cx="407" cy="486"/>
              </a:xfrm>
              <a:custGeom>
                <a:avLst/>
                <a:gdLst>
                  <a:gd name="T0" fmla="*/ 18 w 406"/>
                  <a:gd name="T1" fmla="*/ 300 h 486"/>
                  <a:gd name="T2" fmla="*/ 24 w 406"/>
                  <a:gd name="T3" fmla="*/ 246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6 h 486"/>
                  <a:gd name="T34" fmla="*/ 0 w 406"/>
                  <a:gd name="T35" fmla="*/ 300 h 486"/>
                  <a:gd name="T36" fmla="*/ 6 w 406"/>
                  <a:gd name="T37" fmla="*/ 348 h 486"/>
                  <a:gd name="T38" fmla="*/ 30 w 406"/>
                  <a:gd name="T39" fmla="*/ 396 h 486"/>
                  <a:gd name="T40" fmla="*/ 66 w 406"/>
                  <a:gd name="T41" fmla="*/ 444 h 486"/>
                  <a:gd name="T42" fmla="*/ 107 w 406"/>
                  <a:gd name="T43" fmla="*/ 486 h 486"/>
                  <a:gd name="T44" fmla="*/ 131 w 406"/>
                  <a:gd name="T45" fmla="*/ 486 h 486"/>
                  <a:gd name="T46" fmla="*/ 83 w 406"/>
                  <a:gd name="T47" fmla="*/ 450 h 486"/>
                  <a:gd name="T48" fmla="*/ 48 w 406"/>
                  <a:gd name="T49" fmla="*/ 402 h 486"/>
                  <a:gd name="T50" fmla="*/ 24 w 406"/>
                  <a:gd name="T51" fmla="*/ 354 h 486"/>
                  <a:gd name="T52" fmla="*/ 18 w 406"/>
                  <a:gd name="T53" fmla="*/ 300 h 486"/>
                  <a:gd name="T54" fmla="*/ 18 w 406"/>
                  <a:gd name="T55" fmla="*/ 30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50" name="Freeform 28"/>
              <p:cNvSpPr>
                <a:spLocks/>
              </p:cNvSpPr>
              <p:nvPr/>
            </p:nvSpPr>
            <p:spPr bwMode="hidden">
              <a:xfrm>
                <a:off x="2987" y="4044"/>
                <a:ext cx="108" cy="252"/>
              </a:xfrm>
              <a:custGeom>
                <a:avLst/>
                <a:gdLst>
                  <a:gd name="T0" fmla="*/ 89 w 107"/>
                  <a:gd name="T1" fmla="*/ 84 h 252"/>
                  <a:gd name="T2" fmla="*/ 83 w 107"/>
                  <a:gd name="T3" fmla="*/ 132 h 252"/>
                  <a:gd name="T4" fmla="*/ 65 w 107"/>
                  <a:gd name="T5" fmla="*/ 174 h 252"/>
                  <a:gd name="T6" fmla="*/ 36 w 107"/>
                  <a:gd name="T7" fmla="*/ 216 h 252"/>
                  <a:gd name="T8" fmla="*/ 0 w 107"/>
                  <a:gd name="T9" fmla="*/ 252 h 252"/>
                  <a:gd name="T10" fmla="*/ 18 w 107"/>
                  <a:gd name="T11" fmla="*/ 252 h 252"/>
                  <a:gd name="T12" fmla="*/ 53 w 107"/>
                  <a:gd name="T13" fmla="*/ 216 h 252"/>
                  <a:gd name="T14" fmla="*/ 83 w 107"/>
                  <a:gd name="T15" fmla="*/ 174 h 252"/>
                  <a:gd name="T16" fmla="*/ 101 w 107"/>
                  <a:gd name="T17" fmla="*/ 132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51" name="Freeform 29"/>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2" name="Freeform 30"/>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3" name="Freeform 31"/>
              <p:cNvSpPr>
                <a:spLocks/>
              </p:cNvSpPr>
              <p:nvPr/>
            </p:nvSpPr>
            <p:spPr bwMode="hidden">
              <a:xfrm>
                <a:off x="2951" y="3751"/>
                <a:ext cx="360" cy="563"/>
              </a:xfrm>
              <a:custGeom>
                <a:avLst/>
                <a:gdLst>
                  <a:gd name="T0" fmla="*/ 360 w 360"/>
                  <a:gd name="T1" fmla="*/ 365 h 563"/>
                  <a:gd name="T2" fmla="*/ 353 w 360"/>
                  <a:gd name="T3" fmla="*/ 305 h 563"/>
                  <a:gd name="T4" fmla="*/ 335 w 360"/>
                  <a:gd name="T5" fmla="*/ 251 h 563"/>
                  <a:gd name="T6" fmla="*/ 305 w 360"/>
                  <a:gd name="T7" fmla="*/ 204 h 563"/>
                  <a:gd name="T8" fmla="*/ 262 w 360"/>
                  <a:gd name="T9" fmla="*/ 156 h 563"/>
                  <a:gd name="T10" fmla="*/ 213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9 w 360"/>
                  <a:gd name="T25" fmla="*/ 114 h 563"/>
                  <a:gd name="T26" fmla="*/ 238 w 360"/>
                  <a:gd name="T27" fmla="*/ 162 h 563"/>
                  <a:gd name="T28" fmla="*/ 274 w 360"/>
                  <a:gd name="T29" fmla="*/ 210 h 563"/>
                  <a:gd name="T30" fmla="*/ 299 w 360"/>
                  <a:gd name="T31" fmla="*/ 257 h 563"/>
                  <a:gd name="T32" fmla="*/ 317 w 360"/>
                  <a:gd name="T33" fmla="*/ 311 h 563"/>
                  <a:gd name="T34" fmla="*/ 323 w 360"/>
                  <a:gd name="T35" fmla="*/ 365 h 563"/>
                  <a:gd name="T36" fmla="*/ 317 w 360"/>
                  <a:gd name="T37" fmla="*/ 419 h 563"/>
                  <a:gd name="T38" fmla="*/ 299 w 360"/>
                  <a:gd name="T39" fmla="*/ 467 h 563"/>
                  <a:gd name="T40" fmla="*/ 274 w 360"/>
                  <a:gd name="T41" fmla="*/ 515 h 563"/>
                  <a:gd name="T42" fmla="*/ 238 w 360"/>
                  <a:gd name="T43" fmla="*/ 563 h 563"/>
                  <a:gd name="T44" fmla="*/ 268 w 360"/>
                  <a:gd name="T45" fmla="*/ 563 h 563"/>
                  <a:gd name="T46" fmla="*/ 311 w 360"/>
                  <a:gd name="T47" fmla="*/ 515 h 563"/>
                  <a:gd name="T48" fmla="*/ 335 w 360"/>
                  <a:gd name="T49" fmla="*/ 467 h 563"/>
                  <a:gd name="T50" fmla="*/ 353 w 360"/>
                  <a:gd name="T51" fmla="*/ 419 h 563"/>
                  <a:gd name="T52" fmla="*/ 360 w 360"/>
                  <a:gd name="T53" fmla="*/ 365 h 563"/>
                  <a:gd name="T54" fmla="*/ 360 w 360"/>
                  <a:gd name="T55" fmla="*/ 36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54" name="Freeform 32"/>
              <p:cNvSpPr>
                <a:spLocks/>
              </p:cNvSpPr>
              <p:nvPr/>
            </p:nvSpPr>
            <p:spPr bwMode="hidden">
              <a:xfrm>
                <a:off x="2318" y="3631"/>
                <a:ext cx="1078" cy="425"/>
              </a:xfrm>
              <a:custGeom>
                <a:avLst/>
                <a:gdLst>
                  <a:gd name="T0" fmla="*/ 1053 w 1078"/>
                  <a:gd name="T1" fmla="*/ 425 h 425"/>
                  <a:gd name="T2" fmla="*/ 1078 w 1078"/>
                  <a:gd name="T3" fmla="*/ 419 h 425"/>
                  <a:gd name="T4" fmla="*/ 1066 w 1078"/>
                  <a:gd name="T5" fmla="*/ 377 h 425"/>
                  <a:gd name="T6" fmla="*/ 1047 w 1078"/>
                  <a:gd name="T7" fmla="*/ 336 h 425"/>
                  <a:gd name="T8" fmla="*/ 986 w 1078"/>
                  <a:gd name="T9" fmla="*/ 252 h 425"/>
                  <a:gd name="T10" fmla="*/ 907 w 1078"/>
                  <a:gd name="T11" fmla="*/ 180 h 425"/>
                  <a:gd name="T12" fmla="*/ 810 w 1078"/>
                  <a:gd name="T13" fmla="*/ 120 h 425"/>
                  <a:gd name="T14" fmla="*/ 694 w 1078"/>
                  <a:gd name="T15" fmla="*/ 72 h 425"/>
                  <a:gd name="T16" fmla="*/ 560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4 w 1078"/>
                  <a:gd name="T35" fmla="*/ 42 h 425"/>
                  <a:gd name="T36" fmla="*/ 682 w 1078"/>
                  <a:gd name="T37" fmla="*/ 84 h 425"/>
                  <a:gd name="T38" fmla="*/ 798 w 1078"/>
                  <a:gd name="T39" fmla="*/ 132 h 425"/>
                  <a:gd name="T40" fmla="*/ 895 w 1078"/>
                  <a:gd name="T41" fmla="*/ 192 h 425"/>
                  <a:gd name="T42" fmla="*/ 968 w 1078"/>
                  <a:gd name="T43" fmla="*/ 264 h 425"/>
                  <a:gd name="T44" fmla="*/ 999 w 1078"/>
                  <a:gd name="T45" fmla="*/ 300 h 425"/>
                  <a:gd name="T46" fmla="*/ 1023 w 1078"/>
                  <a:gd name="T47" fmla="*/ 342 h 425"/>
                  <a:gd name="T48" fmla="*/ 1041 w 1078"/>
                  <a:gd name="T49" fmla="*/ 383 h 425"/>
                  <a:gd name="T50" fmla="*/ 1053 w 1078"/>
                  <a:gd name="T51" fmla="*/ 425 h 425"/>
                  <a:gd name="T52" fmla="*/ 1053 w 1078"/>
                  <a:gd name="T53"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55" name="Freeform 33"/>
              <p:cNvSpPr>
                <a:spLocks/>
              </p:cNvSpPr>
              <p:nvPr/>
            </p:nvSpPr>
            <p:spPr bwMode="hidden">
              <a:xfrm>
                <a:off x="3304" y="4080"/>
                <a:ext cx="98" cy="234"/>
              </a:xfrm>
              <a:custGeom>
                <a:avLst/>
                <a:gdLst>
                  <a:gd name="T0" fmla="*/ 0 w 98"/>
                  <a:gd name="T1" fmla="*/ 234 h 234"/>
                  <a:gd name="T2" fmla="*/ 25 w 98"/>
                  <a:gd name="T3" fmla="*/ 234 h 234"/>
                  <a:gd name="T4" fmla="*/ 55 w 98"/>
                  <a:gd name="T5" fmla="*/ 186 h 234"/>
                  <a:gd name="T6" fmla="*/ 80 w 98"/>
                  <a:gd name="T7" fmla="*/ 138 h 234"/>
                  <a:gd name="T8" fmla="*/ 92 w 98"/>
                  <a:gd name="T9" fmla="*/ 90 h 234"/>
                  <a:gd name="T10" fmla="*/ 98 w 98"/>
                  <a:gd name="T11" fmla="*/ 36 h 234"/>
                  <a:gd name="T12" fmla="*/ 98 w 98"/>
                  <a:gd name="T13" fmla="*/ 0 h 234"/>
                  <a:gd name="T14" fmla="*/ 74 w 98"/>
                  <a:gd name="T15" fmla="*/ 0 h 234"/>
                  <a:gd name="T16" fmla="*/ 74 w 98"/>
                  <a:gd name="T17" fmla="*/ 36 h 234"/>
                  <a:gd name="T18" fmla="*/ 67 w 98"/>
                  <a:gd name="T19" fmla="*/ 90 h 234"/>
                  <a:gd name="T20" fmla="*/ 55 w 98"/>
                  <a:gd name="T21" fmla="*/ 138 h 234"/>
                  <a:gd name="T22" fmla="*/ 31 w 98"/>
                  <a:gd name="T23" fmla="*/ 186 h 234"/>
                  <a:gd name="T24" fmla="*/ 0 w 98"/>
                  <a:gd name="T25" fmla="*/ 234 h 234"/>
                  <a:gd name="T26" fmla="*/ 0 w 98"/>
                  <a:gd name="T27"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56" name="Freeform 34"/>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6 h 731"/>
                  <a:gd name="T10" fmla="*/ 12 w 1201"/>
                  <a:gd name="T11" fmla="*/ 437 h 731"/>
                  <a:gd name="T12" fmla="*/ 101 w 1201"/>
                  <a:gd name="T13" fmla="*/ 569 h 731"/>
                  <a:gd name="T14" fmla="*/ 263 w 1201"/>
                  <a:gd name="T15" fmla="*/ 671 h 731"/>
                  <a:gd name="T16" fmla="*/ 484 w 1201"/>
                  <a:gd name="T17" fmla="*/ 725 h 731"/>
                  <a:gd name="T18" fmla="*/ 723 w 1201"/>
                  <a:gd name="T19" fmla="*/ 725 h 731"/>
                  <a:gd name="T20" fmla="*/ 938 w 1201"/>
                  <a:gd name="T21" fmla="*/ 671 h 731"/>
                  <a:gd name="T22" fmla="*/ 1100 w 1201"/>
                  <a:gd name="T23" fmla="*/ 569 h 731"/>
                  <a:gd name="T24" fmla="*/ 1189 w 1201"/>
                  <a:gd name="T25" fmla="*/ 437 h 731"/>
                  <a:gd name="T26" fmla="*/ 1201 w 1201"/>
                  <a:gd name="T27" fmla="*/ 366 h 731"/>
                  <a:gd name="T28" fmla="*/ 1189 w 1201"/>
                  <a:gd name="T29" fmla="*/ 294 h 731"/>
                  <a:gd name="T30" fmla="*/ 1100 w 1201"/>
                  <a:gd name="T31" fmla="*/ 162 h 731"/>
                  <a:gd name="T32" fmla="*/ 938 w 1201"/>
                  <a:gd name="T33" fmla="*/ 60 h 731"/>
                  <a:gd name="T34" fmla="*/ 723 w 1201"/>
                  <a:gd name="T35" fmla="*/ 6 h 731"/>
                  <a:gd name="T36" fmla="*/ 604 w 1201"/>
                  <a:gd name="T37" fmla="*/ 0 h 731"/>
                  <a:gd name="T38" fmla="*/ 490 w 1201"/>
                  <a:gd name="T39" fmla="*/ 701 h 731"/>
                  <a:gd name="T40" fmla="*/ 287 w 1201"/>
                  <a:gd name="T41" fmla="*/ 647 h 731"/>
                  <a:gd name="T42" fmla="*/ 131 w 1201"/>
                  <a:gd name="T43" fmla="*/ 557 h 731"/>
                  <a:gd name="T44" fmla="*/ 48 w 1201"/>
                  <a:gd name="T45" fmla="*/ 437 h 731"/>
                  <a:gd name="T46" fmla="*/ 36 w 1201"/>
                  <a:gd name="T47" fmla="*/ 366 h 731"/>
                  <a:gd name="T48" fmla="*/ 48 w 1201"/>
                  <a:gd name="T49" fmla="*/ 300 h 731"/>
                  <a:gd name="T50" fmla="*/ 131 w 1201"/>
                  <a:gd name="T51" fmla="*/ 174 h 731"/>
                  <a:gd name="T52" fmla="*/ 287 w 1201"/>
                  <a:gd name="T53" fmla="*/ 84 h 731"/>
                  <a:gd name="T54" fmla="*/ 490 w 1201"/>
                  <a:gd name="T55" fmla="*/ 30 h 731"/>
                  <a:gd name="T56" fmla="*/ 717 w 1201"/>
                  <a:gd name="T57" fmla="*/ 30 h 731"/>
                  <a:gd name="T58" fmla="*/ 920 w 1201"/>
                  <a:gd name="T59" fmla="*/ 84 h 731"/>
                  <a:gd name="T60" fmla="*/ 1070 w 1201"/>
                  <a:gd name="T61" fmla="*/ 174 h 731"/>
                  <a:gd name="T62" fmla="*/ 1153 w 1201"/>
                  <a:gd name="T63" fmla="*/ 300 h 731"/>
                  <a:gd name="T64" fmla="*/ 1153 w 1201"/>
                  <a:gd name="T65" fmla="*/ 437 h 731"/>
                  <a:gd name="T66" fmla="*/ 1070 w 1201"/>
                  <a:gd name="T67" fmla="*/ 557 h 731"/>
                  <a:gd name="T68" fmla="*/ 920 w 1201"/>
                  <a:gd name="T69" fmla="*/ 647 h 731"/>
                  <a:gd name="T70" fmla="*/ 717 w 1201"/>
                  <a:gd name="T71" fmla="*/ 701 h 731"/>
                  <a:gd name="T72" fmla="*/ 604 w 1201"/>
                  <a:gd name="T73" fmla="*/ 707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23" name="Freeform 37"/>
              <p:cNvSpPr>
                <a:spLocks/>
              </p:cNvSpPr>
              <p:nvPr/>
            </p:nvSpPr>
            <p:spPr bwMode="hidden">
              <a:xfrm>
                <a:off x="4128" y="3366"/>
                <a:ext cx="544" cy="737"/>
              </a:xfrm>
              <a:custGeom>
                <a:avLst/>
                <a:gdLst>
                  <a:gd name="T0" fmla="*/ 24 w 544"/>
                  <a:gd name="T1" fmla="*/ 402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5 w 544"/>
                  <a:gd name="T13" fmla="*/ 60 h 737"/>
                  <a:gd name="T14" fmla="*/ 436 w 544"/>
                  <a:gd name="T15" fmla="*/ 30 h 737"/>
                  <a:gd name="T16" fmla="*/ 544 w 544"/>
                  <a:gd name="T17" fmla="*/ 12 h 737"/>
                  <a:gd name="T18" fmla="*/ 544 w 544"/>
                  <a:gd name="T19" fmla="*/ 0 h 737"/>
                  <a:gd name="T20" fmla="*/ 430 w 544"/>
                  <a:gd name="T21" fmla="*/ 18 h 737"/>
                  <a:gd name="T22" fmla="*/ 329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2 h 737"/>
                  <a:gd name="T36" fmla="*/ 6 w 544"/>
                  <a:gd name="T37" fmla="*/ 455 h 737"/>
                  <a:gd name="T38" fmla="*/ 18 w 544"/>
                  <a:gd name="T39" fmla="*/ 503 h 737"/>
                  <a:gd name="T40" fmla="*/ 42 w 544"/>
                  <a:gd name="T41" fmla="*/ 545 h 737"/>
                  <a:gd name="T42" fmla="*/ 78 w 544"/>
                  <a:gd name="T43" fmla="*/ 593 h 737"/>
                  <a:gd name="T44" fmla="*/ 114 w 544"/>
                  <a:gd name="T45" fmla="*/ 635 h 737"/>
                  <a:gd name="T46" fmla="*/ 161 w 544"/>
                  <a:gd name="T47" fmla="*/ 671 h 737"/>
                  <a:gd name="T48" fmla="*/ 221 w 544"/>
                  <a:gd name="T49" fmla="*/ 707 h 737"/>
                  <a:gd name="T50" fmla="*/ 281 w 544"/>
                  <a:gd name="T51" fmla="*/ 737 h 737"/>
                  <a:gd name="T52" fmla="*/ 323 w 544"/>
                  <a:gd name="T53" fmla="*/ 737 h 737"/>
                  <a:gd name="T54" fmla="*/ 257 w 544"/>
                  <a:gd name="T55" fmla="*/ 707 h 737"/>
                  <a:gd name="T56" fmla="*/ 203 w 544"/>
                  <a:gd name="T57" fmla="*/ 671 h 737"/>
                  <a:gd name="T58" fmla="*/ 149 w 544"/>
                  <a:gd name="T59" fmla="*/ 635 h 737"/>
                  <a:gd name="T60" fmla="*/ 108 w 544"/>
                  <a:gd name="T61" fmla="*/ 593 h 737"/>
                  <a:gd name="T62" fmla="*/ 72 w 544"/>
                  <a:gd name="T63" fmla="*/ 551 h 737"/>
                  <a:gd name="T64" fmla="*/ 48 w 544"/>
                  <a:gd name="T65" fmla="*/ 503 h 737"/>
                  <a:gd name="T66" fmla="*/ 30 w 544"/>
                  <a:gd name="T67" fmla="*/ 455 h 737"/>
                  <a:gd name="T68" fmla="*/ 24 w 544"/>
                  <a:gd name="T69" fmla="*/ 402 h 737"/>
                  <a:gd name="T70" fmla="*/ 24 w 544"/>
                  <a:gd name="T71" fmla="*/ 402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24" name="Freeform 38"/>
              <p:cNvSpPr>
                <a:spLocks/>
              </p:cNvSpPr>
              <p:nvPr/>
            </p:nvSpPr>
            <p:spPr bwMode="hidden">
              <a:xfrm>
                <a:off x="4792" y="3360"/>
                <a:ext cx="609" cy="252"/>
              </a:xfrm>
              <a:custGeom>
                <a:avLst/>
                <a:gdLst>
                  <a:gd name="T0" fmla="*/ 12 w 609"/>
                  <a:gd name="T1" fmla="*/ 12 h 252"/>
                  <a:gd name="T2" fmla="*/ 113 w 609"/>
                  <a:gd name="T3" fmla="*/ 18 h 252"/>
                  <a:gd name="T4" fmla="*/ 203 w 609"/>
                  <a:gd name="T5" fmla="*/ 30 h 252"/>
                  <a:gd name="T6" fmla="*/ 292 w 609"/>
                  <a:gd name="T7" fmla="*/ 48 h 252"/>
                  <a:gd name="T8" fmla="*/ 376 w 609"/>
                  <a:gd name="T9" fmla="*/ 78 h 252"/>
                  <a:gd name="T10" fmla="*/ 448 w 609"/>
                  <a:gd name="T11" fmla="*/ 114 h 252"/>
                  <a:gd name="T12" fmla="*/ 514 w 609"/>
                  <a:gd name="T13" fmla="*/ 156 h 252"/>
                  <a:gd name="T14" fmla="*/ 567 w 609"/>
                  <a:gd name="T15" fmla="*/ 198 h 252"/>
                  <a:gd name="T16" fmla="*/ 609 w 609"/>
                  <a:gd name="T17" fmla="*/ 252 h 252"/>
                  <a:gd name="T18" fmla="*/ 609 w 609"/>
                  <a:gd name="T19" fmla="*/ 216 h 252"/>
                  <a:gd name="T20" fmla="*/ 561 w 609"/>
                  <a:gd name="T21" fmla="*/ 168 h 252"/>
                  <a:gd name="T22" fmla="*/ 502 w 609"/>
                  <a:gd name="T23" fmla="*/ 126 h 252"/>
                  <a:gd name="T24" fmla="*/ 436 w 609"/>
                  <a:gd name="T25" fmla="*/ 90 h 252"/>
                  <a:gd name="T26" fmla="*/ 364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25" name="Freeform 39"/>
              <p:cNvSpPr>
                <a:spLocks/>
              </p:cNvSpPr>
              <p:nvPr/>
            </p:nvSpPr>
            <p:spPr bwMode="hidden">
              <a:xfrm>
                <a:off x="5246" y="4007"/>
                <a:ext cx="72" cy="54"/>
              </a:xfrm>
              <a:custGeom>
                <a:avLst/>
                <a:gdLst>
                  <a:gd name="T0" fmla="*/ 72 w 72"/>
                  <a:gd name="T1" fmla="*/ 0 h 54"/>
                  <a:gd name="T2" fmla="*/ 36 w 72"/>
                  <a:gd name="T3" fmla="*/ 30 h 54"/>
                  <a:gd name="T4" fmla="*/ 0 w 72"/>
                  <a:gd name="T5" fmla="*/ 54 h 54"/>
                  <a:gd name="T6" fmla="*/ 36 w 72"/>
                  <a:gd name="T7" fmla="*/ 54 h 54"/>
                  <a:gd name="T8" fmla="*/ 54 w 72"/>
                  <a:gd name="T9" fmla="*/ 42 h 54"/>
                  <a:gd name="T10" fmla="*/ 72 w 72"/>
                  <a:gd name="T11" fmla="*/ 24 h 54"/>
                  <a:gd name="T12" fmla="*/ 72 w 72"/>
                  <a:gd name="T13" fmla="*/ 24 h 54"/>
                  <a:gd name="T14" fmla="*/ 72 w 72"/>
                  <a:gd name="T15" fmla="*/ 0 h 54"/>
                  <a:gd name="T16" fmla="*/ 72 w 72"/>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26" name="Freeform 40"/>
              <p:cNvSpPr>
                <a:spLocks/>
              </p:cNvSpPr>
              <p:nvPr/>
            </p:nvSpPr>
            <p:spPr bwMode="hidden">
              <a:xfrm>
                <a:off x="4505" y="4073"/>
                <a:ext cx="705" cy="108"/>
              </a:xfrm>
              <a:custGeom>
                <a:avLst/>
                <a:gdLst>
                  <a:gd name="T0" fmla="*/ 299 w 705"/>
                  <a:gd name="T1" fmla="*/ 90 h 108"/>
                  <a:gd name="T2" fmla="*/ 221 w 705"/>
                  <a:gd name="T3" fmla="*/ 90 h 108"/>
                  <a:gd name="T4" fmla="*/ 143 w 705"/>
                  <a:gd name="T5" fmla="*/ 78 h 108"/>
                  <a:gd name="T6" fmla="*/ 0 w 705"/>
                  <a:gd name="T7" fmla="*/ 48 h 108"/>
                  <a:gd name="T8" fmla="*/ 0 w 705"/>
                  <a:gd name="T9" fmla="*/ 66 h 108"/>
                  <a:gd name="T10" fmla="*/ 143 w 705"/>
                  <a:gd name="T11" fmla="*/ 96 h 108"/>
                  <a:gd name="T12" fmla="*/ 221 w 705"/>
                  <a:gd name="T13" fmla="*/ 108 h 108"/>
                  <a:gd name="T14" fmla="*/ 299 w 705"/>
                  <a:gd name="T15" fmla="*/ 108 h 108"/>
                  <a:gd name="T16" fmla="*/ 412 w 705"/>
                  <a:gd name="T17" fmla="*/ 102 h 108"/>
                  <a:gd name="T18" fmla="*/ 520 w 705"/>
                  <a:gd name="T19" fmla="*/ 84 h 108"/>
                  <a:gd name="T20" fmla="*/ 615 w 705"/>
                  <a:gd name="T21" fmla="*/ 60 h 108"/>
                  <a:gd name="T22" fmla="*/ 705 w 705"/>
                  <a:gd name="T23" fmla="*/ 24 h 108"/>
                  <a:gd name="T24" fmla="*/ 705 w 705"/>
                  <a:gd name="T25" fmla="*/ 0 h 108"/>
                  <a:gd name="T26" fmla="*/ 615 w 705"/>
                  <a:gd name="T27" fmla="*/ 42 h 108"/>
                  <a:gd name="T28" fmla="*/ 520 w 705"/>
                  <a:gd name="T29" fmla="*/ 66 h 108"/>
                  <a:gd name="T30" fmla="*/ 412 w 705"/>
                  <a:gd name="T31" fmla="*/ 84 h 108"/>
                  <a:gd name="T32" fmla="*/ 299 w 705"/>
                  <a:gd name="T33" fmla="*/ 90 h 108"/>
                  <a:gd name="T34" fmla="*/ 299 w 705"/>
                  <a:gd name="T35" fmla="*/ 9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27" name="Freeform 41"/>
              <p:cNvSpPr>
                <a:spLocks/>
              </p:cNvSpPr>
              <p:nvPr/>
            </p:nvSpPr>
            <p:spPr bwMode="hidden">
              <a:xfrm>
                <a:off x="5336" y="3654"/>
                <a:ext cx="143" cy="341"/>
              </a:xfrm>
              <a:custGeom>
                <a:avLst/>
                <a:gdLst>
                  <a:gd name="T0" fmla="*/ 119 w 143"/>
                  <a:gd name="T1" fmla="*/ 114 h 341"/>
                  <a:gd name="T2" fmla="*/ 113 w 143"/>
                  <a:gd name="T3" fmla="*/ 173 h 341"/>
                  <a:gd name="T4" fmla="*/ 89 w 143"/>
                  <a:gd name="T5" fmla="*/ 239 h 341"/>
                  <a:gd name="T6" fmla="*/ 47 w 143"/>
                  <a:gd name="T7" fmla="*/ 293 h 341"/>
                  <a:gd name="T8" fmla="*/ 0 w 143"/>
                  <a:gd name="T9" fmla="*/ 341 h 341"/>
                  <a:gd name="T10" fmla="*/ 29 w 143"/>
                  <a:gd name="T11" fmla="*/ 341 h 341"/>
                  <a:gd name="T12" fmla="*/ 77 w 143"/>
                  <a:gd name="T13" fmla="*/ 287 h 341"/>
                  <a:gd name="T14" fmla="*/ 113 w 143"/>
                  <a:gd name="T15" fmla="*/ 233 h 341"/>
                  <a:gd name="T16" fmla="*/ 137 w 143"/>
                  <a:gd name="T17" fmla="*/ 173 h 341"/>
                  <a:gd name="T18" fmla="*/ 143 w 143"/>
                  <a:gd name="T19" fmla="*/ 114 h 341"/>
                  <a:gd name="T20" fmla="*/ 137 w 143"/>
                  <a:gd name="T21" fmla="*/ 60 h 341"/>
                  <a:gd name="T22" fmla="*/ 119 w 143"/>
                  <a:gd name="T23" fmla="*/ 0 h 341"/>
                  <a:gd name="T24" fmla="*/ 89 w 143"/>
                  <a:gd name="T25" fmla="*/ 0 h 341"/>
                  <a:gd name="T26" fmla="*/ 113 w 143"/>
                  <a:gd name="T27" fmla="*/ 60 h 341"/>
                  <a:gd name="T28" fmla="*/ 119 w 143"/>
                  <a:gd name="T29" fmla="*/ 114 h 341"/>
                  <a:gd name="T30" fmla="*/ 119 w 143"/>
                  <a:gd name="T31" fmla="*/ 114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28" name="Freeform 42"/>
              <p:cNvSpPr>
                <a:spLocks/>
              </p:cNvSpPr>
              <p:nvPr/>
            </p:nvSpPr>
            <p:spPr bwMode="hidden">
              <a:xfrm>
                <a:off x="5061" y="3624"/>
                <a:ext cx="83" cy="90"/>
              </a:xfrm>
              <a:custGeom>
                <a:avLst/>
                <a:gdLst>
                  <a:gd name="T0" fmla="*/ 59 w 83"/>
                  <a:gd name="T1" fmla="*/ 90 h 90"/>
                  <a:gd name="T2" fmla="*/ 83 w 83"/>
                  <a:gd name="T3" fmla="*/ 84 h 90"/>
                  <a:gd name="T4" fmla="*/ 71 w 83"/>
                  <a:gd name="T5" fmla="*/ 60 h 90"/>
                  <a:gd name="T6" fmla="*/ 53 w 83"/>
                  <a:gd name="T7" fmla="*/ 42 h 90"/>
                  <a:gd name="T8" fmla="*/ 6 w 83"/>
                  <a:gd name="T9" fmla="*/ 0 h 90"/>
                  <a:gd name="T10" fmla="*/ 0 w 83"/>
                  <a:gd name="T11" fmla="*/ 18 h 90"/>
                  <a:gd name="T12" fmla="*/ 35 w 83"/>
                  <a:gd name="T13" fmla="*/ 48 h 90"/>
                  <a:gd name="T14" fmla="*/ 59 w 83"/>
                  <a:gd name="T15" fmla="*/ 90 h 90"/>
                  <a:gd name="T16" fmla="*/ 59 w 83"/>
                  <a:gd name="T1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29" name="Freeform 43"/>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30" name="Freeform 44"/>
              <p:cNvSpPr>
                <a:spLocks/>
              </p:cNvSpPr>
              <p:nvPr/>
            </p:nvSpPr>
            <p:spPr bwMode="hidden">
              <a:xfrm>
                <a:off x="4349" y="3510"/>
                <a:ext cx="909" cy="533"/>
              </a:xfrm>
              <a:custGeom>
                <a:avLst/>
                <a:gdLst>
                  <a:gd name="T0" fmla="*/ 616 w 909"/>
                  <a:gd name="T1" fmla="*/ 0 h 533"/>
                  <a:gd name="T2" fmla="*/ 616 w 909"/>
                  <a:gd name="T3" fmla="*/ 18 h 533"/>
                  <a:gd name="T4" fmla="*/ 724 w 909"/>
                  <a:gd name="T5" fmla="*/ 60 h 533"/>
                  <a:gd name="T6" fmla="*/ 765 w 909"/>
                  <a:gd name="T7" fmla="*/ 84 h 533"/>
                  <a:gd name="T8" fmla="*/ 807 w 909"/>
                  <a:gd name="T9" fmla="*/ 114 h 533"/>
                  <a:gd name="T10" fmla="*/ 837 w 909"/>
                  <a:gd name="T11" fmla="*/ 144 h 533"/>
                  <a:gd name="T12" fmla="*/ 861 w 909"/>
                  <a:gd name="T13" fmla="*/ 180 h 533"/>
                  <a:gd name="T14" fmla="*/ 873 w 909"/>
                  <a:gd name="T15" fmla="*/ 216 h 533"/>
                  <a:gd name="T16" fmla="*/ 879 w 909"/>
                  <a:gd name="T17" fmla="*/ 258 h 533"/>
                  <a:gd name="T18" fmla="*/ 873 w 909"/>
                  <a:gd name="T19" fmla="*/ 311 h 533"/>
                  <a:gd name="T20" fmla="*/ 843 w 909"/>
                  <a:gd name="T21" fmla="*/ 359 h 533"/>
                  <a:gd name="T22" fmla="*/ 807 w 909"/>
                  <a:gd name="T23" fmla="*/ 401 h 533"/>
                  <a:gd name="T24" fmla="*/ 753 w 909"/>
                  <a:gd name="T25" fmla="*/ 443 h 533"/>
                  <a:gd name="T26" fmla="*/ 694 w 909"/>
                  <a:gd name="T27" fmla="*/ 473 h 533"/>
                  <a:gd name="T28" fmla="*/ 622 w 909"/>
                  <a:gd name="T29" fmla="*/ 497 h 533"/>
                  <a:gd name="T30" fmla="*/ 538 w 909"/>
                  <a:gd name="T31" fmla="*/ 509 h 533"/>
                  <a:gd name="T32" fmla="*/ 455 w 909"/>
                  <a:gd name="T33" fmla="*/ 515 h 533"/>
                  <a:gd name="T34" fmla="*/ 371 w 909"/>
                  <a:gd name="T35" fmla="*/ 509 h 533"/>
                  <a:gd name="T36" fmla="*/ 287 w 909"/>
                  <a:gd name="T37" fmla="*/ 497 h 533"/>
                  <a:gd name="T38" fmla="*/ 215 w 909"/>
                  <a:gd name="T39" fmla="*/ 473 h 533"/>
                  <a:gd name="T40" fmla="*/ 156 w 909"/>
                  <a:gd name="T41" fmla="*/ 443 h 533"/>
                  <a:gd name="T42" fmla="*/ 102 w 909"/>
                  <a:gd name="T43" fmla="*/ 401 h 533"/>
                  <a:gd name="T44" fmla="*/ 66 w 909"/>
                  <a:gd name="T45" fmla="*/ 359 h 533"/>
                  <a:gd name="T46" fmla="*/ 36 w 909"/>
                  <a:gd name="T47" fmla="*/ 311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1 h 533"/>
                  <a:gd name="T70" fmla="*/ 36 w 909"/>
                  <a:gd name="T71" fmla="*/ 365 h 533"/>
                  <a:gd name="T72" fmla="*/ 78 w 909"/>
                  <a:gd name="T73" fmla="*/ 413 h 533"/>
                  <a:gd name="T74" fmla="*/ 132 w 909"/>
                  <a:gd name="T75" fmla="*/ 449 h 533"/>
                  <a:gd name="T76" fmla="*/ 203 w 909"/>
                  <a:gd name="T77" fmla="*/ 485 h 533"/>
                  <a:gd name="T78" fmla="*/ 275 w 909"/>
                  <a:gd name="T79" fmla="*/ 509 h 533"/>
                  <a:gd name="T80" fmla="*/ 365 w 909"/>
                  <a:gd name="T81" fmla="*/ 527 h 533"/>
                  <a:gd name="T82" fmla="*/ 455 w 909"/>
                  <a:gd name="T83" fmla="*/ 533 h 533"/>
                  <a:gd name="T84" fmla="*/ 544 w 909"/>
                  <a:gd name="T85" fmla="*/ 527 h 533"/>
                  <a:gd name="T86" fmla="*/ 634 w 909"/>
                  <a:gd name="T87" fmla="*/ 509 h 533"/>
                  <a:gd name="T88" fmla="*/ 712 w 909"/>
                  <a:gd name="T89" fmla="*/ 485 h 533"/>
                  <a:gd name="T90" fmla="*/ 777 w 909"/>
                  <a:gd name="T91" fmla="*/ 449 h 533"/>
                  <a:gd name="T92" fmla="*/ 831 w 909"/>
                  <a:gd name="T93" fmla="*/ 413 h 533"/>
                  <a:gd name="T94" fmla="*/ 873 w 909"/>
                  <a:gd name="T95" fmla="*/ 365 h 533"/>
                  <a:gd name="T96" fmla="*/ 897 w 909"/>
                  <a:gd name="T97" fmla="*/ 311 h 533"/>
                  <a:gd name="T98" fmla="*/ 909 w 909"/>
                  <a:gd name="T99" fmla="*/ 258 h 533"/>
                  <a:gd name="T100" fmla="*/ 903 w 909"/>
                  <a:gd name="T101" fmla="*/ 216 h 533"/>
                  <a:gd name="T102" fmla="*/ 885 w 909"/>
                  <a:gd name="T103" fmla="*/ 174 h 533"/>
                  <a:gd name="T104" fmla="*/ 861 w 909"/>
                  <a:gd name="T105" fmla="*/ 132 h 533"/>
                  <a:gd name="T106" fmla="*/ 825 w 909"/>
                  <a:gd name="T107" fmla="*/ 102 h 533"/>
                  <a:gd name="T108" fmla="*/ 783 w 909"/>
                  <a:gd name="T109" fmla="*/ 66 h 533"/>
                  <a:gd name="T110" fmla="*/ 735 w 909"/>
                  <a:gd name="T111" fmla="*/ 42 h 533"/>
                  <a:gd name="T112" fmla="*/ 616 w 909"/>
                  <a:gd name="T113" fmla="*/ 0 h 533"/>
                  <a:gd name="T114" fmla="*/ 616 w 909"/>
                  <a:gd name="T115"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31" name="Freeform 45"/>
              <p:cNvSpPr>
                <a:spLocks/>
              </p:cNvSpPr>
              <p:nvPr/>
            </p:nvSpPr>
            <p:spPr bwMode="hidden">
              <a:xfrm>
                <a:off x="4564" y="3492"/>
                <a:ext cx="365" cy="66"/>
              </a:xfrm>
              <a:custGeom>
                <a:avLst/>
                <a:gdLst>
                  <a:gd name="T0" fmla="*/ 240 w 365"/>
                  <a:gd name="T1" fmla="*/ 18 h 66"/>
                  <a:gd name="T2" fmla="*/ 299 w 365"/>
                  <a:gd name="T3" fmla="*/ 24 h 66"/>
                  <a:gd name="T4" fmla="*/ 359 w 365"/>
                  <a:gd name="T5" fmla="*/ 30 h 66"/>
                  <a:gd name="T6" fmla="*/ 365 w 365"/>
                  <a:gd name="T7" fmla="*/ 12 h 66"/>
                  <a:gd name="T8" fmla="*/ 305 w 365"/>
                  <a:gd name="T9" fmla="*/ 6 h 66"/>
                  <a:gd name="T10" fmla="*/ 240 w 365"/>
                  <a:gd name="T11" fmla="*/ 0 h 66"/>
                  <a:gd name="T12" fmla="*/ 174 w 365"/>
                  <a:gd name="T13" fmla="*/ 6 h 66"/>
                  <a:gd name="T14" fmla="*/ 114 w 365"/>
                  <a:gd name="T15" fmla="*/ 12 h 66"/>
                  <a:gd name="T16" fmla="*/ 0 w 365"/>
                  <a:gd name="T17" fmla="*/ 42 h 66"/>
                  <a:gd name="T18" fmla="*/ 0 w 365"/>
                  <a:gd name="T19" fmla="*/ 66 h 66"/>
                  <a:gd name="T20" fmla="*/ 54 w 365"/>
                  <a:gd name="T21" fmla="*/ 48 h 66"/>
                  <a:gd name="T22" fmla="*/ 114 w 365"/>
                  <a:gd name="T23" fmla="*/ 30 h 66"/>
                  <a:gd name="T24" fmla="*/ 174 w 365"/>
                  <a:gd name="T25" fmla="*/ 24 h 66"/>
                  <a:gd name="T26" fmla="*/ 240 w 365"/>
                  <a:gd name="T27" fmla="*/ 18 h 66"/>
                  <a:gd name="T28" fmla="*/ 240 w 365"/>
                  <a:gd name="T29" fmla="*/ 1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32" name="Freeform 46"/>
              <p:cNvSpPr>
                <a:spLocks/>
              </p:cNvSpPr>
              <p:nvPr/>
            </p:nvSpPr>
            <p:spPr bwMode="hidden">
              <a:xfrm>
                <a:off x="4463" y="3558"/>
                <a:ext cx="66" cy="48"/>
              </a:xfrm>
              <a:custGeom>
                <a:avLst/>
                <a:gdLst>
                  <a:gd name="T0" fmla="*/ 66 w 66"/>
                  <a:gd name="T1" fmla="*/ 18 h 48"/>
                  <a:gd name="T2" fmla="*/ 48 w 66"/>
                  <a:gd name="T3" fmla="*/ 0 h 48"/>
                  <a:gd name="T4" fmla="*/ 24 w 66"/>
                  <a:gd name="T5" fmla="*/ 12 h 48"/>
                  <a:gd name="T6" fmla="*/ 0 w 66"/>
                  <a:gd name="T7" fmla="*/ 30 h 48"/>
                  <a:gd name="T8" fmla="*/ 12 w 66"/>
                  <a:gd name="T9" fmla="*/ 48 h 48"/>
                  <a:gd name="T10" fmla="*/ 42 w 66"/>
                  <a:gd name="T11" fmla="*/ 30 h 48"/>
                  <a:gd name="T12" fmla="*/ 66 w 66"/>
                  <a:gd name="T13" fmla="*/ 18 h 48"/>
                  <a:gd name="T14" fmla="*/ 66 w 66"/>
                  <a:gd name="T15" fmla="*/ 1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gd name="T0" fmla="*/ 210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0 w 382"/>
                  <a:gd name="T19" fmla="*/ 96 h 96"/>
                  <a:gd name="T20" fmla="*/ 264 w 382"/>
                  <a:gd name="T21" fmla="*/ 90 h 96"/>
                  <a:gd name="T22" fmla="*/ 312 w 382"/>
                  <a:gd name="T23" fmla="*/ 84 h 96"/>
                  <a:gd name="T24" fmla="*/ 353 w 382"/>
                  <a:gd name="T25" fmla="*/ 66 h 96"/>
                  <a:gd name="T26" fmla="*/ 383 w 382"/>
                  <a:gd name="T27" fmla="*/ 42 h 96"/>
                  <a:gd name="T28" fmla="*/ 377 w 382"/>
                  <a:gd name="T29" fmla="*/ 42 h 96"/>
                  <a:gd name="T30" fmla="*/ 347 w 382"/>
                  <a:gd name="T31" fmla="*/ 66 h 96"/>
                  <a:gd name="T32" fmla="*/ 306 w 382"/>
                  <a:gd name="T33" fmla="*/ 78 h 96"/>
                  <a:gd name="T34" fmla="*/ 264 w 382"/>
                  <a:gd name="T35" fmla="*/ 90 h 96"/>
                  <a:gd name="T36" fmla="*/ 210 w 382"/>
                  <a:gd name="T37" fmla="*/ 96 h 96"/>
                  <a:gd name="T38" fmla="*/ 210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1" name="Freeform 55"/>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2" name="Freeform 56"/>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 name="Freeform 57"/>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4" name="Freeform 58"/>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 name="Freeform 59"/>
              <p:cNvSpPr>
                <a:spLocks/>
              </p:cNvSpPr>
              <p:nvPr/>
            </p:nvSpPr>
            <p:spPr bwMode="hidden">
              <a:xfrm>
                <a:off x="5489" y="3042"/>
                <a:ext cx="186" cy="210"/>
              </a:xfrm>
              <a:custGeom>
                <a:avLst/>
                <a:gdLst>
                  <a:gd name="T0" fmla="*/ 0 w 185"/>
                  <a:gd name="T1" fmla="*/ 6 h 210"/>
                  <a:gd name="T2" fmla="*/ 66 w 185"/>
                  <a:gd name="T3" fmla="*/ 12 h 210"/>
                  <a:gd name="T4" fmla="*/ 120 w 185"/>
                  <a:gd name="T5" fmla="*/ 36 h 210"/>
                  <a:gd name="T6" fmla="*/ 156 w 185"/>
                  <a:gd name="T7" fmla="*/ 72 h 210"/>
                  <a:gd name="T8" fmla="*/ 162 w 185"/>
                  <a:gd name="T9" fmla="*/ 90 h 210"/>
                  <a:gd name="T10" fmla="*/ 168 w 185"/>
                  <a:gd name="T11" fmla="*/ 114 h 210"/>
                  <a:gd name="T12" fmla="*/ 162 w 185"/>
                  <a:gd name="T13" fmla="*/ 138 h 210"/>
                  <a:gd name="T14" fmla="*/ 150 w 185"/>
                  <a:gd name="T15" fmla="*/ 162 h 210"/>
                  <a:gd name="T16" fmla="*/ 120 w 185"/>
                  <a:gd name="T17" fmla="*/ 180 h 210"/>
                  <a:gd name="T18" fmla="*/ 90 w 185"/>
                  <a:gd name="T19" fmla="*/ 198 h 210"/>
                  <a:gd name="T20" fmla="*/ 97 w 185"/>
                  <a:gd name="T21" fmla="*/ 210 h 210"/>
                  <a:gd name="T22" fmla="*/ 132 w 185"/>
                  <a:gd name="T23" fmla="*/ 192 h 210"/>
                  <a:gd name="T24" fmla="*/ 162 w 185"/>
                  <a:gd name="T25" fmla="*/ 168 h 210"/>
                  <a:gd name="T26" fmla="*/ 180 w 185"/>
                  <a:gd name="T27" fmla="*/ 144 h 210"/>
                  <a:gd name="T28" fmla="*/ 186 w 185"/>
                  <a:gd name="T29" fmla="*/ 114 h 210"/>
                  <a:gd name="T30" fmla="*/ 180 w 185"/>
                  <a:gd name="T31" fmla="*/ 90 h 210"/>
                  <a:gd name="T32" fmla="*/ 174 w 185"/>
                  <a:gd name="T33" fmla="*/ 66 h 210"/>
                  <a:gd name="T34" fmla="*/ 156 w 185"/>
                  <a:gd name="T35" fmla="*/ 48 h 210"/>
                  <a:gd name="T36" fmla="*/ 132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6" name="Freeform 60"/>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grpSp>
        </p:grpSp>
      </p:grpSp>
      <p:sp>
        <p:nvSpPr>
          <p:cNvPr id="89154" name="Rectangle 66"/>
          <p:cNvSpPr>
            <a:spLocks noGrp="1" noChangeArrowheads="1"/>
          </p:cNvSpPr>
          <p:nvPr>
            <p:ph type="ctrTitle" sz="quarter"/>
          </p:nvPr>
        </p:nvSpPr>
        <p:spPr>
          <a:xfrm>
            <a:off x="685800" y="1692275"/>
            <a:ext cx="7772400" cy="1736725"/>
          </a:xfrm>
        </p:spPr>
        <p:txBody>
          <a:bodyPr anchor="b"/>
          <a:lstStyle>
            <a:lvl1pPr>
              <a:defRPr sz="5400"/>
            </a:lvl1pPr>
          </a:lstStyle>
          <a:p>
            <a:pPr lvl="0"/>
            <a:r>
              <a:rPr lang="cs-CZ" altLang="cs-CZ" noProof="0" smtClean="0"/>
              <a:t>Klepnutím lze upravit styl předlohy nadpisů.</a:t>
            </a:r>
          </a:p>
        </p:txBody>
      </p:sp>
      <p:sp>
        <p:nvSpPr>
          <p:cNvPr id="89155"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cs-CZ" altLang="cs-CZ" noProof="0" smtClean="0"/>
              <a:t>Klepnutím lze upravit styl předlohy podnadpisů.</a:t>
            </a:r>
          </a:p>
        </p:txBody>
      </p:sp>
      <p:sp>
        <p:nvSpPr>
          <p:cNvPr id="68" name="Rectangle 68"/>
          <p:cNvSpPr>
            <a:spLocks noGrp="1" noChangeArrowheads="1"/>
          </p:cNvSpPr>
          <p:nvPr>
            <p:ph type="dt" sz="quarter" idx="10"/>
          </p:nvPr>
        </p:nvSpPr>
        <p:spPr>
          <a:xfrm>
            <a:off x="457200" y="6248400"/>
            <a:ext cx="2133600" cy="457200"/>
          </a:xfrm>
        </p:spPr>
        <p:txBody>
          <a:bodyPr/>
          <a:lstStyle>
            <a:lvl1pPr>
              <a:defRPr smtClean="0"/>
            </a:lvl1pPr>
          </a:lstStyle>
          <a:p>
            <a:pPr>
              <a:defRPr/>
            </a:pPr>
            <a:endParaRPr lang="cs-CZ" altLang="cs-CZ"/>
          </a:p>
        </p:txBody>
      </p:sp>
      <p:sp>
        <p:nvSpPr>
          <p:cNvPr id="69" name="Rectangle 69"/>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cs-CZ" altLang="cs-CZ"/>
          </a:p>
        </p:txBody>
      </p:sp>
      <p:sp>
        <p:nvSpPr>
          <p:cNvPr id="70" name="Rectangle 70"/>
          <p:cNvSpPr>
            <a:spLocks noGrp="1" noChangeArrowheads="1"/>
          </p:cNvSpPr>
          <p:nvPr>
            <p:ph type="sldNum" sz="quarter" idx="12"/>
          </p:nvPr>
        </p:nvSpPr>
        <p:spPr>
          <a:xfrm>
            <a:off x="6553200" y="6248400"/>
            <a:ext cx="2133600" cy="457200"/>
          </a:xfrm>
        </p:spPr>
        <p:txBody>
          <a:bodyPr/>
          <a:lstStyle>
            <a:lvl1pPr>
              <a:defRPr smtClean="0"/>
            </a:lvl1pPr>
          </a:lstStyle>
          <a:p>
            <a:pPr>
              <a:defRPr/>
            </a:pPr>
            <a:fld id="{FECAC3D1-1DFD-46C2-9FB3-D8B7F251D9B0}" type="slidenum">
              <a:rPr lang="cs-CZ" altLang="cs-CZ"/>
              <a:pPr>
                <a:defRPr/>
              </a:pPr>
              <a:t>‹#›</a:t>
            </a:fld>
            <a:endParaRPr lang="cs-CZ" altLang="cs-CZ"/>
          </a:p>
        </p:txBody>
      </p:sp>
    </p:spTree>
    <p:extLst>
      <p:ext uri="{BB962C8B-B14F-4D97-AF65-F5344CB8AC3E}">
        <p14:creationId xmlns:p14="http://schemas.microsoft.com/office/powerpoint/2010/main" val="3459231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71"/>
          <p:cNvSpPr>
            <a:spLocks noGrp="1" noChangeArrowheads="1"/>
          </p:cNvSpPr>
          <p:nvPr>
            <p:ph type="sldNum" sz="quarter" idx="12"/>
          </p:nvPr>
        </p:nvSpPr>
        <p:spPr>
          <a:ln/>
        </p:spPr>
        <p:txBody>
          <a:bodyPr/>
          <a:lstStyle>
            <a:lvl1pPr>
              <a:defRPr/>
            </a:lvl1pPr>
          </a:lstStyle>
          <a:p>
            <a:pPr>
              <a:defRPr/>
            </a:pPr>
            <a:fld id="{B8CDE294-6257-4A22-9721-15C9BB7F001D}" type="slidenum">
              <a:rPr lang="cs-CZ" altLang="cs-CZ"/>
              <a:pPr>
                <a:defRPr/>
              </a:pPr>
              <a:t>‹#›</a:t>
            </a:fld>
            <a:endParaRPr lang="cs-CZ" altLang="cs-CZ"/>
          </a:p>
        </p:txBody>
      </p:sp>
    </p:spTree>
    <p:extLst>
      <p:ext uri="{BB962C8B-B14F-4D97-AF65-F5344CB8AC3E}">
        <p14:creationId xmlns:p14="http://schemas.microsoft.com/office/powerpoint/2010/main" val="94565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7813"/>
            <a:ext cx="2057400" cy="5848350"/>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7813"/>
            <a:ext cx="6019800" cy="5848350"/>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71"/>
          <p:cNvSpPr>
            <a:spLocks noGrp="1" noChangeArrowheads="1"/>
          </p:cNvSpPr>
          <p:nvPr>
            <p:ph type="sldNum" sz="quarter" idx="12"/>
          </p:nvPr>
        </p:nvSpPr>
        <p:spPr>
          <a:ln/>
        </p:spPr>
        <p:txBody>
          <a:bodyPr/>
          <a:lstStyle>
            <a:lvl1pPr>
              <a:defRPr/>
            </a:lvl1pPr>
          </a:lstStyle>
          <a:p>
            <a:pPr>
              <a:defRPr/>
            </a:pPr>
            <a:fld id="{B0D71DC2-3BAB-48F2-A3BA-BFE02EB7BD89}" type="slidenum">
              <a:rPr lang="cs-CZ" altLang="cs-CZ"/>
              <a:pPr>
                <a:defRPr/>
              </a:pPr>
              <a:t>‹#›</a:t>
            </a:fld>
            <a:endParaRPr lang="cs-CZ" altLang="cs-CZ"/>
          </a:p>
        </p:txBody>
      </p:sp>
    </p:spTree>
    <p:extLst>
      <p:ext uri="{BB962C8B-B14F-4D97-AF65-F5344CB8AC3E}">
        <p14:creationId xmlns:p14="http://schemas.microsoft.com/office/powerpoint/2010/main" val="3598410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71"/>
          <p:cNvSpPr>
            <a:spLocks noGrp="1" noChangeArrowheads="1"/>
          </p:cNvSpPr>
          <p:nvPr>
            <p:ph type="sldNum" sz="quarter" idx="12"/>
          </p:nvPr>
        </p:nvSpPr>
        <p:spPr>
          <a:ln/>
        </p:spPr>
        <p:txBody>
          <a:bodyPr/>
          <a:lstStyle>
            <a:lvl1pPr>
              <a:defRPr/>
            </a:lvl1pPr>
          </a:lstStyle>
          <a:p>
            <a:pPr>
              <a:defRPr/>
            </a:pPr>
            <a:fld id="{042EC9BB-0B72-4605-AB5B-8A4E087518B9}" type="slidenum">
              <a:rPr lang="cs-CZ" altLang="cs-CZ"/>
              <a:pPr>
                <a:defRPr/>
              </a:pPr>
              <a:t>‹#›</a:t>
            </a:fld>
            <a:endParaRPr lang="cs-CZ" altLang="cs-CZ"/>
          </a:p>
        </p:txBody>
      </p:sp>
    </p:spTree>
    <p:extLst>
      <p:ext uri="{BB962C8B-B14F-4D97-AF65-F5344CB8AC3E}">
        <p14:creationId xmlns:p14="http://schemas.microsoft.com/office/powerpoint/2010/main" val="486193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8"/>
            <a:ext cx="78867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71"/>
          <p:cNvSpPr>
            <a:spLocks noGrp="1" noChangeArrowheads="1"/>
          </p:cNvSpPr>
          <p:nvPr>
            <p:ph type="sldNum" sz="quarter" idx="12"/>
          </p:nvPr>
        </p:nvSpPr>
        <p:spPr>
          <a:ln/>
        </p:spPr>
        <p:txBody>
          <a:bodyPr/>
          <a:lstStyle>
            <a:lvl1pPr>
              <a:defRPr/>
            </a:lvl1pPr>
          </a:lstStyle>
          <a:p>
            <a:pPr>
              <a:defRPr/>
            </a:pPr>
            <a:fld id="{9665D9DF-FDC2-4094-8916-FBDBE2542ED0}" type="slidenum">
              <a:rPr lang="cs-CZ" altLang="cs-CZ"/>
              <a:pPr>
                <a:defRPr/>
              </a:pPr>
              <a:t>‹#›</a:t>
            </a:fld>
            <a:endParaRPr lang="cs-CZ" altLang="cs-CZ"/>
          </a:p>
        </p:txBody>
      </p:sp>
    </p:spTree>
    <p:extLst>
      <p:ext uri="{BB962C8B-B14F-4D97-AF65-F5344CB8AC3E}">
        <p14:creationId xmlns:p14="http://schemas.microsoft.com/office/powerpoint/2010/main" val="1775173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71"/>
          <p:cNvSpPr>
            <a:spLocks noGrp="1" noChangeArrowheads="1"/>
          </p:cNvSpPr>
          <p:nvPr>
            <p:ph type="sldNum" sz="quarter" idx="12"/>
          </p:nvPr>
        </p:nvSpPr>
        <p:spPr>
          <a:ln/>
        </p:spPr>
        <p:txBody>
          <a:bodyPr/>
          <a:lstStyle>
            <a:lvl1pPr>
              <a:defRPr/>
            </a:lvl1pPr>
          </a:lstStyle>
          <a:p>
            <a:pPr>
              <a:defRPr/>
            </a:pPr>
            <a:fld id="{364A77E2-97BE-435E-825B-895A28DACF21}" type="slidenum">
              <a:rPr lang="cs-CZ" altLang="cs-CZ"/>
              <a:pPr>
                <a:defRPr/>
              </a:pPr>
              <a:t>‹#›</a:t>
            </a:fld>
            <a:endParaRPr lang="cs-CZ" altLang="cs-CZ"/>
          </a:p>
        </p:txBody>
      </p:sp>
    </p:spTree>
    <p:extLst>
      <p:ext uri="{BB962C8B-B14F-4D97-AF65-F5344CB8AC3E}">
        <p14:creationId xmlns:p14="http://schemas.microsoft.com/office/powerpoint/2010/main" val="3396577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30238" y="365125"/>
            <a:ext cx="78867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630238" y="2505075"/>
            <a:ext cx="386873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4629150" y="2505075"/>
            <a:ext cx="38877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8"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9" name="Rectangle 71"/>
          <p:cNvSpPr>
            <a:spLocks noGrp="1" noChangeArrowheads="1"/>
          </p:cNvSpPr>
          <p:nvPr>
            <p:ph type="sldNum" sz="quarter" idx="12"/>
          </p:nvPr>
        </p:nvSpPr>
        <p:spPr>
          <a:ln/>
        </p:spPr>
        <p:txBody>
          <a:bodyPr/>
          <a:lstStyle>
            <a:lvl1pPr>
              <a:defRPr/>
            </a:lvl1pPr>
          </a:lstStyle>
          <a:p>
            <a:pPr>
              <a:defRPr/>
            </a:pPr>
            <a:fld id="{D3FF56C2-63ED-4AB0-AA65-1A2770F9052D}" type="slidenum">
              <a:rPr lang="cs-CZ" altLang="cs-CZ"/>
              <a:pPr>
                <a:defRPr/>
              </a:pPr>
              <a:t>‹#›</a:t>
            </a:fld>
            <a:endParaRPr lang="cs-CZ" altLang="cs-CZ"/>
          </a:p>
        </p:txBody>
      </p:sp>
    </p:spTree>
    <p:extLst>
      <p:ext uri="{BB962C8B-B14F-4D97-AF65-F5344CB8AC3E}">
        <p14:creationId xmlns:p14="http://schemas.microsoft.com/office/powerpoint/2010/main" val="22495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4"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5" name="Rectangle 71"/>
          <p:cNvSpPr>
            <a:spLocks noGrp="1" noChangeArrowheads="1"/>
          </p:cNvSpPr>
          <p:nvPr>
            <p:ph type="sldNum" sz="quarter" idx="12"/>
          </p:nvPr>
        </p:nvSpPr>
        <p:spPr>
          <a:ln/>
        </p:spPr>
        <p:txBody>
          <a:bodyPr/>
          <a:lstStyle>
            <a:lvl1pPr>
              <a:defRPr/>
            </a:lvl1pPr>
          </a:lstStyle>
          <a:p>
            <a:pPr>
              <a:defRPr/>
            </a:pPr>
            <a:fld id="{4917F1CE-3372-4293-95A5-F24F2413B3AA}" type="slidenum">
              <a:rPr lang="cs-CZ" altLang="cs-CZ"/>
              <a:pPr>
                <a:defRPr/>
              </a:pPr>
              <a:t>‹#›</a:t>
            </a:fld>
            <a:endParaRPr lang="cs-CZ" altLang="cs-CZ"/>
          </a:p>
        </p:txBody>
      </p:sp>
    </p:spTree>
    <p:extLst>
      <p:ext uri="{BB962C8B-B14F-4D97-AF65-F5344CB8AC3E}">
        <p14:creationId xmlns:p14="http://schemas.microsoft.com/office/powerpoint/2010/main" val="2348066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3"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4" name="Rectangle 71"/>
          <p:cNvSpPr>
            <a:spLocks noGrp="1" noChangeArrowheads="1"/>
          </p:cNvSpPr>
          <p:nvPr>
            <p:ph type="sldNum" sz="quarter" idx="12"/>
          </p:nvPr>
        </p:nvSpPr>
        <p:spPr>
          <a:ln/>
        </p:spPr>
        <p:txBody>
          <a:bodyPr/>
          <a:lstStyle>
            <a:lvl1pPr>
              <a:defRPr/>
            </a:lvl1pPr>
          </a:lstStyle>
          <a:p>
            <a:pPr>
              <a:defRPr/>
            </a:pPr>
            <a:fld id="{1BAB18EE-4B33-4774-AE25-E5CA6CEF5054}" type="slidenum">
              <a:rPr lang="cs-CZ" altLang="cs-CZ"/>
              <a:pPr>
                <a:defRPr/>
              </a:pPr>
              <a:t>‹#›</a:t>
            </a:fld>
            <a:endParaRPr lang="cs-CZ" altLang="cs-CZ"/>
          </a:p>
        </p:txBody>
      </p:sp>
    </p:spTree>
    <p:extLst>
      <p:ext uri="{BB962C8B-B14F-4D97-AF65-F5344CB8AC3E}">
        <p14:creationId xmlns:p14="http://schemas.microsoft.com/office/powerpoint/2010/main" val="74352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71"/>
          <p:cNvSpPr>
            <a:spLocks noGrp="1" noChangeArrowheads="1"/>
          </p:cNvSpPr>
          <p:nvPr>
            <p:ph type="sldNum" sz="quarter" idx="12"/>
          </p:nvPr>
        </p:nvSpPr>
        <p:spPr>
          <a:ln/>
        </p:spPr>
        <p:txBody>
          <a:bodyPr/>
          <a:lstStyle>
            <a:lvl1pPr>
              <a:defRPr/>
            </a:lvl1pPr>
          </a:lstStyle>
          <a:p>
            <a:pPr>
              <a:defRPr/>
            </a:pPr>
            <a:fld id="{C6494707-54FA-4424-845F-947853BDE0BE}" type="slidenum">
              <a:rPr lang="cs-CZ" altLang="cs-CZ"/>
              <a:pPr>
                <a:defRPr/>
              </a:pPr>
              <a:t>‹#›</a:t>
            </a:fld>
            <a:endParaRPr lang="cs-CZ" altLang="cs-CZ"/>
          </a:p>
        </p:txBody>
      </p:sp>
    </p:spTree>
    <p:extLst>
      <p:ext uri="{BB962C8B-B14F-4D97-AF65-F5344CB8AC3E}">
        <p14:creationId xmlns:p14="http://schemas.microsoft.com/office/powerpoint/2010/main" val="2357259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69"/>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70"/>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71"/>
          <p:cNvSpPr>
            <a:spLocks noGrp="1" noChangeArrowheads="1"/>
          </p:cNvSpPr>
          <p:nvPr>
            <p:ph type="sldNum" sz="quarter" idx="12"/>
          </p:nvPr>
        </p:nvSpPr>
        <p:spPr>
          <a:ln/>
        </p:spPr>
        <p:txBody>
          <a:bodyPr/>
          <a:lstStyle>
            <a:lvl1pPr>
              <a:defRPr/>
            </a:lvl1pPr>
          </a:lstStyle>
          <a:p>
            <a:pPr>
              <a:defRPr/>
            </a:pPr>
            <a:fld id="{D29B5899-6BC6-4A08-BC9C-948138FDE788}" type="slidenum">
              <a:rPr lang="cs-CZ" altLang="cs-CZ"/>
              <a:pPr>
                <a:defRPr/>
              </a:pPr>
              <a:t>‹#›</a:t>
            </a:fld>
            <a:endParaRPr lang="cs-CZ" altLang="cs-CZ"/>
          </a:p>
        </p:txBody>
      </p:sp>
    </p:spTree>
    <p:extLst>
      <p:ext uri="{BB962C8B-B14F-4D97-AF65-F5344CB8AC3E}">
        <p14:creationId xmlns:p14="http://schemas.microsoft.com/office/powerpoint/2010/main" val="3084962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Freeform 2"/>
          <p:cNvSpPr>
            <a:spLocks/>
          </p:cNvSpPr>
          <p:nvPr/>
        </p:nvSpPr>
        <p:spPr bwMode="hidden">
          <a:xfrm>
            <a:off x="6627813" y="6429375"/>
            <a:ext cx="285750" cy="209550"/>
          </a:xfrm>
          <a:custGeom>
            <a:avLst/>
            <a:gdLst>
              <a:gd name="T0" fmla="*/ 0 w 179"/>
              <a:gd name="T1" fmla="*/ 132 h 132"/>
              <a:gd name="T2" fmla="*/ 29 w 179"/>
              <a:gd name="T3" fmla="*/ 132 h 132"/>
              <a:gd name="T4" fmla="*/ 77 w 179"/>
              <a:gd name="T5" fmla="*/ 108 h 132"/>
              <a:gd name="T6" fmla="*/ 119 w 179"/>
              <a:gd name="T7" fmla="*/ 78 h 132"/>
              <a:gd name="T8" fmla="*/ 155 w 179"/>
              <a:gd name="T9" fmla="*/ 48 h 132"/>
              <a:gd name="T10" fmla="*/ 179 w 179"/>
              <a:gd name="T11" fmla="*/ 12 h 132"/>
              <a:gd name="T12" fmla="*/ 173 w 179"/>
              <a:gd name="T13" fmla="*/ 6 h 132"/>
              <a:gd name="T14" fmla="*/ 167 w 179"/>
              <a:gd name="T15" fmla="*/ 0 h 132"/>
              <a:gd name="T16" fmla="*/ 137 w 179"/>
              <a:gd name="T17" fmla="*/ 42 h 132"/>
              <a:gd name="T18" fmla="*/ 101 w 179"/>
              <a:gd name="T19" fmla="*/ 78 h 132"/>
              <a:gd name="T20" fmla="*/ 53 w 179"/>
              <a:gd name="T21" fmla="*/ 108 h 132"/>
              <a:gd name="T22" fmla="*/ 0 w 179"/>
              <a:gd name="T23" fmla="*/ 132 h 132"/>
              <a:gd name="T24" fmla="*/ 0 w 179"/>
              <a:gd name="T25"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grpSp>
        <p:nvGrpSpPr>
          <p:cNvPr id="1027" name="Group 3"/>
          <p:cNvGrpSpPr>
            <a:grpSpLocks/>
          </p:cNvGrpSpPr>
          <p:nvPr/>
        </p:nvGrpSpPr>
        <p:grpSpPr bwMode="auto">
          <a:xfrm>
            <a:off x="3175" y="4267200"/>
            <a:ext cx="9140825" cy="2590800"/>
            <a:chOff x="2" y="2688"/>
            <a:chExt cx="5758" cy="1632"/>
          </a:xfrm>
        </p:grpSpPr>
        <p:sp>
          <p:nvSpPr>
            <p:cNvPr id="1033" name="Freeform 4"/>
            <p:cNvSpPr>
              <a:spLocks/>
            </p:cNvSpPr>
            <p:nvPr/>
          </p:nvSpPr>
          <p:spPr bwMode="hidden">
            <a:xfrm>
              <a:off x="2" y="2688"/>
              <a:ext cx="5758" cy="1632"/>
            </a:xfrm>
            <a:custGeom>
              <a:avLst/>
              <a:gdLst>
                <a:gd name="T0" fmla="*/ 5758 w 5740"/>
                <a:gd name="T1" fmla="*/ 1632 h 4316"/>
                <a:gd name="T2" fmla="*/ 0 w 5740"/>
                <a:gd name="T3" fmla="*/ 1632 h 4316"/>
                <a:gd name="T4" fmla="*/ 0 w 5740"/>
                <a:gd name="T5" fmla="*/ 0 h 4316"/>
                <a:gd name="T6" fmla="*/ 5758 w 5740"/>
                <a:gd name="T7" fmla="*/ 0 h 4316"/>
                <a:gd name="T8" fmla="*/ 5758 w 5740"/>
                <a:gd name="T9" fmla="*/ 1632 h 4316"/>
                <a:gd name="T10" fmla="*/ 5758 w 5740"/>
                <a:gd name="T11" fmla="*/ 1632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nvGrpSpPr>
            <p:cNvPr id="1034" name="Group 5"/>
            <p:cNvGrpSpPr>
              <a:grpSpLocks/>
            </p:cNvGrpSpPr>
            <p:nvPr userDrawn="1"/>
          </p:nvGrpSpPr>
          <p:grpSpPr bwMode="auto">
            <a:xfrm>
              <a:off x="3528" y="3715"/>
              <a:ext cx="792" cy="521"/>
              <a:chOff x="3527" y="3715"/>
              <a:chExt cx="792" cy="521"/>
            </a:xfrm>
          </p:grpSpPr>
          <p:sp>
            <p:nvSpPr>
              <p:cNvPr id="88070"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71"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72"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73"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74"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75" name="Freeform 11"/>
              <p:cNvSpPr>
                <a:spLocks/>
              </p:cNvSpPr>
              <p:nvPr/>
            </p:nvSpPr>
            <p:spPr bwMode="hidden">
              <a:xfrm>
                <a:off x="3575" y="3715"/>
                <a:ext cx="383" cy="161"/>
              </a:xfrm>
              <a:custGeom>
                <a:avLst/>
                <a:gdLst>
                  <a:gd name="T0" fmla="*/ 376 w 382"/>
                  <a:gd name="T1" fmla="*/ 12 h 161"/>
                  <a:gd name="T2" fmla="*/ 257 w 382"/>
                  <a:gd name="T3" fmla="*/ 24 h 161"/>
                  <a:gd name="T4" fmla="*/ 149 w 382"/>
                  <a:gd name="T5" fmla="*/ 54 h 161"/>
                  <a:gd name="T6" fmla="*/ 101 w 382"/>
                  <a:gd name="T7" fmla="*/ 77 h 161"/>
                  <a:gd name="T8" fmla="*/ 59 w 382"/>
                  <a:gd name="T9" fmla="*/ 101 h 161"/>
                  <a:gd name="T10" fmla="*/ 24 w 382"/>
                  <a:gd name="T11" fmla="*/ 131 h 161"/>
                  <a:gd name="T12" fmla="*/ 0 w 382"/>
                  <a:gd name="T13" fmla="*/ 161 h 161"/>
                  <a:gd name="T14" fmla="*/ 0 w 382"/>
                  <a:gd name="T15" fmla="*/ 137 h 161"/>
                  <a:gd name="T16" fmla="*/ 29 w 382"/>
                  <a:gd name="T17" fmla="*/ 107 h 161"/>
                  <a:gd name="T18" fmla="*/ 65 w 382"/>
                  <a:gd name="T19" fmla="*/ 83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76" name="Freeform 12"/>
              <p:cNvSpPr>
                <a:spLocks/>
              </p:cNvSpPr>
              <p:nvPr/>
            </p:nvSpPr>
            <p:spPr bwMode="hidden">
              <a:xfrm>
                <a:off x="3695" y="4170"/>
                <a:ext cx="444" cy="66"/>
              </a:xfrm>
              <a:custGeom>
                <a:avLst/>
                <a:gdLst>
                  <a:gd name="T0" fmla="*/ 257 w 443"/>
                  <a:gd name="T1" fmla="*/ 54 h 66"/>
                  <a:gd name="T2" fmla="*/ 353 w 443"/>
                  <a:gd name="T3" fmla="*/ 48 h 66"/>
                  <a:gd name="T4" fmla="*/ 443 w 443"/>
                  <a:gd name="T5" fmla="*/ 24 h 66"/>
                  <a:gd name="T6" fmla="*/ 443 w 443"/>
                  <a:gd name="T7" fmla="*/ 36 h 66"/>
                  <a:gd name="T8" fmla="*/ 353 w 443"/>
                  <a:gd name="T9" fmla="*/ 60 h 66"/>
                  <a:gd name="T10" fmla="*/ 257 w 443"/>
                  <a:gd name="T11" fmla="*/ 66 h 66"/>
                  <a:gd name="T12" fmla="*/ 186 w 443"/>
                  <a:gd name="T13" fmla="*/ 60 h 66"/>
                  <a:gd name="T14" fmla="*/ 120 w 443"/>
                  <a:gd name="T15" fmla="*/ 48 h 66"/>
                  <a:gd name="T16" fmla="*/ 60 w 443"/>
                  <a:gd name="T17" fmla="*/ 36 h 66"/>
                  <a:gd name="T18" fmla="*/ 0 w 443"/>
                  <a:gd name="T19" fmla="*/ 12 h 66"/>
                  <a:gd name="T20" fmla="*/ 0 w 443"/>
                  <a:gd name="T21" fmla="*/ 0 h 66"/>
                  <a:gd name="T22" fmla="*/ 54 w 443"/>
                  <a:gd name="T23" fmla="*/ 24 h 66"/>
                  <a:gd name="T24" fmla="*/ 120 w 443"/>
                  <a:gd name="T25" fmla="*/ 36 h 66"/>
                  <a:gd name="T26" fmla="*/ 186 w 443"/>
                  <a:gd name="T27" fmla="*/ 48 h 66"/>
                  <a:gd name="T28" fmla="*/ 257 w 443"/>
                  <a:gd name="T29" fmla="*/ 54 h 66"/>
                  <a:gd name="T30" fmla="*/ 257 w 443"/>
                  <a:gd name="T31"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77" name="Freeform 13"/>
              <p:cNvSpPr>
                <a:spLocks/>
              </p:cNvSpPr>
              <p:nvPr/>
            </p:nvSpPr>
            <p:spPr bwMode="hidden">
              <a:xfrm>
                <a:off x="3527" y="3906"/>
                <a:ext cx="89" cy="216"/>
              </a:xfrm>
              <a:custGeom>
                <a:avLst/>
                <a:gdLst>
                  <a:gd name="T0" fmla="*/ 12 w 89"/>
                  <a:gd name="T1" fmla="*/ 66 h 216"/>
                  <a:gd name="T2" fmla="*/ 18 w 89"/>
                  <a:gd name="T3" fmla="*/ 108 h 216"/>
                  <a:gd name="T4" fmla="*/ 36 w 89"/>
                  <a:gd name="T5" fmla="*/ 144 h 216"/>
                  <a:gd name="T6" fmla="*/ 60 w 89"/>
                  <a:gd name="T7" fmla="*/ 180 h 216"/>
                  <a:gd name="T8" fmla="*/ 89 w 89"/>
                  <a:gd name="T9" fmla="*/ 216 h 216"/>
                  <a:gd name="T10" fmla="*/ 72 w 89"/>
                  <a:gd name="T11" fmla="*/ 216 h 216"/>
                  <a:gd name="T12" fmla="*/ 42 w 89"/>
                  <a:gd name="T13" fmla="*/ 180 h 216"/>
                  <a:gd name="T14" fmla="*/ 18 w 89"/>
                  <a:gd name="T15" fmla="*/ 144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78" name="Freeform 14"/>
              <p:cNvSpPr>
                <a:spLocks/>
              </p:cNvSpPr>
              <p:nvPr/>
            </p:nvSpPr>
            <p:spPr bwMode="hidden">
              <a:xfrm>
                <a:off x="3569" y="3745"/>
                <a:ext cx="750" cy="461"/>
              </a:xfrm>
              <a:custGeom>
                <a:avLst/>
                <a:gdLst>
                  <a:gd name="T0" fmla="*/ 382 w 747"/>
                  <a:gd name="T1" fmla="*/ 443 h 461"/>
                  <a:gd name="T2" fmla="*/ 311 w 747"/>
                  <a:gd name="T3" fmla="*/ 437 h 461"/>
                  <a:gd name="T4" fmla="*/ 245 w 747"/>
                  <a:gd name="T5" fmla="*/ 425 h 461"/>
                  <a:gd name="T6" fmla="*/ 185 w 747"/>
                  <a:gd name="T7" fmla="*/ 407 h 461"/>
                  <a:gd name="T8" fmla="*/ 131 w 747"/>
                  <a:gd name="T9" fmla="*/ 383 h 461"/>
                  <a:gd name="T10" fmla="*/ 83 w 747"/>
                  <a:gd name="T11" fmla="*/ 347 h 461"/>
                  <a:gd name="T12" fmla="*/ 53 w 747"/>
                  <a:gd name="T13" fmla="*/ 311 h 461"/>
                  <a:gd name="T14" fmla="*/ 30 w 747"/>
                  <a:gd name="T15" fmla="*/ 269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5 w 747"/>
                  <a:gd name="T29" fmla="*/ 30 h 461"/>
                  <a:gd name="T30" fmla="*/ 311 w 747"/>
                  <a:gd name="T31" fmla="*/ 18 h 461"/>
                  <a:gd name="T32" fmla="*/ 382 w 747"/>
                  <a:gd name="T33" fmla="*/ 12 h 461"/>
                  <a:gd name="T34" fmla="*/ 478 w 747"/>
                  <a:gd name="T35" fmla="*/ 18 h 461"/>
                  <a:gd name="T36" fmla="*/ 562 w 747"/>
                  <a:gd name="T37" fmla="*/ 41 h 461"/>
                  <a:gd name="T38" fmla="*/ 562 w 747"/>
                  <a:gd name="T39" fmla="*/ 36 h 461"/>
                  <a:gd name="T40" fmla="*/ 562 w 747"/>
                  <a:gd name="T41" fmla="*/ 30 h 461"/>
                  <a:gd name="T42" fmla="*/ 478 w 747"/>
                  <a:gd name="T43" fmla="*/ 6 h 461"/>
                  <a:gd name="T44" fmla="*/ 382 w 747"/>
                  <a:gd name="T45" fmla="*/ 0 h 461"/>
                  <a:gd name="T46" fmla="*/ 305 w 747"/>
                  <a:gd name="T47" fmla="*/ 6 h 461"/>
                  <a:gd name="T48" fmla="*/ 233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5 h 461"/>
                  <a:gd name="T64" fmla="*/ 30 w 747"/>
                  <a:gd name="T65" fmla="*/ 317 h 461"/>
                  <a:gd name="T66" fmla="*/ 65 w 747"/>
                  <a:gd name="T67" fmla="*/ 359 h 461"/>
                  <a:gd name="T68" fmla="*/ 113 w 747"/>
                  <a:gd name="T69" fmla="*/ 395 h 461"/>
                  <a:gd name="T70" fmla="*/ 167 w 747"/>
                  <a:gd name="T71" fmla="*/ 419 h 461"/>
                  <a:gd name="T72" fmla="*/ 233 w 747"/>
                  <a:gd name="T73" fmla="*/ 443 h 461"/>
                  <a:gd name="T74" fmla="*/ 305 w 747"/>
                  <a:gd name="T75" fmla="*/ 455 h 461"/>
                  <a:gd name="T76" fmla="*/ 382 w 747"/>
                  <a:gd name="T77" fmla="*/ 461 h 461"/>
                  <a:gd name="T78" fmla="*/ 448 w 747"/>
                  <a:gd name="T79" fmla="*/ 455 h 461"/>
                  <a:gd name="T80" fmla="*/ 508 w 747"/>
                  <a:gd name="T81" fmla="*/ 449 h 461"/>
                  <a:gd name="T82" fmla="*/ 609 w 747"/>
                  <a:gd name="T83" fmla="*/ 413 h 461"/>
                  <a:gd name="T84" fmla="*/ 657 w 747"/>
                  <a:gd name="T85" fmla="*/ 389 h 461"/>
                  <a:gd name="T86" fmla="*/ 693 w 747"/>
                  <a:gd name="T87" fmla="*/ 359 h 461"/>
                  <a:gd name="T88" fmla="*/ 723 w 747"/>
                  <a:gd name="T89" fmla="*/ 329 h 461"/>
                  <a:gd name="T90" fmla="*/ 747 w 747"/>
                  <a:gd name="T91" fmla="*/ 293 h 461"/>
                  <a:gd name="T92" fmla="*/ 741 w 747"/>
                  <a:gd name="T93" fmla="*/ 287 h 461"/>
                  <a:gd name="T94" fmla="*/ 729 w 747"/>
                  <a:gd name="T95" fmla="*/ 281 h 461"/>
                  <a:gd name="T96" fmla="*/ 711 w 747"/>
                  <a:gd name="T97" fmla="*/ 317 h 461"/>
                  <a:gd name="T98" fmla="*/ 681 w 747"/>
                  <a:gd name="T99" fmla="*/ 347 h 461"/>
                  <a:gd name="T100" fmla="*/ 645 w 747"/>
                  <a:gd name="T101" fmla="*/ 377 h 461"/>
                  <a:gd name="T102" fmla="*/ 604 w 747"/>
                  <a:gd name="T103" fmla="*/ 401 h 461"/>
                  <a:gd name="T104" fmla="*/ 502 w 747"/>
                  <a:gd name="T105" fmla="*/ 431 h 461"/>
                  <a:gd name="T106" fmla="*/ 442 w 747"/>
                  <a:gd name="T107" fmla="*/ 443 h 461"/>
                  <a:gd name="T108" fmla="*/ 382 w 747"/>
                  <a:gd name="T109" fmla="*/ 443 h 461"/>
                  <a:gd name="T110" fmla="*/ 382 w 747"/>
                  <a:gd name="T111" fmla="*/ 44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79" name="Freeform 15"/>
              <p:cNvSpPr>
                <a:spLocks/>
              </p:cNvSpPr>
              <p:nvPr/>
            </p:nvSpPr>
            <p:spPr bwMode="hidden">
              <a:xfrm>
                <a:off x="4037" y="3721"/>
                <a:ext cx="96" cy="30"/>
              </a:xfrm>
              <a:custGeom>
                <a:avLst/>
                <a:gdLst>
                  <a:gd name="T0" fmla="*/ 0 w 96"/>
                  <a:gd name="T1" fmla="*/ 0 h 30"/>
                  <a:gd name="T2" fmla="*/ 0 w 96"/>
                  <a:gd name="T3" fmla="*/ 12 h 30"/>
                  <a:gd name="T4" fmla="*/ 48 w 96"/>
                  <a:gd name="T5" fmla="*/ 18 h 30"/>
                  <a:gd name="T6" fmla="*/ 96 w 96"/>
                  <a:gd name="T7" fmla="*/ 30 h 30"/>
                  <a:gd name="T8" fmla="*/ 96 w 96"/>
                  <a:gd name="T9" fmla="*/ 24 h 30"/>
                  <a:gd name="T10" fmla="*/ 96 w 96"/>
                  <a:gd name="T11" fmla="*/ 18 h 30"/>
                  <a:gd name="T12" fmla="*/ 48 w 96"/>
                  <a:gd name="T13" fmla="*/ 12 h 30"/>
                  <a:gd name="T14" fmla="*/ 0 w 96"/>
                  <a:gd name="T15" fmla="*/ 0 h 30"/>
                  <a:gd name="T16" fmla="*/ 0 w 96"/>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80"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grpSp>
        <p:grpSp>
          <p:nvGrpSpPr>
            <p:cNvPr id="1035" name="Group 17"/>
            <p:cNvGrpSpPr>
              <a:grpSpLocks/>
            </p:cNvGrpSpPr>
            <p:nvPr userDrawn="1"/>
          </p:nvGrpSpPr>
          <p:grpSpPr bwMode="auto">
            <a:xfrm>
              <a:off x="1776" y="3631"/>
              <a:ext cx="1626" cy="683"/>
              <a:chOff x="1776" y="3631"/>
              <a:chExt cx="1626" cy="683"/>
            </a:xfrm>
          </p:grpSpPr>
          <p:sp>
            <p:nvSpPr>
              <p:cNvPr id="88082"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83"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84"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85"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86"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87"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88"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89"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090" name="Freeform 26"/>
              <p:cNvSpPr>
                <a:spLocks/>
              </p:cNvSpPr>
              <p:nvPr/>
            </p:nvSpPr>
            <p:spPr bwMode="hidden">
              <a:xfrm>
                <a:off x="2585" y="3822"/>
                <a:ext cx="449" cy="186"/>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4 h 186"/>
                  <a:gd name="T14" fmla="*/ 419 w 448"/>
                  <a:gd name="T15" fmla="*/ 150 h 186"/>
                  <a:gd name="T16" fmla="*/ 448 w 448"/>
                  <a:gd name="T17" fmla="*/ 186 h 186"/>
                  <a:gd name="T18" fmla="*/ 448 w 448"/>
                  <a:gd name="T19" fmla="*/ 162 h 186"/>
                  <a:gd name="T20" fmla="*/ 413 w 448"/>
                  <a:gd name="T21" fmla="*/ 126 h 186"/>
                  <a:gd name="T22" fmla="*/ 371 w 448"/>
                  <a:gd name="T23" fmla="*/ 96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91" name="Freeform 27"/>
              <p:cNvSpPr>
                <a:spLocks/>
              </p:cNvSpPr>
              <p:nvPr/>
            </p:nvSpPr>
            <p:spPr bwMode="hidden">
              <a:xfrm>
                <a:off x="2142" y="3852"/>
                <a:ext cx="892" cy="462"/>
              </a:xfrm>
              <a:custGeom>
                <a:avLst/>
                <a:gdLst>
                  <a:gd name="T0" fmla="*/ 23 w 890"/>
                  <a:gd name="T1" fmla="*/ 276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8 w 890"/>
                  <a:gd name="T17" fmla="*/ 18 h 462"/>
                  <a:gd name="T18" fmla="*/ 532 w 890"/>
                  <a:gd name="T19" fmla="*/ 24 h 462"/>
                  <a:gd name="T20" fmla="*/ 609 w 890"/>
                  <a:gd name="T21" fmla="*/ 36 h 462"/>
                  <a:gd name="T22" fmla="*/ 681 w 890"/>
                  <a:gd name="T23" fmla="*/ 60 h 462"/>
                  <a:gd name="T24" fmla="*/ 741 w 890"/>
                  <a:gd name="T25" fmla="*/ 96 h 462"/>
                  <a:gd name="T26" fmla="*/ 795 w 890"/>
                  <a:gd name="T27" fmla="*/ 132 h 462"/>
                  <a:gd name="T28" fmla="*/ 831 w 890"/>
                  <a:gd name="T29" fmla="*/ 174 h 462"/>
                  <a:gd name="T30" fmla="*/ 861 w 890"/>
                  <a:gd name="T31" fmla="*/ 222 h 462"/>
                  <a:gd name="T32" fmla="*/ 867 w 890"/>
                  <a:gd name="T33" fmla="*/ 276 h 462"/>
                  <a:gd name="T34" fmla="*/ 855 w 890"/>
                  <a:gd name="T35" fmla="*/ 330 h 462"/>
                  <a:gd name="T36" fmla="*/ 831 w 890"/>
                  <a:gd name="T37" fmla="*/ 378 h 462"/>
                  <a:gd name="T38" fmla="*/ 783 w 890"/>
                  <a:gd name="T39" fmla="*/ 426 h 462"/>
                  <a:gd name="T40" fmla="*/ 723 w 890"/>
                  <a:gd name="T41" fmla="*/ 462 h 462"/>
                  <a:gd name="T42" fmla="*/ 765 w 890"/>
                  <a:gd name="T43" fmla="*/ 462 h 462"/>
                  <a:gd name="T44" fmla="*/ 819 w 890"/>
                  <a:gd name="T45" fmla="*/ 426 h 462"/>
                  <a:gd name="T46" fmla="*/ 855 w 890"/>
                  <a:gd name="T47" fmla="*/ 378 h 462"/>
                  <a:gd name="T48" fmla="*/ 884 w 890"/>
                  <a:gd name="T49" fmla="*/ 330 h 462"/>
                  <a:gd name="T50" fmla="*/ 890 w 890"/>
                  <a:gd name="T51" fmla="*/ 276 h 462"/>
                  <a:gd name="T52" fmla="*/ 884 w 890"/>
                  <a:gd name="T53" fmla="*/ 222 h 462"/>
                  <a:gd name="T54" fmla="*/ 855 w 890"/>
                  <a:gd name="T55" fmla="*/ 168 h 462"/>
                  <a:gd name="T56" fmla="*/ 813 w 890"/>
                  <a:gd name="T57" fmla="*/ 120 h 462"/>
                  <a:gd name="T58" fmla="*/ 759 w 890"/>
                  <a:gd name="T59" fmla="*/ 84 h 462"/>
                  <a:gd name="T60" fmla="*/ 693 w 890"/>
                  <a:gd name="T61" fmla="*/ 48 h 462"/>
                  <a:gd name="T62" fmla="*/ 621 w 890"/>
                  <a:gd name="T63" fmla="*/ 24 h 462"/>
                  <a:gd name="T64" fmla="*/ 538 w 890"/>
                  <a:gd name="T65" fmla="*/ 6 h 462"/>
                  <a:gd name="T66" fmla="*/ 448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6 h 462"/>
                  <a:gd name="T84" fmla="*/ 6 w 890"/>
                  <a:gd name="T85" fmla="*/ 330 h 462"/>
                  <a:gd name="T86" fmla="*/ 35 w 890"/>
                  <a:gd name="T87" fmla="*/ 378 h 462"/>
                  <a:gd name="T88" fmla="*/ 71 w 890"/>
                  <a:gd name="T89" fmla="*/ 426 h 462"/>
                  <a:gd name="T90" fmla="*/ 125 w 890"/>
                  <a:gd name="T91" fmla="*/ 462 h 462"/>
                  <a:gd name="T92" fmla="*/ 167 w 890"/>
                  <a:gd name="T93" fmla="*/ 462 h 462"/>
                  <a:gd name="T94" fmla="*/ 107 w 890"/>
                  <a:gd name="T95" fmla="*/ 426 h 462"/>
                  <a:gd name="T96" fmla="*/ 59 w 890"/>
                  <a:gd name="T97" fmla="*/ 378 h 462"/>
                  <a:gd name="T98" fmla="*/ 35 w 890"/>
                  <a:gd name="T99" fmla="*/ 330 h 462"/>
                  <a:gd name="T100" fmla="*/ 23 w 890"/>
                  <a:gd name="T101" fmla="*/ 276 h 462"/>
                  <a:gd name="T102" fmla="*/ 23 w 890"/>
                  <a:gd name="T103" fmla="*/ 27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92" name="Freeform 28"/>
              <p:cNvSpPr>
                <a:spLocks/>
              </p:cNvSpPr>
              <p:nvPr/>
            </p:nvSpPr>
            <p:spPr bwMode="hidden">
              <a:xfrm>
                <a:off x="2082" y="3828"/>
                <a:ext cx="407" cy="486"/>
              </a:xfrm>
              <a:custGeom>
                <a:avLst/>
                <a:gdLst>
                  <a:gd name="T0" fmla="*/ 18 w 406"/>
                  <a:gd name="T1" fmla="*/ 300 h 486"/>
                  <a:gd name="T2" fmla="*/ 24 w 406"/>
                  <a:gd name="T3" fmla="*/ 246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6 h 486"/>
                  <a:gd name="T34" fmla="*/ 0 w 406"/>
                  <a:gd name="T35" fmla="*/ 300 h 486"/>
                  <a:gd name="T36" fmla="*/ 6 w 406"/>
                  <a:gd name="T37" fmla="*/ 348 h 486"/>
                  <a:gd name="T38" fmla="*/ 30 w 406"/>
                  <a:gd name="T39" fmla="*/ 396 h 486"/>
                  <a:gd name="T40" fmla="*/ 66 w 406"/>
                  <a:gd name="T41" fmla="*/ 444 h 486"/>
                  <a:gd name="T42" fmla="*/ 107 w 406"/>
                  <a:gd name="T43" fmla="*/ 486 h 486"/>
                  <a:gd name="T44" fmla="*/ 131 w 406"/>
                  <a:gd name="T45" fmla="*/ 486 h 486"/>
                  <a:gd name="T46" fmla="*/ 83 w 406"/>
                  <a:gd name="T47" fmla="*/ 450 h 486"/>
                  <a:gd name="T48" fmla="*/ 48 w 406"/>
                  <a:gd name="T49" fmla="*/ 402 h 486"/>
                  <a:gd name="T50" fmla="*/ 24 w 406"/>
                  <a:gd name="T51" fmla="*/ 354 h 486"/>
                  <a:gd name="T52" fmla="*/ 18 w 406"/>
                  <a:gd name="T53" fmla="*/ 300 h 486"/>
                  <a:gd name="T54" fmla="*/ 18 w 406"/>
                  <a:gd name="T55" fmla="*/ 30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93" name="Freeform 29"/>
              <p:cNvSpPr>
                <a:spLocks/>
              </p:cNvSpPr>
              <p:nvPr/>
            </p:nvSpPr>
            <p:spPr bwMode="hidden">
              <a:xfrm>
                <a:off x="2987" y="4044"/>
                <a:ext cx="108" cy="252"/>
              </a:xfrm>
              <a:custGeom>
                <a:avLst/>
                <a:gdLst>
                  <a:gd name="T0" fmla="*/ 89 w 107"/>
                  <a:gd name="T1" fmla="*/ 84 h 252"/>
                  <a:gd name="T2" fmla="*/ 83 w 107"/>
                  <a:gd name="T3" fmla="*/ 132 h 252"/>
                  <a:gd name="T4" fmla="*/ 65 w 107"/>
                  <a:gd name="T5" fmla="*/ 174 h 252"/>
                  <a:gd name="T6" fmla="*/ 36 w 107"/>
                  <a:gd name="T7" fmla="*/ 216 h 252"/>
                  <a:gd name="T8" fmla="*/ 0 w 107"/>
                  <a:gd name="T9" fmla="*/ 252 h 252"/>
                  <a:gd name="T10" fmla="*/ 18 w 107"/>
                  <a:gd name="T11" fmla="*/ 252 h 252"/>
                  <a:gd name="T12" fmla="*/ 53 w 107"/>
                  <a:gd name="T13" fmla="*/ 216 h 252"/>
                  <a:gd name="T14" fmla="*/ 83 w 107"/>
                  <a:gd name="T15" fmla="*/ 174 h 252"/>
                  <a:gd name="T16" fmla="*/ 101 w 107"/>
                  <a:gd name="T17" fmla="*/ 132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1079" name="Freeform 30"/>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80" name="Freeform 31"/>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88096" name="Freeform 32"/>
              <p:cNvSpPr>
                <a:spLocks/>
              </p:cNvSpPr>
              <p:nvPr/>
            </p:nvSpPr>
            <p:spPr bwMode="hidden">
              <a:xfrm>
                <a:off x="2951" y="3751"/>
                <a:ext cx="360" cy="563"/>
              </a:xfrm>
              <a:custGeom>
                <a:avLst/>
                <a:gdLst>
                  <a:gd name="T0" fmla="*/ 360 w 360"/>
                  <a:gd name="T1" fmla="*/ 365 h 563"/>
                  <a:gd name="T2" fmla="*/ 353 w 360"/>
                  <a:gd name="T3" fmla="*/ 305 h 563"/>
                  <a:gd name="T4" fmla="*/ 335 w 360"/>
                  <a:gd name="T5" fmla="*/ 251 h 563"/>
                  <a:gd name="T6" fmla="*/ 305 w 360"/>
                  <a:gd name="T7" fmla="*/ 204 h 563"/>
                  <a:gd name="T8" fmla="*/ 262 w 360"/>
                  <a:gd name="T9" fmla="*/ 156 h 563"/>
                  <a:gd name="T10" fmla="*/ 213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9 w 360"/>
                  <a:gd name="T25" fmla="*/ 114 h 563"/>
                  <a:gd name="T26" fmla="*/ 238 w 360"/>
                  <a:gd name="T27" fmla="*/ 162 h 563"/>
                  <a:gd name="T28" fmla="*/ 274 w 360"/>
                  <a:gd name="T29" fmla="*/ 210 h 563"/>
                  <a:gd name="T30" fmla="*/ 299 w 360"/>
                  <a:gd name="T31" fmla="*/ 257 h 563"/>
                  <a:gd name="T32" fmla="*/ 317 w 360"/>
                  <a:gd name="T33" fmla="*/ 311 h 563"/>
                  <a:gd name="T34" fmla="*/ 323 w 360"/>
                  <a:gd name="T35" fmla="*/ 365 h 563"/>
                  <a:gd name="T36" fmla="*/ 317 w 360"/>
                  <a:gd name="T37" fmla="*/ 419 h 563"/>
                  <a:gd name="T38" fmla="*/ 299 w 360"/>
                  <a:gd name="T39" fmla="*/ 467 h 563"/>
                  <a:gd name="T40" fmla="*/ 274 w 360"/>
                  <a:gd name="T41" fmla="*/ 515 h 563"/>
                  <a:gd name="T42" fmla="*/ 238 w 360"/>
                  <a:gd name="T43" fmla="*/ 563 h 563"/>
                  <a:gd name="T44" fmla="*/ 268 w 360"/>
                  <a:gd name="T45" fmla="*/ 563 h 563"/>
                  <a:gd name="T46" fmla="*/ 311 w 360"/>
                  <a:gd name="T47" fmla="*/ 515 h 563"/>
                  <a:gd name="T48" fmla="*/ 335 w 360"/>
                  <a:gd name="T49" fmla="*/ 467 h 563"/>
                  <a:gd name="T50" fmla="*/ 353 w 360"/>
                  <a:gd name="T51" fmla="*/ 419 h 563"/>
                  <a:gd name="T52" fmla="*/ 360 w 360"/>
                  <a:gd name="T53" fmla="*/ 365 h 563"/>
                  <a:gd name="T54" fmla="*/ 360 w 360"/>
                  <a:gd name="T55" fmla="*/ 36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97" name="Freeform 33"/>
              <p:cNvSpPr>
                <a:spLocks/>
              </p:cNvSpPr>
              <p:nvPr/>
            </p:nvSpPr>
            <p:spPr bwMode="hidden">
              <a:xfrm>
                <a:off x="2318" y="3631"/>
                <a:ext cx="1078" cy="425"/>
              </a:xfrm>
              <a:custGeom>
                <a:avLst/>
                <a:gdLst>
                  <a:gd name="T0" fmla="*/ 1053 w 1078"/>
                  <a:gd name="T1" fmla="*/ 425 h 425"/>
                  <a:gd name="T2" fmla="*/ 1078 w 1078"/>
                  <a:gd name="T3" fmla="*/ 419 h 425"/>
                  <a:gd name="T4" fmla="*/ 1066 w 1078"/>
                  <a:gd name="T5" fmla="*/ 377 h 425"/>
                  <a:gd name="T6" fmla="*/ 1047 w 1078"/>
                  <a:gd name="T7" fmla="*/ 336 h 425"/>
                  <a:gd name="T8" fmla="*/ 986 w 1078"/>
                  <a:gd name="T9" fmla="*/ 252 h 425"/>
                  <a:gd name="T10" fmla="*/ 907 w 1078"/>
                  <a:gd name="T11" fmla="*/ 180 h 425"/>
                  <a:gd name="T12" fmla="*/ 810 w 1078"/>
                  <a:gd name="T13" fmla="*/ 120 h 425"/>
                  <a:gd name="T14" fmla="*/ 694 w 1078"/>
                  <a:gd name="T15" fmla="*/ 72 h 425"/>
                  <a:gd name="T16" fmla="*/ 560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4 w 1078"/>
                  <a:gd name="T35" fmla="*/ 42 h 425"/>
                  <a:gd name="T36" fmla="*/ 682 w 1078"/>
                  <a:gd name="T37" fmla="*/ 84 h 425"/>
                  <a:gd name="T38" fmla="*/ 798 w 1078"/>
                  <a:gd name="T39" fmla="*/ 132 h 425"/>
                  <a:gd name="T40" fmla="*/ 895 w 1078"/>
                  <a:gd name="T41" fmla="*/ 192 h 425"/>
                  <a:gd name="T42" fmla="*/ 968 w 1078"/>
                  <a:gd name="T43" fmla="*/ 264 h 425"/>
                  <a:gd name="T44" fmla="*/ 999 w 1078"/>
                  <a:gd name="T45" fmla="*/ 300 h 425"/>
                  <a:gd name="T46" fmla="*/ 1023 w 1078"/>
                  <a:gd name="T47" fmla="*/ 342 h 425"/>
                  <a:gd name="T48" fmla="*/ 1041 w 1078"/>
                  <a:gd name="T49" fmla="*/ 383 h 425"/>
                  <a:gd name="T50" fmla="*/ 1053 w 1078"/>
                  <a:gd name="T51" fmla="*/ 425 h 425"/>
                  <a:gd name="T52" fmla="*/ 1053 w 1078"/>
                  <a:gd name="T53"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098" name="Freeform 34"/>
              <p:cNvSpPr>
                <a:spLocks/>
              </p:cNvSpPr>
              <p:nvPr/>
            </p:nvSpPr>
            <p:spPr bwMode="hidden">
              <a:xfrm>
                <a:off x="3304" y="4080"/>
                <a:ext cx="98" cy="234"/>
              </a:xfrm>
              <a:custGeom>
                <a:avLst/>
                <a:gdLst>
                  <a:gd name="T0" fmla="*/ 0 w 98"/>
                  <a:gd name="T1" fmla="*/ 234 h 234"/>
                  <a:gd name="T2" fmla="*/ 25 w 98"/>
                  <a:gd name="T3" fmla="*/ 234 h 234"/>
                  <a:gd name="T4" fmla="*/ 55 w 98"/>
                  <a:gd name="T5" fmla="*/ 186 h 234"/>
                  <a:gd name="T6" fmla="*/ 80 w 98"/>
                  <a:gd name="T7" fmla="*/ 138 h 234"/>
                  <a:gd name="T8" fmla="*/ 92 w 98"/>
                  <a:gd name="T9" fmla="*/ 90 h 234"/>
                  <a:gd name="T10" fmla="*/ 98 w 98"/>
                  <a:gd name="T11" fmla="*/ 36 h 234"/>
                  <a:gd name="T12" fmla="*/ 98 w 98"/>
                  <a:gd name="T13" fmla="*/ 0 h 234"/>
                  <a:gd name="T14" fmla="*/ 74 w 98"/>
                  <a:gd name="T15" fmla="*/ 0 h 234"/>
                  <a:gd name="T16" fmla="*/ 74 w 98"/>
                  <a:gd name="T17" fmla="*/ 36 h 234"/>
                  <a:gd name="T18" fmla="*/ 67 w 98"/>
                  <a:gd name="T19" fmla="*/ 90 h 234"/>
                  <a:gd name="T20" fmla="*/ 55 w 98"/>
                  <a:gd name="T21" fmla="*/ 138 h 234"/>
                  <a:gd name="T22" fmla="*/ 31 w 98"/>
                  <a:gd name="T23" fmla="*/ 186 h 234"/>
                  <a:gd name="T24" fmla="*/ 0 w 98"/>
                  <a:gd name="T25" fmla="*/ 234 h 234"/>
                  <a:gd name="T26" fmla="*/ 0 w 98"/>
                  <a:gd name="T27"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1084" name="Freeform 35"/>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grpSp>
          <p:nvGrpSpPr>
            <p:cNvPr id="1036" name="Group 36"/>
            <p:cNvGrpSpPr>
              <a:grpSpLocks/>
            </p:cNvGrpSpPr>
            <p:nvPr userDrawn="1"/>
          </p:nvGrpSpPr>
          <p:grpSpPr bwMode="auto">
            <a:xfrm>
              <a:off x="4128" y="3360"/>
              <a:ext cx="1351" cy="821"/>
              <a:chOff x="4128" y="3360"/>
              <a:chExt cx="1351" cy="821"/>
            </a:xfrm>
          </p:grpSpPr>
          <p:sp>
            <p:nvSpPr>
              <p:cNvPr id="88101" name="Freeform 37"/>
              <p:cNvSpPr>
                <a:spLocks noEditPoints="1"/>
              </p:cNvSpPr>
              <p:nvPr/>
            </p:nvSpPr>
            <p:spPr bwMode="hidden">
              <a:xfrm>
                <a:off x="4200" y="3402"/>
                <a:ext cx="1201" cy="731"/>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6 h 731"/>
                  <a:gd name="T10" fmla="*/ 12 w 1201"/>
                  <a:gd name="T11" fmla="*/ 437 h 731"/>
                  <a:gd name="T12" fmla="*/ 101 w 1201"/>
                  <a:gd name="T13" fmla="*/ 569 h 731"/>
                  <a:gd name="T14" fmla="*/ 263 w 1201"/>
                  <a:gd name="T15" fmla="*/ 671 h 731"/>
                  <a:gd name="T16" fmla="*/ 484 w 1201"/>
                  <a:gd name="T17" fmla="*/ 725 h 731"/>
                  <a:gd name="T18" fmla="*/ 723 w 1201"/>
                  <a:gd name="T19" fmla="*/ 725 h 731"/>
                  <a:gd name="T20" fmla="*/ 938 w 1201"/>
                  <a:gd name="T21" fmla="*/ 671 h 731"/>
                  <a:gd name="T22" fmla="*/ 1100 w 1201"/>
                  <a:gd name="T23" fmla="*/ 569 h 731"/>
                  <a:gd name="T24" fmla="*/ 1189 w 1201"/>
                  <a:gd name="T25" fmla="*/ 437 h 731"/>
                  <a:gd name="T26" fmla="*/ 1201 w 1201"/>
                  <a:gd name="T27" fmla="*/ 366 h 731"/>
                  <a:gd name="T28" fmla="*/ 1189 w 1201"/>
                  <a:gd name="T29" fmla="*/ 294 h 731"/>
                  <a:gd name="T30" fmla="*/ 1100 w 1201"/>
                  <a:gd name="T31" fmla="*/ 162 h 731"/>
                  <a:gd name="T32" fmla="*/ 938 w 1201"/>
                  <a:gd name="T33" fmla="*/ 60 h 731"/>
                  <a:gd name="T34" fmla="*/ 723 w 1201"/>
                  <a:gd name="T35" fmla="*/ 6 h 731"/>
                  <a:gd name="T36" fmla="*/ 604 w 1201"/>
                  <a:gd name="T37" fmla="*/ 0 h 731"/>
                  <a:gd name="T38" fmla="*/ 490 w 1201"/>
                  <a:gd name="T39" fmla="*/ 701 h 731"/>
                  <a:gd name="T40" fmla="*/ 287 w 1201"/>
                  <a:gd name="T41" fmla="*/ 647 h 731"/>
                  <a:gd name="T42" fmla="*/ 131 w 1201"/>
                  <a:gd name="T43" fmla="*/ 557 h 731"/>
                  <a:gd name="T44" fmla="*/ 48 w 1201"/>
                  <a:gd name="T45" fmla="*/ 437 h 731"/>
                  <a:gd name="T46" fmla="*/ 36 w 1201"/>
                  <a:gd name="T47" fmla="*/ 366 h 731"/>
                  <a:gd name="T48" fmla="*/ 48 w 1201"/>
                  <a:gd name="T49" fmla="*/ 300 h 731"/>
                  <a:gd name="T50" fmla="*/ 131 w 1201"/>
                  <a:gd name="T51" fmla="*/ 174 h 731"/>
                  <a:gd name="T52" fmla="*/ 287 w 1201"/>
                  <a:gd name="T53" fmla="*/ 84 h 731"/>
                  <a:gd name="T54" fmla="*/ 490 w 1201"/>
                  <a:gd name="T55" fmla="*/ 30 h 731"/>
                  <a:gd name="T56" fmla="*/ 717 w 1201"/>
                  <a:gd name="T57" fmla="*/ 30 h 731"/>
                  <a:gd name="T58" fmla="*/ 920 w 1201"/>
                  <a:gd name="T59" fmla="*/ 84 h 731"/>
                  <a:gd name="T60" fmla="*/ 1070 w 1201"/>
                  <a:gd name="T61" fmla="*/ 174 h 731"/>
                  <a:gd name="T62" fmla="*/ 1153 w 1201"/>
                  <a:gd name="T63" fmla="*/ 300 h 731"/>
                  <a:gd name="T64" fmla="*/ 1153 w 1201"/>
                  <a:gd name="T65" fmla="*/ 437 h 731"/>
                  <a:gd name="T66" fmla="*/ 1070 w 1201"/>
                  <a:gd name="T67" fmla="*/ 557 h 731"/>
                  <a:gd name="T68" fmla="*/ 920 w 1201"/>
                  <a:gd name="T69" fmla="*/ 647 h 731"/>
                  <a:gd name="T70" fmla="*/ 717 w 1201"/>
                  <a:gd name="T71" fmla="*/ 701 h 731"/>
                  <a:gd name="T72" fmla="*/ 604 w 1201"/>
                  <a:gd name="T73" fmla="*/ 707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102" name="Freeform 38"/>
              <p:cNvSpPr>
                <a:spLocks/>
              </p:cNvSpPr>
              <p:nvPr/>
            </p:nvSpPr>
            <p:spPr bwMode="hidden">
              <a:xfrm>
                <a:off x="4128" y="3366"/>
                <a:ext cx="544" cy="737"/>
              </a:xfrm>
              <a:custGeom>
                <a:avLst/>
                <a:gdLst>
                  <a:gd name="T0" fmla="*/ 24 w 544"/>
                  <a:gd name="T1" fmla="*/ 402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5 w 544"/>
                  <a:gd name="T13" fmla="*/ 60 h 737"/>
                  <a:gd name="T14" fmla="*/ 436 w 544"/>
                  <a:gd name="T15" fmla="*/ 30 h 737"/>
                  <a:gd name="T16" fmla="*/ 544 w 544"/>
                  <a:gd name="T17" fmla="*/ 12 h 737"/>
                  <a:gd name="T18" fmla="*/ 544 w 544"/>
                  <a:gd name="T19" fmla="*/ 0 h 737"/>
                  <a:gd name="T20" fmla="*/ 430 w 544"/>
                  <a:gd name="T21" fmla="*/ 18 h 737"/>
                  <a:gd name="T22" fmla="*/ 329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2 h 737"/>
                  <a:gd name="T36" fmla="*/ 6 w 544"/>
                  <a:gd name="T37" fmla="*/ 455 h 737"/>
                  <a:gd name="T38" fmla="*/ 18 w 544"/>
                  <a:gd name="T39" fmla="*/ 503 h 737"/>
                  <a:gd name="T40" fmla="*/ 42 w 544"/>
                  <a:gd name="T41" fmla="*/ 545 h 737"/>
                  <a:gd name="T42" fmla="*/ 78 w 544"/>
                  <a:gd name="T43" fmla="*/ 593 h 737"/>
                  <a:gd name="T44" fmla="*/ 114 w 544"/>
                  <a:gd name="T45" fmla="*/ 635 h 737"/>
                  <a:gd name="T46" fmla="*/ 161 w 544"/>
                  <a:gd name="T47" fmla="*/ 671 h 737"/>
                  <a:gd name="T48" fmla="*/ 221 w 544"/>
                  <a:gd name="T49" fmla="*/ 707 h 737"/>
                  <a:gd name="T50" fmla="*/ 281 w 544"/>
                  <a:gd name="T51" fmla="*/ 737 h 737"/>
                  <a:gd name="T52" fmla="*/ 323 w 544"/>
                  <a:gd name="T53" fmla="*/ 737 h 737"/>
                  <a:gd name="T54" fmla="*/ 257 w 544"/>
                  <a:gd name="T55" fmla="*/ 707 h 737"/>
                  <a:gd name="T56" fmla="*/ 203 w 544"/>
                  <a:gd name="T57" fmla="*/ 671 h 737"/>
                  <a:gd name="T58" fmla="*/ 149 w 544"/>
                  <a:gd name="T59" fmla="*/ 635 h 737"/>
                  <a:gd name="T60" fmla="*/ 108 w 544"/>
                  <a:gd name="T61" fmla="*/ 593 h 737"/>
                  <a:gd name="T62" fmla="*/ 72 w 544"/>
                  <a:gd name="T63" fmla="*/ 551 h 737"/>
                  <a:gd name="T64" fmla="*/ 48 w 544"/>
                  <a:gd name="T65" fmla="*/ 503 h 737"/>
                  <a:gd name="T66" fmla="*/ 30 w 544"/>
                  <a:gd name="T67" fmla="*/ 455 h 737"/>
                  <a:gd name="T68" fmla="*/ 24 w 544"/>
                  <a:gd name="T69" fmla="*/ 402 h 737"/>
                  <a:gd name="T70" fmla="*/ 24 w 544"/>
                  <a:gd name="T71" fmla="*/ 402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103" name="Freeform 39"/>
              <p:cNvSpPr>
                <a:spLocks/>
              </p:cNvSpPr>
              <p:nvPr/>
            </p:nvSpPr>
            <p:spPr bwMode="hidden">
              <a:xfrm>
                <a:off x="4792" y="3360"/>
                <a:ext cx="609" cy="252"/>
              </a:xfrm>
              <a:custGeom>
                <a:avLst/>
                <a:gdLst>
                  <a:gd name="T0" fmla="*/ 12 w 609"/>
                  <a:gd name="T1" fmla="*/ 12 h 252"/>
                  <a:gd name="T2" fmla="*/ 113 w 609"/>
                  <a:gd name="T3" fmla="*/ 18 h 252"/>
                  <a:gd name="T4" fmla="*/ 203 w 609"/>
                  <a:gd name="T5" fmla="*/ 30 h 252"/>
                  <a:gd name="T6" fmla="*/ 292 w 609"/>
                  <a:gd name="T7" fmla="*/ 48 h 252"/>
                  <a:gd name="T8" fmla="*/ 376 w 609"/>
                  <a:gd name="T9" fmla="*/ 78 h 252"/>
                  <a:gd name="T10" fmla="*/ 448 w 609"/>
                  <a:gd name="T11" fmla="*/ 114 h 252"/>
                  <a:gd name="T12" fmla="*/ 514 w 609"/>
                  <a:gd name="T13" fmla="*/ 156 h 252"/>
                  <a:gd name="T14" fmla="*/ 567 w 609"/>
                  <a:gd name="T15" fmla="*/ 198 h 252"/>
                  <a:gd name="T16" fmla="*/ 609 w 609"/>
                  <a:gd name="T17" fmla="*/ 252 h 252"/>
                  <a:gd name="T18" fmla="*/ 609 w 609"/>
                  <a:gd name="T19" fmla="*/ 216 h 252"/>
                  <a:gd name="T20" fmla="*/ 561 w 609"/>
                  <a:gd name="T21" fmla="*/ 168 h 252"/>
                  <a:gd name="T22" fmla="*/ 502 w 609"/>
                  <a:gd name="T23" fmla="*/ 126 h 252"/>
                  <a:gd name="T24" fmla="*/ 436 w 609"/>
                  <a:gd name="T25" fmla="*/ 90 h 252"/>
                  <a:gd name="T26" fmla="*/ 364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104" name="Freeform 40"/>
              <p:cNvSpPr>
                <a:spLocks/>
              </p:cNvSpPr>
              <p:nvPr/>
            </p:nvSpPr>
            <p:spPr bwMode="hidden">
              <a:xfrm>
                <a:off x="5246" y="4007"/>
                <a:ext cx="72" cy="54"/>
              </a:xfrm>
              <a:custGeom>
                <a:avLst/>
                <a:gdLst>
                  <a:gd name="T0" fmla="*/ 72 w 72"/>
                  <a:gd name="T1" fmla="*/ 0 h 54"/>
                  <a:gd name="T2" fmla="*/ 36 w 72"/>
                  <a:gd name="T3" fmla="*/ 30 h 54"/>
                  <a:gd name="T4" fmla="*/ 0 w 72"/>
                  <a:gd name="T5" fmla="*/ 54 h 54"/>
                  <a:gd name="T6" fmla="*/ 36 w 72"/>
                  <a:gd name="T7" fmla="*/ 54 h 54"/>
                  <a:gd name="T8" fmla="*/ 54 w 72"/>
                  <a:gd name="T9" fmla="*/ 42 h 54"/>
                  <a:gd name="T10" fmla="*/ 72 w 72"/>
                  <a:gd name="T11" fmla="*/ 24 h 54"/>
                  <a:gd name="T12" fmla="*/ 72 w 72"/>
                  <a:gd name="T13" fmla="*/ 24 h 54"/>
                  <a:gd name="T14" fmla="*/ 72 w 72"/>
                  <a:gd name="T15" fmla="*/ 0 h 54"/>
                  <a:gd name="T16" fmla="*/ 72 w 72"/>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105" name="Freeform 41"/>
              <p:cNvSpPr>
                <a:spLocks/>
              </p:cNvSpPr>
              <p:nvPr/>
            </p:nvSpPr>
            <p:spPr bwMode="hidden">
              <a:xfrm>
                <a:off x="4505" y="4073"/>
                <a:ext cx="705" cy="108"/>
              </a:xfrm>
              <a:custGeom>
                <a:avLst/>
                <a:gdLst>
                  <a:gd name="T0" fmla="*/ 299 w 705"/>
                  <a:gd name="T1" fmla="*/ 90 h 108"/>
                  <a:gd name="T2" fmla="*/ 221 w 705"/>
                  <a:gd name="T3" fmla="*/ 90 h 108"/>
                  <a:gd name="T4" fmla="*/ 143 w 705"/>
                  <a:gd name="T5" fmla="*/ 78 h 108"/>
                  <a:gd name="T6" fmla="*/ 0 w 705"/>
                  <a:gd name="T7" fmla="*/ 48 h 108"/>
                  <a:gd name="T8" fmla="*/ 0 w 705"/>
                  <a:gd name="T9" fmla="*/ 66 h 108"/>
                  <a:gd name="T10" fmla="*/ 143 w 705"/>
                  <a:gd name="T11" fmla="*/ 96 h 108"/>
                  <a:gd name="T12" fmla="*/ 221 w 705"/>
                  <a:gd name="T13" fmla="*/ 108 h 108"/>
                  <a:gd name="T14" fmla="*/ 299 w 705"/>
                  <a:gd name="T15" fmla="*/ 108 h 108"/>
                  <a:gd name="T16" fmla="*/ 412 w 705"/>
                  <a:gd name="T17" fmla="*/ 102 h 108"/>
                  <a:gd name="T18" fmla="*/ 520 w 705"/>
                  <a:gd name="T19" fmla="*/ 84 h 108"/>
                  <a:gd name="T20" fmla="*/ 615 w 705"/>
                  <a:gd name="T21" fmla="*/ 60 h 108"/>
                  <a:gd name="T22" fmla="*/ 705 w 705"/>
                  <a:gd name="T23" fmla="*/ 24 h 108"/>
                  <a:gd name="T24" fmla="*/ 705 w 705"/>
                  <a:gd name="T25" fmla="*/ 0 h 108"/>
                  <a:gd name="T26" fmla="*/ 615 w 705"/>
                  <a:gd name="T27" fmla="*/ 42 h 108"/>
                  <a:gd name="T28" fmla="*/ 520 w 705"/>
                  <a:gd name="T29" fmla="*/ 66 h 108"/>
                  <a:gd name="T30" fmla="*/ 412 w 705"/>
                  <a:gd name="T31" fmla="*/ 84 h 108"/>
                  <a:gd name="T32" fmla="*/ 299 w 705"/>
                  <a:gd name="T33" fmla="*/ 90 h 108"/>
                  <a:gd name="T34" fmla="*/ 299 w 705"/>
                  <a:gd name="T35" fmla="*/ 9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106" name="Freeform 42"/>
              <p:cNvSpPr>
                <a:spLocks/>
              </p:cNvSpPr>
              <p:nvPr/>
            </p:nvSpPr>
            <p:spPr bwMode="hidden">
              <a:xfrm>
                <a:off x="5336" y="3654"/>
                <a:ext cx="143" cy="341"/>
              </a:xfrm>
              <a:custGeom>
                <a:avLst/>
                <a:gdLst>
                  <a:gd name="T0" fmla="*/ 119 w 143"/>
                  <a:gd name="T1" fmla="*/ 114 h 341"/>
                  <a:gd name="T2" fmla="*/ 113 w 143"/>
                  <a:gd name="T3" fmla="*/ 173 h 341"/>
                  <a:gd name="T4" fmla="*/ 89 w 143"/>
                  <a:gd name="T5" fmla="*/ 239 h 341"/>
                  <a:gd name="T6" fmla="*/ 47 w 143"/>
                  <a:gd name="T7" fmla="*/ 293 h 341"/>
                  <a:gd name="T8" fmla="*/ 0 w 143"/>
                  <a:gd name="T9" fmla="*/ 341 h 341"/>
                  <a:gd name="T10" fmla="*/ 29 w 143"/>
                  <a:gd name="T11" fmla="*/ 341 h 341"/>
                  <a:gd name="T12" fmla="*/ 77 w 143"/>
                  <a:gd name="T13" fmla="*/ 287 h 341"/>
                  <a:gd name="T14" fmla="*/ 113 w 143"/>
                  <a:gd name="T15" fmla="*/ 233 h 341"/>
                  <a:gd name="T16" fmla="*/ 137 w 143"/>
                  <a:gd name="T17" fmla="*/ 173 h 341"/>
                  <a:gd name="T18" fmla="*/ 143 w 143"/>
                  <a:gd name="T19" fmla="*/ 114 h 341"/>
                  <a:gd name="T20" fmla="*/ 137 w 143"/>
                  <a:gd name="T21" fmla="*/ 60 h 341"/>
                  <a:gd name="T22" fmla="*/ 119 w 143"/>
                  <a:gd name="T23" fmla="*/ 0 h 341"/>
                  <a:gd name="T24" fmla="*/ 89 w 143"/>
                  <a:gd name="T25" fmla="*/ 0 h 341"/>
                  <a:gd name="T26" fmla="*/ 113 w 143"/>
                  <a:gd name="T27" fmla="*/ 60 h 341"/>
                  <a:gd name="T28" fmla="*/ 119 w 143"/>
                  <a:gd name="T29" fmla="*/ 114 h 341"/>
                  <a:gd name="T30" fmla="*/ 119 w 143"/>
                  <a:gd name="T31" fmla="*/ 114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107" name="Freeform 43"/>
              <p:cNvSpPr>
                <a:spLocks/>
              </p:cNvSpPr>
              <p:nvPr/>
            </p:nvSpPr>
            <p:spPr bwMode="hidden">
              <a:xfrm>
                <a:off x="5061" y="3624"/>
                <a:ext cx="83" cy="90"/>
              </a:xfrm>
              <a:custGeom>
                <a:avLst/>
                <a:gdLst>
                  <a:gd name="T0" fmla="*/ 59 w 83"/>
                  <a:gd name="T1" fmla="*/ 90 h 90"/>
                  <a:gd name="T2" fmla="*/ 83 w 83"/>
                  <a:gd name="T3" fmla="*/ 84 h 90"/>
                  <a:gd name="T4" fmla="*/ 71 w 83"/>
                  <a:gd name="T5" fmla="*/ 60 h 90"/>
                  <a:gd name="T6" fmla="*/ 53 w 83"/>
                  <a:gd name="T7" fmla="*/ 42 h 90"/>
                  <a:gd name="T8" fmla="*/ 6 w 83"/>
                  <a:gd name="T9" fmla="*/ 0 h 90"/>
                  <a:gd name="T10" fmla="*/ 0 w 83"/>
                  <a:gd name="T11" fmla="*/ 18 h 90"/>
                  <a:gd name="T12" fmla="*/ 35 w 83"/>
                  <a:gd name="T13" fmla="*/ 48 h 90"/>
                  <a:gd name="T14" fmla="*/ 59 w 83"/>
                  <a:gd name="T15" fmla="*/ 90 h 90"/>
                  <a:gd name="T16" fmla="*/ 59 w 83"/>
                  <a:gd name="T1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1057" name="Freeform 44"/>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88109" name="Freeform 45"/>
              <p:cNvSpPr>
                <a:spLocks/>
              </p:cNvSpPr>
              <p:nvPr/>
            </p:nvSpPr>
            <p:spPr bwMode="hidden">
              <a:xfrm>
                <a:off x="4349" y="3510"/>
                <a:ext cx="909" cy="533"/>
              </a:xfrm>
              <a:custGeom>
                <a:avLst/>
                <a:gdLst>
                  <a:gd name="T0" fmla="*/ 616 w 909"/>
                  <a:gd name="T1" fmla="*/ 0 h 533"/>
                  <a:gd name="T2" fmla="*/ 616 w 909"/>
                  <a:gd name="T3" fmla="*/ 18 h 533"/>
                  <a:gd name="T4" fmla="*/ 724 w 909"/>
                  <a:gd name="T5" fmla="*/ 60 h 533"/>
                  <a:gd name="T6" fmla="*/ 765 w 909"/>
                  <a:gd name="T7" fmla="*/ 84 h 533"/>
                  <a:gd name="T8" fmla="*/ 807 w 909"/>
                  <a:gd name="T9" fmla="*/ 114 h 533"/>
                  <a:gd name="T10" fmla="*/ 837 w 909"/>
                  <a:gd name="T11" fmla="*/ 144 h 533"/>
                  <a:gd name="T12" fmla="*/ 861 w 909"/>
                  <a:gd name="T13" fmla="*/ 180 h 533"/>
                  <a:gd name="T14" fmla="*/ 873 w 909"/>
                  <a:gd name="T15" fmla="*/ 216 h 533"/>
                  <a:gd name="T16" fmla="*/ 879 w 909"/>
                  <a:gd name="T17" fmla="*/ 258 h 533"/>
                  <a:gd name="T18" fmla="*/ 873 w 909"/>
                  <a:gd name="T19" fmla="*/ 311 h 533"/>
                  <a:gd name="T20" fmla="*/ 843 w 909"/>
                  <a:gd name="T21" fmla="*/ 359 h 533"/>
                  <a:gd name="T22" fmla="*/ 807 w 909"/>
                  <a:gd name="T23" fmla="*/ 401 h 533"/>
                  <a:gd name="T24" fmla="*/ 753 w 909"/>
                  <a:gd name="T25" fmla="*/ 443 h 533"/>
                  <a:gd name="T26" fmla="*/ 694 w 909"/>
                  <a:gd name="T27" fmla="*/ 473 h 533"/>
                  <a:gd name="T28" fmla="*/ 622 w 909"/>
                  <a:gd name="T29" fmla="*/ 497 h 533"/>
                  <a:gd name="T30" fmla="*/ 538 w 909"/>
                  <a:gd name="T31" fmla="*/ 509 h 533"/>
                  <a:gd name="T32" fmla="*/ 455 w 909"/>
                  <a:gd name="T33" fmla="*/ 515 h 533"/>
                  <a:gd name="T34" fmla="*/ 371 w 909"/>
                  <a:gd name="T35" fmla="*/ 509 h 533"/>
                  <a:gd name="T36" fmla="*/ 287 w 909"/>
                  <a:gd name="T37" fmla="*/ 497 h 533"/>
                  <a:gd name="T38" fmla="*/ 215 w 909"/>
                  <a:gd name="T39" fmla="*/ 473 h 533"/>
                  <a:gd name="T40" fmla="*/ 156 w 909"/>
                  <a:gd name="T41" fmla="*/ 443 h 533"/>
                  <a:gd name="T42" fmla="*/ 102 w 909"/>
                  <a:gd name="T43" fmla="*/ 401 h 533"/>
                  <a:gd name="T44" fmla="*/ 66 w 909"/>
                  <a:gd name="T45" fmla="*/ 359 h 533"/>
                  <a:gd name="T46" fmla="*/ 36 w 909"/>
                  <a:gd name="T47" fmla="*/ 311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1 h 533"/>
                  <a:gd name="T70" fmla="*/ 36 w 909"/>
                  <a:gd name="T71" fmla="*/ 365 h 533"/>
                  <a:gd name="T72" fmla="*/ 78 w 909"/>
                  <a:gd name="T73" fmla="*/ 413 h 533"/>
                  <a:gd name="T74" fmla="*/ 132 w 909"/>
                  <a:gd name="T75" fmla="*/ 449 h 533"/>
                  <a:gd name="T76" fmla="*/ 203 w 909"/>
                  <a:gd name="T77" fmla="*/ 485 h 533"/>
                  <a:gd name="T78" fmla="*/ 275 w 909"/>
                  <a:gd name="T79" fmla="*/ 509 h 533"/>
                  <a:gd name="T80" fmla="*/ 365 w 909"/>
                  <a:gd name="T81" fmla="*/ 527 h 533"/>
                  <a:gd name="T82" fmla="*/ 455 w 909"/>
                  <a:gd name="T83" fmla="*/ 533 h 533"/>
                  <a:gd name="T84" fmla="*/ 544 w 909"/>
                  <a:gd name="T85" fmla="*/ 527 h 533"/>
                  <a:gd name="T86" fmla="*/ 634 w 909"/>
                  <a:gd name="T87" fmla="*/ 509 h 533"/>
                  <a:gd name="T88" fmla="*/ 712 w 909"/>
                  <a:gd name="T89" fmla="*/ 485 h 533"/>
                  <a:gd name="T90" fmla="*/ 777 w 909"/>
                  <a:gd name="T91" fmla="*/ 449 h 533"/>
                  <a:gd name="T92" fmla="*/ 831 w 909"/>
                  <a:gd name="T93" fmla="*/ 413 h 533"/>
                  <a:gd name="T94" fmla="*/ 873 w 909"/>
                  <a:gd name="T95" fmla="*/ 365 h 533"/>
                  <a:gd name="T96" fmla="*/ 897 w 909"/>
                  <a:gd name="T97" fmla="*/ 311 h 533"/>
                  <a:gd name="T98" fmla="*/ 909 w 909"/>
                  <a:gd name="T99" fmla="*/ 258 h 533"/>
                  <a:gd name="T100" fmla="*/ 903 w 909"/>
                  <a:gd name="T101" fmla="*/ 216 h 533"/>
                  <a:gd name="T102" fmla="*/ 885 w 909"/>
                  <a:gd name="T103" fmla="*/ 174 h 533"/>
                  <a:gd name="T104" fmla="*/ 861 w 909"/>
                  <a:gd name="T105" fmla="*/ 132 h 533"/>
                  <a:gd name="T106" fmla="*/ 825 w 909"/>
                  <a:gd name="T107" fmla="*/ 102 h 533"/>
                  <a:gd name="T108" fmla="*/ 783 w 909"/>
                  <a:gd name="T109" fmla="*/ 66 h 533"/>
                  <a:gd name="T110" fmla="*/ 735 w 909"/>
                  <a:gd name="T111" fmla="*/ 42 h 533"/>
                  <a:gd name="T112" fmla="*/ 616 w 909"/>
                  <a:gd name="T113" fmla="*/ 0 h 533"/>
                  <a:gd name="T114" fmla="*/ 616 w 909"/>
                  <a:gd name="T115"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110" name="Freeform 46"/>
              <p:cNvSpPr>
                <a:spLocks/>
              </p:cNvSpPr>
              <p:nvPr/>
            </p:nvSpPr>
            <p:spPr bwMode="hidden">
              <a:xfrm>
                <a:off x="4564" y="3492"/>
                <a:ext cx="365" cy="66"/>
              </a:xfrm>
              <a:custGeom>
                <a:avLst/>
                <a:gdLst>
                  <a:gd name="T0" fmla="*/ 240 w 365"/>
                  <a:gd name="T1" fmla="*/ 18 h 66"/>
                  <a:gd name="T2" fmla="*/ 299 w 365"/>
                  <a:gd name="T3" fmla="*/ 24 h 66"/>
                  <a:gd name="T4" fmla="*/ 359 w 365"/>
                  <a:gd name="T5" fmla="*/ 30 h 66"/>
                  <a:gd name="T6" fmla="*/ 365 w 365"/>
                  <a:gd name="T7" fmla="*/ 12 h 66"/>
                  <a:gd name="T8" fmla="*/ 305 w 365"/>
                  <a:gd name="T9" fmla="*/ 6 h 66"/>
                  <a:gd name="T10" fmla="*/ 240 w 365"/>
                  <a:gd name="T11" fmla="*/ 0 h 66"/>
                  <a:gd name="T12" fmla="*/ 174 w 365"/>
                  <a:gd name="T13" fmla="*/ 6 h 66"/>
                  <a:gd name="T14" fmla="*/ 114 w 365"/>
                  <a:gd name="T15" fmla="*/ 12 h 66"/>
                  <a:gd name="T16" fmla="*/ 0 w 365"/>
                  <a:gd name="T17" fmla="*/ 42 h 66"/>
                  <a:gd name="T18" fmla="*/ 0 w 365"/>
                  <a:gd name="T19" fmla="*/ 66 h 66"/>
                  <a:gd name="T20" fmla="*/ 54 w 365"/>
                  <a:gd name="T21" fmla="*/ 48 h 66"/>
                  <a:gd name="T22" fmla="*/ 114 w 365"/>
                  <a:gd name="T23" fmla="*/ 30 h 66"/>
                  <a:gd name="T24" fmla="*/ 174 w 365"/>
                  <a:gd name="T25" fmla="*/ 24 h 66"/>
                  <a:gd name="T26" fmla="*/ 240 w 365"/>
                  <a:gd name="T27" fmla="*/ 18 h 66"/>
                  <a:gd name="T28" fmla="*/ 240 w 365"/>
                  <a:gd name="T29" fmla="*/ 1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111" name="Freeform 47"/>
              <p:cNvSpPr>
                <a:spLocks/>
              </p:cNvSpPr>
              <p:nvPr/>
            </p:nvSpPr>
            <p:spPr bwMode="hidden">
              <a:xfrm>
                <a:off x="4463" y="3558"/>
                <a:ext cx="66" cy="48"/>
              </a:xfrm>
              <a:custGeom>
                <a:avLst/>
                <a:gdLst>
                  <a:gd name="T0" fmla="*/ 66 w 66"/>
                  <a:gd name="T1" fmla="*/ 18 h 48"/>
                  <a:gd name="T2" fmla="*/ 48 w 66"/>
                  <a:gd name="T3" fmla="*/ 0 h 48"/>
                  <a:gd name="T4" fmla="*/ 24 w 66"/>
                  <a:gd name="T5" fmla="*/ 12 h 48"/>
                  <a:gd name="T6" fmla="*/ 0 w 66"/>
                  <a:gd name="T7" fmla="*/ 30 h 48"/>
                  <a:gd name="T8" fmla="*/ 12 w 66"/>
                  <a:gd name="T9" fmla="*/ 48 h 48"/>
                  <a:gd name="T10" fmla="*/ 42 w 66"/>
                  <a:gd name="T11" fmla="*/ 30 h 48"/>
                  <a:gd name="T12" fmla="*/ 66 w 66"/>
                  <a:gd name="T13" fmla="*/ 18 h 48"/>
                  <a:gd name="T14" fmla="*/ 66 w 66"/>
                  <a:gd name="T15" fmla="*/ 1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cs-CZ"/>
              </a:p>
            </p:txBody>
          </p:sp>
          <p:sp>
            <p:nvSpPr>
              <p:cNvPr id="88112"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113"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114"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115"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116"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sp>
            <p:nvSpPr>
              <p:cNvPr id="88117"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cs-CZ"/>
              </a:p>
            </p:txBody>
          </p:sp>
        </p:grpSp>
        <p:grpSp>
          <p:nvGrpSpPr>
            <p:cNvPr id="1037" name="Group 54"/>
            <p:cNvGrpSpPr>
              <a:grpSpLocks/>
            </p:cNvGrpSpPr>
            <p:nvPr userDrawn="1"/>
          </p:nvGrpSpPr>
          <p:grpSpPr bwMode="auto">
            <a:xfrm>
              <a:off x="5280" y="3024"/>
              <a:ext cx="425" cy="258"/>
              <a:chOff x="5280" y="3024"/>
              <a:chExt cx="425" cy="258"/>
            </a:xfrm>
          </p:grpSpPr>
          <p:sp>
            <p:nvSpPr>
              <p:cNvPr id="1038" name="Freeform 55"/>
              <p:cNvSpPr>
                <a:spLocks/>
              </p:cNvSpPr>
              <p:nvPr/>
            </p:nvSpPr>
            <p:spPr bwMode="hidden">
              <a:xfrm>
                <a:off x="5280" y="3186"/>
                <a:ext cx="383" cy="96"/>
              </a:xfrm>
              <a:custGeom>
                <a:avLst/>
                <a:gdLst>
                  <a:gd name="T0" fmla="*/ 210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0 w 382"/>
                  <a:gd name="T19" fmla="*/ 96 h 96"/>
                  <a:gd name="T20" fmla="*/ 264 w 382"/>
                  <a:gd name="T21" fmla="*/ 90 h 96"/>
                  <a:gd name="T22" fmla="*/ 312 w 382"/>
                  <a:gd name="T23" fmla="*/ 84 h 96"/>
                  <a:gd name="T24" fmla="*/ 353 w 382"/>
                  <a:gd name="T25" fmla="*/ 66 h 96"/>
                  <a:gd name="T26" fmla="*/ 383 w 382"/>
                  <a:gd name="T27" fmla="*/ 42 h 96"/>
                  <a:gd name="T28" fmla="*/ 377 w 382"/>
                  <a:gd name="T29" fmla="*/ 42 h 96"/>
                  <a:gd name="T30" fmla="*/ 347 w 382"/>
                  <a:gd name="T31" fmla="*/ 66 h 96"/>
                  <a:gd name="T32" fmla="*/ 306 w 382"/>
                  <a:gd name="T33" fmla="*/ 78 h 96"/>
                  <a:gd name="T34" fmla="*/ 264 w 382"/>
                  <a:gd name="T35" fmla="*/ 90 h 96"/>
                  <a:gd name="T36" fmla="*/ 210 w 382"/>
                  <a:gd name="T37" fmla="*/ 96 h 96"/>
                  <a:gd name="T38" fmla="*/ 210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39" name="Freeform 56"/>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40" name="Freeform 57"/>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41" name="Freeform 58"/>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42" name="Freeform 59"/>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43" name="Freeform 60"/>
              <p:cNvSpPr>
                <a:spLocks/>
              </p:cNvSpPr>
              <p:nvPr/>
            </p:nvSpPr>
            <p:spPr bwMode="hidden">
              <a:xfrm>
                <a:off x="5489" y="3042"/>
                <a:ext cx="186" cy="210"/>
              </a:xfrm>
              <a:custGeom>
                <a:avLst/>
                <a:gdLst>
                  <a:gd name="T0" fmla="*/ 0 w 185"/>
                  <a:gd name="T1" fmla="*/ 6 h 210"/>
                  <a:gd name="T2" fmla="*/ 66 w 185"/>
                  <a:gd name="T3" fmla="*/ 12 h 210"/>
                  <a:gd name="T4" fmla="*/ 120 w 185"/>
                  <a:gd name="T5" fmla="*/ 36 h 210"/>
                  <a:gd name="T6" fmla="*/ 156 w 185"/>
                  <a:gd name="T7" fmla="*/ 72 h 210"/>
                  <a:gd name="T8" fmla="*/ 162 w 185"/>
                  <a:gd name="T9" fmla="*/ 90 h 210"/>
                  <a:gd name="T10" fmla="*/ 168 w 185"/>
                  <a:gd name="T11" fmla="*/ 114 h 210"/>
                  <a:gd name="T12" fmla="*/ 162 w 185"/>
                  <a:gd name="T13" fmla="*/ 138 h 210"/>
                  <a:gd name="T14" fmla="*/ 150 w 185"/>
                  <a:gd name="T15" fmla="*/ 162 h 210"/>
                  <a:gd name="T16" fmla="*/ 120 w 185"/>
                  <a:gd name="T17" fmla="*/ 180 h 210"/>
                  <a:gd name="T18" fmla="*/ 90 w 185"/>
                  <a:gd name="T19" fmla="*/ 198 h 210"/>
                  <a:gd name="T20" fmla="*/ 97 w 185"/>
                  <a:gd name="T21" fmla="*/ 210 h 210"/>
                  <a:gd name="T22" fmla="*/ 132 w 185"/>
                  <a:gd name="T23" fmla="*/ 192 h 210"/>
                  <a:gd name="T24" fmla="*/ 162 w 185"/>
                  <a:gd name="T25" fmla="*/ 168 h 210"/>
                  <a:gd name="T26" fmla="*/ 180 w 185"/>
                  <a:gd name="T27" fmla="*/ 144 h 210"/>
                  <a:gd name="T28" fmla="*/ 186 w 185"/>
                  <a:gd name="T29" fmla="*/ 114 h 210"/>
                  <a:gd name="T30" fmla="*/ 180 w 185"/>
                  <a:gd name="T31" fmla="*/ 90 h 210"/>
                  <a:gd name="T32" fmla="*/ 174 w 185"/>
                  <a:gd name="T33" fmla="*/ 66 h 210"/>
                  <a:gd name="T34" fmla="*/ 156 w 185"/>
                  <a:gd name="T35" fmla="*/ 48 h 210"/>
                  <a:gd name="T36" fmla="*/ 132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44" name="Freeform 61"/>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nvGrpSpPr>
              <p:cNvPr id="1045" name="Group 62"/>
              <p:cNvGrpSpPr>
                <a:grpSpLocks/>
              </p:cNvGrpSpPr>
              <p:nvPr/>
            </p:nvGrpSpPr>
            <p:grpSpPr bwMode="auto">
              <a:xfrm>
                <a:off x="5381" y="3085"/>
                <a:ext cx="227" cy="132"/>
                <a:chOff x="5381" y="3085"/>
                <a:chExt cx="227" cy="132"/>
              </a:xfrm>
            </p:grpSpPr>
            <p:sp>
              <p:nvSpPr>
                <p:cNvPr id="1046"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47"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48"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49"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grpSp>
        </p:grpSp>
      </p:grpSp>
      <p:sp>
        <p:nvSpPr>
          <p:cNvPr id="88131" name="Rectangle 67"/>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cs-CZ" altLang="cs-CZ" smtClean="0"/>
              <a:t>Klepnutím lze upravit styl předlohy nadpisů.</a:t>
            </a:r>
          </a:p>
        </p:txBody>
      </p:sp>
      <p:sp>
        <p:nvSpPr>
          <p:cNvPr id="88132" name="Rectangle 68"/>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88133" name="Rectangle 69"/>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defRPr>
            </a:lvl1pPr>
          </a:lstStyle>
          <a:p>
            <a:pPr>
              <a:defRPr/>
            </a:pPr>
            <a:endParaRPr lang="cs-CZ" altLang="cs-CZ"/>
          </a:p>
        </p:txBody>
      </p:sp>
      <p:sp>
        <p:nvSpPr>
          <p:cNvPr id="88134" name="Rectangle 70"/>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defRPr>
            </a:lvl1pPr>
          </a:lstStyle>
          <a:p>
            <a:pPr>
              <a:defRPr/>
            </a:pPr>
            <a:endParaRPr lang="cs-CZ" altLang="cs-CZ"/>
          </a:p>
        </p:txBody>
      </p:sp>
      <p:sp>
        <p:nvSpPr>
          <p:cNvPr id="88135" name="Rectangle 71"/>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defRPr>
            </a:lvl1pPr>
          </a:lstStyle>
          <a:p>
            <a:pPr>
              <a:defRPr/>
            </a:pPr>
            <a:fld id="{CC5183A5-0FEA-4E79-929D-59632ED29125}" type="slidenum">
              <a:rPr lang="cs-CZ" altLang="cs-CZ"/>
              <a:pPr>
                <a:defRPr/>
              </a:pPr>
              <a:t>‹#›</a:t>
            </a:fld>
            <a:endParaRPr lang="cs-CZ" altLang="cs-CZ"/>
          </a:p>
        </p:txBody>
      </p:sp>
    </p:spTree>
  </p:cSld>
  <p:clrMap bg1="dk2" tx1="lt1" bg2="dk1" tx2="lt2" accent1="accent1" accent2="accent2" accent3="accent3" accent4="accent4" accent5="accent5" accent6="accent6" hlink="hlink" folHlink="folHlink"/>
  <p:sldLayoutIdLst>
    <p:sldLayoutId id="2147483748"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accent2"/>
        </a:buClr>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5.jpeg"/><Relationship Id="rId11" Type="http://schemas.openxmlformats.org/officeDocument/2006/relationships/image" Target="../media/image1.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4a"/><Relationship Id="rId1" Type="http://schemas.microsoft.com/office/2007/relationships/media" Target="../media/media43.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sz="quarter"/>
          </p:nvPr>
        </p:nvSpPr>
        <p:spPr/>
        <p:txBody>
          <a:bodyPr/>
          <a:lstStyle/>
          <a:p>
            <a:pPr eaLnBrk="1" hangingPunct="1">
              <a:defRPr/>
            </a:pPr>
            <a:endParaRPr lang="cs-CZ" smtClean="0"/>
          </a:p>
        </p:txBody>
      </p:sp>
      <p:sp>
        <p:nvSpPr>
          <p:cNvPr id="3" name="Podnadpis 2"/>
          <p:cNvSpPr>
            <a:spLocks noGrp="1"/>
          </p:cNvSpPr>
          <p:nvPr>
            <p:ph type="subTitle" sz="quarter" idx="1"/>
          </p:nvPr>
        </p:nvSpPr>
        <p:spPr/>
        <p:txBody>
          <a:bodyPr/>
          <a:lstStyle/>
          <a:p>
            <a:pPr eaLnBrk="1" hangingPunct="1">
              <a:defRPr/>
            </a:pPr>
            <a:endParaRPr lang="cs-CZ" smtClean="0"/>
          </a:p>
        </p:txBody>
      </p:sp>
      <p:pic>
        <p:nvPicPr>
          <p:cNvPr id="4" name="Zvu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059"/>
    </mc:Choice>
    <mc:Fallback>
      <p:transition spd="slow" advTm="240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277813"/>
            <a:ext cx="8229600" cy="630237"/>
          </a:xfrm>
        </p:spPr>
        <p:txBody>
          <a:bodyPr/>
          <a:lstStyle/>
          <a:p>
            <a:pPr eaLnBrk="1" hangingPunct="1">
              <a:defRPr/>
            </a:pPr>
            <a:r>
              <a:rPr lang="cs-CZ" altLang="cs-CZ" sz="3200" smtClean="0">
                <a:solidFill>
                  <a:srgbClr val="FFFF66"/>
                </a:solidFill>
                <a:latin typeface="Times New Roman" panose="02020603050405020304" pitchFamily="18" charset="0"/>
              </a:rPr>
              <a:t>Celkové vyšetření 5</a:t>
            </a:r>
          </a:p>
        </p:txBody>
      </p:sp>
      <p:sp>
        <p:nvSpPr>
          <p:cNvPr id="109571" name="Rectangle 3"/>
          <p:cNvSpPr>
            <a:spLocks noGrp="1" noChangeArrowheads="1"/>
          </p:cNvSpPr>
          <p:nvPr>
            <p:ph type="body" idx="1"/>
          </p:nvPr>
        </p:nvSpPr>
        <p:spPr>
          <a:xfrm>
            <a:off x="0" y="908050"/>
            <a:ext cx="9144000" cy="5616575"/>
          </a:xfrm>
        </p:spPr>
        <p:txBody>
          <a:bodyPr/>
          <a:lstStyle/>
          <a:p>
            <a:pPr eaLnBrk="1" hangingPunct="1">
              <a:lnSpc>
                <a:spcPct val="80000"/>
              </a:lnSpc>
              <a:buSzTx/>
              <a:buFont typeface="Wingdings" panose="05000000000000000000" pitchFamily="2" charset="2"/>
              <a:buNone/>
              <a:defRPr/>
            </a:pPr>
            <a:r>
              <a:rPr lang="cs-CZ" altLang="cs-CZ" sz="1800" b="1" smtClean="0">
                <a:solidFill>
                  <a:srgbClr val="FFFF66"/>
                </a:solidFill>
              </a:rPr>
              <a:t> Krk:  </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Tvar nadklíčkové jamky vpadlé u kachexie,  </a:t>
            </a:r>
          </a:p>
          <a:p>
            <a:pPr eaLnBrk="1" hangingPunct="1">
              <a:lnSpc>
                <a:spcPct val="80000"/>
              </a:lnSpc>
              <a:buSzTx/>
              <a:buFont typeface="Wingdings" panose="05000000000000000000" pitchFamily="2" charset="2"/>
              <a:buNone/>
              <a:defRPr/>
            </a:pPr>
            <a:r>
              <a:rPr lang="cs-CZ" altLang="cs-CZ" sz="1800" b="1" smtClean="0">
                <a:solidFill>
                  <a:srgbClr val="FFFF66"/>
                </a:solidFill>
              </a:rPr>
              <a:t>Štítná žláza struma – difuzní, nodulární, uzliny, náplň krčních žil, </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Hrudník: </a:t>
            </a:r>
          </a:p>
          <a:p>
            <a:pPr eaLnBrk="1" hangingPunct="1">
              <a:lnSpc>
                <a:spcPct val="80000"/>
              </a:lnSpc>
              <a:buSzTx/>
              <a:buFont typeface="Wingdings" panose="05000000000000000000" pitchFamily="2" charset="2"/>
              <a:buNone/>
              <a:defRPr/>
            </a:pPr>
            <a:r>
              <a:rPr lang="cs-CZ" altLang="cs-CZ" sz="1800" b="1" smtClean="0">
                <a:solidFill>
                  <a:srgbClr val="FFFF66"/>
                </a:solidFill>
              </a:rPr>
              <a:t>Příznaky dýchacího ústrojí</a:t>
            </a:r>
          </a:p>
          <a:p>
            <a:pPr eaLnBrk="1" hangingPunct="1">
              <a:lnSpc>
                <a:spcPct val="80000"/>
              </a:lnSpc>
              <a:buSzTx/>
              <a:buFont typeface="Wingdings" panose="05000000000000000000" pitchFamily="2" charset="2"/>
              <a:buNone/>
              <a:defRPr/>
            </a:pPr>
            <a:r>
              <a:rPr lang="cs-CZ" altLang="cs-CZ" sz="1800" b="1" smtClean="0">
                <a:solidFill>
                  <a:srgbClr val="FFFF66"/>
                </a:solidFill>
              </a:rPr>
              <a:t>Kašel (sputum serózní, hlenové, hnisavé, hnilobné,)</a:t>
            </a:r>
          </a:p>
          <a:p>
            <a:pPr eaLnBrk="1" hangingPunct="1">
              <a:lnSpc>
                <a:spcPct val="80000"/>
              </a:lnSpc>
              <a:buSzTx/>
              <a:buFont typeface="Wingdings" panose="05000000000000000000" pitchFamily="2" charset="2"/>
              <a:buNone/>
              <a:defRPr/>
            </a:pPr>
            <a:r>
              <a:rPr lang="cs-CZ" altLang="cs-CZ" sz="1800" b="1" smtClean="0">
                <a:solidFill>
                  <a:srgbClr val="FFFF66"/>
                </a:solidFill>
              </a:rPr>
              <a:t>Expektorace</a:t>
            </a:r>
          </a:p>
          <a:p>
            <a:pPr eaLnBrk="1" hangingPunct="1">
              <a:lnSpc>
                <a:spcPct val="80000"/>
              </a:lnSpc>
              <a:buSzTx/>
              <a:buFont typeface="Wingdings" panose="05000000000000000000" pitchFamily="2" charset="2"/>
              <a:buNone/>
              <a:defRPr/>
            </a:pPr>
            <a:r>
              <a:rPr lang="cs-CZ" altLang="cs-CZ" sz="1800" b="1" smtClean="0">
                <a:solidFill>
                  <a:srgbClr val="FFFF66"/>
                </a:solidFill>
              </a:rPr>
              <a:t>Vykašlávání krve (Ca, TBC, meta, aspirace, koagulace, abscesy, infarkt</a:t>
            </a:r>
          </a:p>
          <a:p>
            <a:pPr eaLnBrk="1" hangingPunct="1">
              <a:lnSpc>
                <a:spcPct val="80000"/>
              </a:lnSpc>
              <a:buSzTx/>
              <a:buFont typeface="Wingdings" panose="05000000000000000000" pitchFamily="2" charset="2"/>
              <a:buNone/>
              <a:defRPr/>
            </a:pPr>
            <a:r>
              <a:rPr lang="cs-CZ" altLang="cs-CZ" sz="1800" b="1" smtClean="0">
                <a:solidFill>
                  <a:srgbClr val="FFFF66"/>
                </a:solidFill>
              </a:rPr>
              <a:t>Dušnost – to je příští DIA</a:t>
            </a:r>
          </a:p>
          <a:p>
            <a:pPr eaLnBrk="1" hangingPunct="1">
              <a:lnSpc>
                <a:spcPct val="80000"/>
              </a:lnSpc>
              <a:buSzTx/>
              <a:buFont typeface="Wingdings" panose="05000000000000000000" pitchFamily="2" charset="2"/>
              <a:buNone/>
              <a:defRPr/>
            </a:pPr>
            <a:r>
              <a:rPr lang="cs-CZ" altLang="cs-CZ" sz="1800" b="1" smtClean="0">
                <a:solidFill>
                  <a:srgbClr val="FFFF66"/>
                </a:solidFill>
              </a:rPr>
              <a:t>Bolest na hrudi – pleurální postižení pleury, lokalizovaná, kašel a poloha mění</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Singultus- n.vagus jeho dráždění, </a:t>
            </a:r>
          </a:p>
          <a:p>
            <a:pPr eaLnBrk="1" hangingPunct="1">
              <a:lnSpc>
                <a:spcPct val="80000"/>
              </a:lnSpc>
              <a:buSzTx/>
              <a:buFont typeface="Wingdings" panose="05000000000000000000" pitchFamily="2" charset="2"/>
              <a:buNone/>
              <a:defRPr/>
            </a:pPr>
            <a:r>
              <a:rPr lang="cs-CZ" altLang="cs-CZ" sz="1800" b="1" smtClean="0">
                <a:solidFill>
                  <a:srgbClr val="FFFF66"/>
                </a:solidFill>
              </a:rPr>
              <a:t>Chrapot, cyanoza</a:t>
            </a:r>
          </a:p>
          <a:p>
            <a:pPr eaLnBrk="1" hangingPunct="1">
              <a:lnSpc>
                <a:spcPct val="80000"/>
              </a:lnSpc>
              <a:buSzTx/>
              <a:buFont typeface="Wingdings" panose="05000000000000000000" pitchFamily="2" charset="2"/>
              <a:buNone/>
              <a:defRPr/>
            </a:pPr>
            <a:r>
              <a:rPr lang="cs-CZ" altLang="cs-CZ" sz="1800" b="1" smtClean="0">
                <a:solidFill>
                  <a:srgbClr val="FFFF66"/>
                </a:solidFill>
              </a:rPr>
              <a:t>Hrudník soudkovitý, dlouhý, dýchání abdominální kostoabdominální</a:t>
            </a:r>
          </a:p>
          <a:p>
            <a:pPr eaLnBrk="1" hangingPunct="1">
              <a:lnSpc>
                <a:spcPct val="80000"/>
              </a:lnSpc>
              <a:buSzTx/>
              <a:buFont typeface="Wingdings" panose="05000000000000000000" pitchFamily="2" charset="2"/>
              <a:buNone/>
              <a:defRPr/>
            </a:pPr>
            <a:r>
              <a:rPr lang="cs-CZ" altLang="cs-CZ" sz="1800" b="1" smtClean="0">
                <a:solidFill>
                  <a:srgbClr val="FFFF66"/>
                </a:solidFill>
              </a:rPr>
              <a:t>Eupnoe, tachy, apnoe, dyspnoe, Cheynesovo-Stokesovo dýchání, </a:t>
            </a:r>
          </a:p>
          <a:p>
            <a:pPr eaLnBrk="1" hangingPunct="1">
              <a:lnSpc>
                <a:spcPct val="80000"/>
              </a:lnSpc>
              <a:buSzTx/>
              <a:buFont typeface="Wingdings" panose="05000000000000000000" pitchFamily="2" charset="2"/>
              <a:buNone/>
              <a:defRPr/>
            </a:pPr>
            <a:r>
              <a:rPr lang="cs-CZ" altLang="cs-CZ" sz="1800" b="1" smtClean="0">
                <a:solidFill>
                  <a:srgbClr val="FFFF66"/>
                </a:solidFill>
              </a:rPr>
              <a:t>Vyšetření prsů, </a:t>
            </a:r>
          </a:p>
          <a:p>
            <a:pPr eaLnBrk="1" hangingPunct="1">
              <a:lnSpc>
                <a:spcPct val="80000"/>
              </a:lnSpc>
              <a:buSzTx/>
              <a:buFont typeface="Wingdings" panose="05000000000000000000" pitchFamily="2" charset="2"/>
              <a:buNone/>
              <a:defRPr/>
            </a:pPr>
            <a:r>
              <a:rPr lang="cs-CZ" altLang="cs-CZ" sz="1800" b="1" smtClean="0">
                <a:solidFill>
                  <a:srgbClr val="FFFF66"/>
                </a:solidFill>
              </a:rPr>
              <a:t>Fremitus pectoralis </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1589"/>
    </mc:Choice>
    <mc:Fallback>
      <p:transition spd="slow" advTm="315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539750" y="0"/>
            <a:ext cx="7632700" cy="476250"/>
          </a:xfrm>
        </p:spPr>
        <p:txBody>
          <a:bodyPr/>
          <a:lstStyle/>
          <a:p>
            <a:pPr eaLnBrk="1" hangingPunct="1">
              <a:defRPr/>
            </a:pPr>
            <a:r>
              <a:rPr lang="cs-CZ" altLang="cs-CZ" sz="3200" smtClean="0">
                <a:solidFill>
                  <a:srgbClr val="FFFF66"/>
                </a:solidFill>
                <a:latin typeface="Times New Roman" panose="02020603050405020304" pitchFamily="18" charset="0"/>
              </a:rPr>
              <a:t>Plicní sydromy</a:t>
            </a:r>
          </a:p>
        </p:txBody>
      </p:sp>
      <p:sp>
        <p:nvSpPr>
          <p:cNvPr id="99331" name="Rectangle 3"/>
          <p:cNvSpPr>
            <a:spLocks noGrp="1" noChangeArrowheads="1"/>
          </p:cNvSpPr>
          <p:nvPr>
            <p:ph type="body" idx="1"/>
          </p:nvPr>
        </p:nvSpPr>
        <p:spPr>
          <a:xfrm>
            <a:off x="0" y="476250"/>
            <a:ext cx="9144000" cy="6237288"/>
          </a:xfrm>
        </p:spPr>
        <p:txBody>
          <a:bodyPr/>
          <a:lstStyle/>
          <a:p>
            <a:pPr eaLnBrk="1" hangingPunct="1">
              <a:lnSpc>
                <a:spcPct val="80000"/>
              </a:lnSpc>
              <a:buFont typeface="Wingdings" panose="05000000000000000000" pitchFamily="2" charset="2"/>
              <a:buNone/>
              <a:defRPr/>
            </a:pPr>
            <a:r>
              <a:rPr lang="cs-CZ" altLang="cs-CZ" sz="2000" b="1" smtClean="0">
                <a:solidFill>
                  <a:srgbClr val="FFFF66"/>
                </a:solidFill>
              </a:rPr>
              <a:t>1. </a:t>
            </a:r>
            <a:r>
              <a:rPr lang="cs-CZ" altLang="cs-CZ" sz="2000" b="1" u="sng" smtClean="0">
                <a:solidFill>
                  <a:srgbClr val="FFFF66"/>
                </a:solidFill>
              </a:rPr>
              <a:t>bronchiální obstrukce</a:t>
            </a:r>
            <a:r>
              <a:rPr lang="cs-CZ" altLang="cs-CZ" sz="2000" b="1" smtClean="0">
                <a:solidFill>
                  <a:srgbClr val="FFFF66"/>
                </a:solidFill>
              </a:rPr>
              <a:t>,  poklep – jasný, poslech- dýchání sklípkové s prodlouženým exspiriem a pískoty a vrzoty, po zakašlání se nález mění</a:t>
            </a:r>
          </a:p>
          <a:p>
            <a:pPr eaLnBrk="1" hangingPunct="1">
              <a:lnSpc>
                <a:spcPct val="80000"/>
              </a:lnSpc>
              <a:buFont typeface="Wingdings" panose="05000000000000000000" pitchFamily="2" charset="2"/>
              <a:buNone/>
              <a:defRPr/>
            </a:pPr>
            <a:r>
              <a:rPr lang="cs-CZ" altLang="cs-CZ" sz="2000" b="1" smtClean="0">
                <a:solidFill>
                  <a:srgbClr val="FFFF66"/>
                </a:solidFill>
              </a:rPr>
              <a:t>2. </a:t>
            </a:r>
            <a:r>
              <a:rPr lang="cs-CZ" altLang="cs-CZ" sz="2000" b="1" u="sng" smtClean="0">
                <a:solidFill>
                  <a:srgbClr val="FFFF66"/>
                </a:solidFill>
              </a:rPr>
              <a:t>emfyzém</a:t>
            </a:r>
            <a:r>
              <a:rPr lang="cs-CZ" altLang="cs-CZ" sz="2000" b="1" smtClean="0">
                <a:solidFill>
                  <a:srgbClr val="FFFF66"/>
                </a:solidFill>
              </a:rPr>
              <a:t>, oudkovitý hrudník, poklep – hypersonorní, snížení poklepových hranic, poslech- oslabené sklípkové dýchání s prodlouženým exspiriem</a:t>
            </a:r>
          </a:p>
          <a:p>
            <a:pPr eaLnBrk="1" hangingPunct="1">
              <a:lnSpc>
                <a:spcPct val="80000"/>
              </a:lnSpc>
              <a:buFont typeface="Wingdings" panose="05000000000000000000" pitchFamily="2" charset="2"/>
              <a:buNone/>
              <a:defRPr/>
            </a:pPr>
            <a:r>
              <a:rPr lang="cs-CZ" altLang="cs-CZ" sz="2000" b="1" smtClean="0">
                <a:solidFill>
                  <a:srgbClr val="FFFF66"/>
                </a:solidFill>
              </a:rPr>
              <a:t>3. </a:t>
            </a:r>
            <a:r>
              <a:rPr lang="cs-CZ" altLang="cs-CZ" sz="2000" b="1" u="sng" smtClean="0">
                <a:solidFill>
                  <a:srgbClr val="FFFF66"/>
                </a:solidFill>
              </a:rPr>
              <a:t>bronchiektázie</a:t>
            </a:r>
            <a:r>
              <a:rPr lang="cs-CZ" altLang="cs-CZ" sz="2000" b="1" smtClean="0">
                <a:solidFill>
                  <a:srgbClr val="FFFF66"/>
                </a:solidFill>
              </a:rPr>
              <a:t>,  poklep-jasný (vyprázdněné)..ztemnělý, poslech- sklípkové dýchání s vlhkými přízvučnými chropy (cave!- přetrvávající nález hlavně nad dolními laloky)</a:t>
            </a:r>
          </a:p>
          <a:p>
            <a:pPr eaLnBrk="1" hangingPunct="1">
              <a:lnSpc>
                <a:spcPct val="80000"/>
              </a:lnSpc>
              <a:buFont typeface="Wingdings" panose="05000000000000000000" pitchFamily="2" charset="2"/>
              <a:buNone/>
              <a:defRPr/>
            </a:pPr>
            <a:r>
              <a:rPr lang="cs-CZ" altLang="cs-CZ" sz="2000" b="1" smtClean="0">
                <a:solidFill>
                  <a:srgbClr val="FFFF66"/>
                </a:solidFill>
              </a:rPr>
              <a:t>4. </a:t>
            </a:r>
            <a:r>
              <a:rPr lang="cs-CZ" altLang="cs-CZ" sz="2000" b="1" u="sng" smtClean="0">
                <a:solidFill>
                  <a:srgbClr val="FFFF66"/>
                </a:solidFill>
              </a:rPr>
              <a:t>bronchopneumonie</a:t>
            </a:r>
            <a:r>
              <a:rPr lang="cs-CZ" altLang="cs-CZ" sz="2000" b="1" smtClean="0">
                <a:solidFill>
                  <a:srgbClr val="FFFF66"/>
                </a:solidFill>
              </a:rPr>
              <a:t>,  poklep – nepatrné přitlumení, poslech – oslabené dýchání s nečetnými přízvučnými chropy, zesílená bronchofonie a fremitus pectoralis, krupózní pneumonie, poklep- temný, poslech – trubicové dýchání s vlhkými chropy, oslabená bronchofonie a fremitus pectoralis, krepitus indux a redux</a:t>
            </a:r>
          </a:p>
          <a:p>
            <a:pPr eaLnBrk="1" hangingPunct="1">
              <a:lnSpc>
                <a:spcPct val="80000"/>
              </a:lnSpc>
              <a:buFont typeface="Wingdings" panose="05000000000000000000" pitchFamily="2" charset="2"/>
              <a:buNone/>
              <a:defRPr/>
            </a:pPr>
            <a:r>
              <a:rPr lang="cs-CZ" altLang="cs-CZ" sz="2000" b="1" smtClean="0">
                <a:solidFill>
                  <a:srgbClr val="FFFF66"/>
                </a:solidFill>
              </a:rPr>
              <a:t>5. </a:t>
            </a:r>
            <a:r>
              <a:rPr lang="cs-CZ" altLang="cs-CZ" sz="2000" b="1" u="sng" smtClean="0">
                <a:solidFill>
                  <a:srgbClr val="FFFF66"/>
                </a:solidFill>
              </a:rPr>
              <a:t>plicní infarkt</a:t>
            </a:r>
            <a:r>
              <a:rPr lang="cs-CZ" altLang="cs-CZ" sz="2000" b="1" smtClean="0">
                <a:solidFill>
                  <a:srgbClr val="FFFF66"/>
                </a:solidFill>
              </a:rPr>
              <a:t>,  poklep – přitlumený až temný,  dýchání- trubicové s vlhkými chropy, zesílená bronchofonie</a:t>
            </a:r>
          </a:p>
          <a:p>
            <a:pPr eaLnBrk="1" hangingPunct="1">
              <a:lnSpc>
                <a:spcPct val="80000"/>
              </a:lnSpc>
              <a:buFont typeface="Wingdings" panose="05000000000000000000" pitchFamily="2" charset="2"/>
              <a:buNone/>
              <a:defRPr/>
            </a:pPr>
            <a:r>
              <a:rPr lang="cs-CZ" altLang="cs-CZ" sz="2000" b="1" smtClean="0">
                <a:solidFill>
                  <a:srgbClr val="FFFF66"/>
                </a:solidFill>
              </a:rPr>
              <a:t>6. </a:t>
            </a:r>
            <a:r>
              <a:rPr lang="cs-CZ" altLang="cs-CZ" sz="2000" b="1" u="sng" smtClean="0">
                <a:solidFill>
                  <a:srgbClr val="FFFF66"/>
                </a:solidFill>
              </a:rPr>
              <a:t>atelektáza</a:t>
            </a:r>
            <a:r>
              <a:rPr lang="cs-CZ" altLang="cs-CZ" sz="2000" b="1" smtClean="0">
                <a:solidFill>
                  <a:srgbClr val="FFFF66"/>
                </a:solidFill>
              </a:rPr>
              <a:t>,  poklep- temný,  poslech- neslyšné dýchání s vymizelým bronchofonií a fremitem</a:t>
            </a:r>
          </a:p>
          <a:p>
            <a:pPr eaLnBrk="1" hangingPunct="1">
              <a:lnSpc>
                <a:spcPct val="80000"/>
              </a:lnSpc>
              <a:buFont typeface="Wingdings" panose="05000000000000000000" pitchFamily="2" charset="2"/>
              <a:buNone/>
              <a:defRPr/>
            </a:pPr>
            <a:r>
              <a:rPr lang="cs-CZ" altLang="cs-CZ" sz="2000" b="1" smtClean="0">
                <a:solidFill>
                  <a:srgbClr val="FFFF66"/>
                </a:solidFill>
              </a:rPr>
              <a:t>7. </a:t>
            </a:r>
            <a:r>
              <a:rPr lang="cs-CZ" altLang="cs-CZ" sz="2000" b="1" u="sng" smtClean="0">
                <a:solidFill>
                  <a:srgbClr val="FFFF66"/>
                </a:solidFill>
              </a:rPr>
              <a:t>Fluidothorax</a:t>
            </a:r>
            <a:r>
              <a:rPr lang="cs-CZ" altLang="cs-CZ" sz="2000" b="1" smtClean="0">
                <a:solidFill>
                  <a:srgbClr val="FFFF66"/>
                </a:solidFill>
              </a:rPr>
              <a:t> poklep – ztemnělý až temný, nad horní hranicí bubínkový poslech- dýchání oslabené až neslyšné, na horní hranici kompresivní, bronchofonie a fremitus vymizelé</a:t>
            </a:r>
          </a:p>
          <a:p>
            <a:pPr eaLnBrk="1" hangingPunct="1">
              <a:lnSpc>
                <a:spcPct val="80000"/>
              </a:lnSpc>
              <a:buFont typeface="Wingdings" panose="05000000000000000000" pitchFamily="2" charset="2"/>
              <a:buNone/>
              <a:defRPr/>
            </a:pPr>
            <a:r>
              <a:rPr lang="cs-CZ" altLang="cs-CZ" sz="2000" b="1" smtClean="0">
                <a:solidFill>
                  <a:srgbClr val="FFFF66"/>
                </a:solidFill>
              </a:rPr>
              <a:t>8. </a:t>
            </a:r>
            <a:r>
              <a:rPr lang="cs-CZ" altLang="cs-CZ" sz="2000" b="1" u="sng" smtClean="0">
                <a:solidFill>
                  <a:srgbClr val="FFFF66"/>
                </a:solidFill>
              </a:rPr>
              <a:t>pneumothorax</a:t>
            </a:r>
            <a:r>
              <a:rPr lang="cs-CZ" altLang="cs-CZ" sz="2000" b="1" smtClean="0">
                <a:solidFill>
                  <a:srgbClr val="FFFF66"/>
                </a:solidFill>
              </a:rPr>
              <a:t> (PNO),  postižená polovina hrudníku nedýchá, poklep- hypersonorní až bubínkový, poslech- neslyšné dýchání, vymizelá bronchofonie a fremitus pectoralis</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3681"/>
    </mc:Choice>
    <mc:Fallback>
      <p:transition spd="slow" advTm="273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defRPr/>
            </a:pPr>
            <a:r>
              <a:rPr lang="cs-CZ" altLang="cs-CZ" sz="3600" b="1" smtClean="0">
                <a:solidFill>
                  <a:srgbClr val="FFFF66"/>
                </a:solidFill>
                <a:latin typeface="Times New Roman" panose="02020603050405020304" pitchFamily="18" charset="0"/>
              </a:rPr>
              <a:t>Vyšetření srdce + cév 1</a:t>
            </a:r>
          </a:p>
        </p:txBody>
      </p:sp>
      <p:sp>
        <p:nvSpPr>
          <p:cNvPr id="100355" name="Rectangle 3"/>
          <p:cNvSpPr>
            <a:spLocks noGrp="1" noChangeArrowheads="1"/>
          </p:cNvSpPr>
          <p:nvPr>
            <p:ph type="body" idx="1"/>
          </p:nvPr>
        </p:nvSpPr>
        <p:spPr>
          <a:xfrm>
            <a:off x="179388" y="1125538"/>
            <a:ext cx="8785225" cy="5183187"/>
          </a:xfrm>
        </p:spPr>
        <p:txBody>
          <a:bodyPr/>
          <a:lstStyle/>
          <a:p>
            <a:pPr eaLnBrk="1" hangingPunct="1">
              <a:lnSpc>
                <a:spcPct val="80000"/>
              </a:lnSpc>
              <a:buFont typeface="Wingdings" panose="05000000000000000000" pitchFamily="2" charset="2"/>
              <a:buNone/>
              <a:defRPr/>
            </a:pPr>
            <a:r>
              <a:rPr lang="cs-CZ" altLang="cs-CZ" sz="1800" b="1" dirty="0" smtClean="0">
                <a:solidFill>
                  <a:srgbClr val="FFFF66"/>
                </a:solidFill>
              </a:rPr>
              <a:t>1) </a:t>
            </a:r>
            <a:r>
              <a:rPr lang="cs-CZ" altLang="cs-CZ" sz="1800" b="1" u="sng" dirty="0" smtClean="0">
                <a:solidFill>
                  <a:srgbClr val="FFFF66"/>
                </a:solidFill>
              </a:rPr>
              <a:t>Inspekce</a:t>
            </a:r>
          </a:p>
          <a:p>
            <a:pPr eaLnBrk="1" hangingPunct="1">
              <a:lnSpc>
                <a:spcPct val="80000"/>
              </a:lnSpc>
              <a:buFont typeface="Wingdings" panose="05000000000000000000" pitchFamily="2" charset="2"/>
              <a:buNone/>
              <a:defRPr/>
            </a:pPr>
            <a:r>
              <a:rPr lang="cs-CZ" altLang="cs-CZ" sz="1800" b="1" dirty="0" err="1" smtClean="0">
                <a:solidFill>
                  <a:srgbClr val="FFFF66"/>
                </a:solidFill>
              </a:rPr>
              <a:t>prekordium</a:t>
            </a:r>
            <a:r>
              <a:rPr lang="cs-CZ" altLang="cs-CZ" sz="1800" b="1" dirty="0" smtClean="0">
                <a:solidFill>
                  <a:srgbClr val="FFFF66"/>
                </a:solidFill>
              </a:rPr>
              <a:t>:  pulsace hrotu při hypertrofii LK</a:t>
            </a:r>
          </a:p>
          <a:p>
            <a:pPr eaLnBrk="1" hangingPunct="1">
              <a:lnSpc>
                <a:spcPct val="80000"/>
              </a:lnSpc>
              <a:buFont typeface="Wingdings" panose="05000000000000000000" pitchFamily="2" charset="2"/>
              <a:buNone/>
              <a:defRPr/>
            </a:pPr>
            <a:r>
              <a:rPr lang="cs-CZ" altLang="cs-CZ" sz="1800" b="1" dirty="0" err="1" smtClean="0">
                <a:solidFill>
                  <a:srgbClr val="FFFF66"/>
                </a:solidFill>
              </a:rPr>
              <a:t>jugulum</a:t>
            </a:r>
            <a:r>
              <a:rPr lang="cs-CZ" altLang="cs-CZ" sz="1800" b="1" dirty="0" smtClean="0">
                <a:solidFill>
                  <a:srgbClr val="FFFF66"/>
                </a:solidFill>
              </a:rPr>
              <a:t>: pulsace při hyperkinetické cirkulaci, aneurysmatu aorty, aortální insuficienci</a:t>
            </a:r>
          </a:p>
          <a:p>
            <a:pPr eaLnBrk="1" hangingPunct="1">
              <a:lnSpc>
                <a:spcPct val="80000"/>
              </a:lnSpc>
              <a:buFont typeface="Wingdings" panose="05000000000000000000" pitchFamily="2" charset="2"/>
              <a:buNone/>
              <a:defRPr/>
            </a:pPr>
            <a:r>
              <a:rPr lang="cs-CZ" altLang="cs-CZ" sz="1800" b="1" dirty="0" smtClean="0">
                <a:solidFill>
                  <a:srgbClr val="FFFF66"/>
                </a:solidFill>
              </a:rPr>
              <a:t>krční tepny: pulsace při námaze, anémii, </a:t>
            </a:r>
            <a:r>
              <a:rPr lang="cs-CZ" altLang="cs-CZ" sz="1800" b="1" dirty="0" err="1" smtClean="0">
                <a:solidFill>
                  <a:srgbClr val="FFFF66"/>
                </a:solidFill>
              </a:rPr>
              <a:t>hypertyreose</a:t>
            </a:r>
            <a:r>
              <a:rPr lang="cs-CZ" altLang="cs-CZ" sz="1800" b="1" dirty="0" smtClean="0">
                <a:solidFill>
                  <a:srgbClr val="FFFF66"/>
                </a:solidFill>
              </a:rPr>
              <a:t>, hypertenzi, aortální insuficienci</a:t>
            </a:r>
          </a:p>
          <a:p>
            <a:pPr eaLnBrk="1" hangingPunct="1">
              <a:lnSpc>
                <a:spcPct val="80000"/>
              </a:lnSpc>
              <a:buFont typeface="Wingdings" panose="05000000000000000000" pitchFamily="2" charset="2"/>
              <a:buNone/>
              <a:defRPr/>
            </a:pPr>
            <a:r>
              <a:rPr lang="cs-CZ" altLang="cs-CZ" sz="1800" b="1" dirty="0" smtClean="0">
                <a:solidFill>
                  <a:srgbClr val="FFFF66"/>
                </a:solidFill>
              </a:rPr>
              <a:t>periferní tepny: </a:t>
            </a:r>
            <a:r>
              <a:rPr lang="cs-CZ" altLang="cs-CZ" sz="1800" b="1" dirty="0" err="1" smtClean="0">
                <a:solidFill>
                  <a:srgbClr val="FFFF66"/>
                </a:solidFill>
              </a:rPr>
              <a:t>Quinckeho</a:t>
            </a:r>
            <a:r>
              <a:rPr lang="cs-CZ" altLang="cs-CZ" sz="1800" b="1" dirty="0" smtClean="0">
                <a:solidFill>
                  <a:srgbClr val="FFFF66"/>
                </a:solidFill>
              </a:rPr>
              <a:t> kapilární pulsace na nehtu</a:t>
            </a:r>
          </a:p>
          <a:p>
            <a:pPr eaLnBrk="1" hangingPunct="1">
              <a:lnSpc>
                <a:spcPct val="80000"/>
              </a:lnSpc>
              <a:buFont typeface="Wingdings" panose="05000000000000000000" pitchFamily="2" charset="2"/>
              <a:buNone/>
              <a:defRPr/>
            </a:pPr>
            <a:r>
              <a:rPr lang="cs-CZ" altLang="cs-CZ" sz="1800" b="1" dirty="0" smtClean="0">
                <a:solidFill>
                  <a:srgbClr val="FFFF66"/>
                </a:solidFill>
              </a:rPr>
              <a:t>2) </a:t>
            </a:r>
            <a:r>
              <a:rPr lang="cs-CZ" altLang="cs-CZ" sz="1800" b="1" u="sng" dirty="0" smtClean="0">
                <a:solidFill>
                  <a:srgbClr val="FFFF66"/>
                </a:solidFill>
              </a:rPr>
              <a:t>Palpace</a:t>
            </a:r>
          </a:p>
          <a:p>
            <a:pPr eaLnBrk="1" hangingPunct="1">
              <a:lnSpc>
                <a:spcPct val="80000"/>
              </a:lnSpc>
              <a:buFont typeface="Wingdings" panose="05000000000000000000" pitchFamily="2" charset="2"/>
              <a:buNone/>
              <a:defRPr/>
            </a:pPr>
            <a:r>
              <a:rPr lang="cs-CZ" altLang="cs-CZ" sz="1800" b="1" dirty="0" smtClean="0">
                <a:solidFill>
                  <a:srgbClr val="FFFF66"/>
                </a:solidFill>
              </a:rPr>
              <a:t>úder hrotu: normálně v 5. </a:t>
            </a:r>
            <a:r>
              <a:rPr lang="cs-CZ" altLang="cs-CZ" sz="1800" b="1" dirty="0" err="1" smtClean="0">
                <a:solidFill>
                  <a:srgbClr val="FFFF66"/>
                </a:solidFill>
              </a:rPr>
              <a:t>mzž</a:t>
            </a:r>
            <a:r>
              <a:rPr lang="cs-CZ" altLang="cs-CZ" sz="1800" b="1" dirty="0" smtClean="0">
                <a:solidFill>
                  <a:srgbClr val="FFFF66"/>
                </a:solidFill>
              </a:rPr>
              <a:t> vlevo, 1cm </a:t>
            </a:r>
            <a:r>
              <a:rPr lang="cs-CZ" altLang="cs-CZ" sz="1800" b="1" dirty="0" err="1" smtClean="0">
                <a:solidFill>
                  <a:srgbClr val="FFFF66"/>
                </a:solidFill>
              </a:rPr>
              <a:t>navnitř</a:t>
            </a:r>
            <a:r>
              <a:rPr lang="cs-CZ" altLang="cs-CZ" sz="1800" b="1" dirty="0" smtClean="0">
                <a:solidFill>
                  <a:srgbClr val="FFFF66"/>
                </a:solidFill>
              </a:rPr>
              <a:t> od </a:t>
            </a:r>
            <a:r>
              <a:rPr lang="cs-CZ" altLang="cs-CZ" sz="1800" b="1" dirty="0" err="1" smtClean="0">
                <a:solidFill>
                  <a:srgbClr val="FFFF66"/>
                </a:solidFill>
              </a:rPr>
              <a:t>mcl</a:t>
            </a:r>
            <a:r>
              <a:rPr lang="cs-CZ" altLang="cs-CZ" sz="1800" b="1" dirty="0" smtClean="0">
                <a:solidFill>
                  <a:srgbClr val="FFFF66"/>
                </a:solidFill>
              </a:rPr>
              <a:t>. čáry (levá hranice srdce)</a:t>
            </a:r>
          </a:p>
          <a:p>
            <a:pPr eaLnBrk="1" hangingPunct="1">
              <a:lnSpc>
                <a:spcPct val="80000"/>
              </a:lnSpc>
              <a:buFont typeface="Wingdings" panose="05000000000000000000" pitchFamily="2" charset="2"/>
              <a:buNone/>
              <a:defRPr/>
            </a:pPr>
            <a:r>
              <a:rPr lang="cs-CZ" altLang="cs-CZ" sz="1800" b="1" dirty="0" err="1" smtClean="0">
                <a:solidFill>
                  <a:srgbClr val="FFFF66"/>
                </a:solidFill>
              </a:rPr>
              <a:t>zdvihavý</a:t>
            </a:r>
            <a:r>
              <a:rPr lang="cs-CZ" altLang="cs-CZ" sz="1800" b="1" dirty="0" smtClean="0">
                <a:solidFill>
                  <a:srgbClr val="FFFF66"/>
                </a:solidFill>
              </a:rPr>
              <a:t> při hypertrofii LK</a:t>
            </a:r>
          </a:p>
          <a:p>
            <a:pPr eaLnBrk="1" hangingPunct="1">
              <a:lnSpc>
                <a:spcPct val="80000"/>
              </a:lnSpc>
              <a:buFont typeface="Wingdings" panose="05000000000000000000" pitchFamily="2" charset="2"/>
              <a:buNone/>
              <a:defRPr/>
            </a:pPr>
            <a:r>
              <a:rPr lang="cs-CZ" altLang="cs-CZ" sz="1800" b="1" dirty="0" smtClean="0">
                <a:solidFill>
                  <a:srgbClr val="FFFF66"/>
                </a:solidFill>
              </a:rPr>
              <a:t>systolická pulsace </a:t>
            </a:r>
            <a:r>
              <a:rPr lang="cs-CZ" altLang="cs-CZ" sz="1800" b="1" dirty="0" err="1" smtClean="0">
                <a:solidFill>
                  <a:srgbClr val="FFFF66"/>
                </a:solidFill>
              </a:rPr>
              <a:t>parasternálně</a:t>
            </a:r>
            <a:r>
              <a:rPr lang="cs-CZ" altLang="cs-CZ" sz="1800" b="1" dirty="0" smtClean="0">
                <a:solidFill>
                  <a:srgbClr val="FFFF66"/>
                </a:solidFill>
              </a:rPr>
              <a:t> vlevo a v epigastriu- hypertrofie PK</a:t>
            </a:r>
          </a:p>
          <a:p>
            <a:pPr eaLnBrk="1" hangingPunct="1">
              <a:lnSpc>
                <a:spcPct val="80000"/>
              </a:lnSpc>
              <a:buFont typeface="Wingdings" panose="05000000000000000000" pitchFamily="2" charset="2"/>
              <a:buNone/>
              <a:defRPr/>
            </a:pPr>
            <a:r>
              <a:rPr lang="cs-CZ" altLang="cs-CZ" sz="1800" b="1" dirty="0" smtClean="0">
                <a:solidFill>
                  <a:srgbClr val="FFFF66"/>
                </a:solidFill>
              </a:rPr>
              <a:t>víry: = hmatové projevy šelestů</a:t>
            </a:r>
          </a:p>
          <a:p>
            <a:pPr eaLnBrk="1" hangingPunct="1">
              <a:lnSpc>
                <a:spcPct val="80000"/>
              </a:lnSpc>
              <a:buFont typeface="Wingdings" panose="05000000000000000000" pitchFamily="2" charset="2"/>
              <a:buNone/>
              <a:defRPr/>
            </a:pPr>
            <a:r>
              <a:rPr lang="cs-CZ" altLang="cs-CZ" sz="1800" i="1" dirty="0" smtClean="0">
                <a:solidFill>
                  <a:srgbClr val="FFFF66"/>
                </a:solidFill>
              </a:rPr>
              <a:t>v systole nad velkými cévami- stenózy aorty/plicnice</a:t>
            </a:r>
          </a:p>
          <a:p>
            <a:pPr eaLnBrk="1" hangingPunct="1">
              <a:lnSpc>
                <a:spcPct val="80000"/>
              </a:lnSpc>
              <a:buFont typeface="Wingdings" panose="05000000000000000000" pitchFamily="2" charset="2"/>
              <a:buNone/>
              <a:defRPr/>
            </a:pPr>
            <a:r>
              <a:rPr lang="cs-CZ" altLang="cs-CZ" sz="1800" i="1" dirty="0" smtClean="0">
                <a:solidFill>
                  <a:srgbClr val="FFFF66"/>
                </a:solidFill>
              </a:rPr>
              <a:t>v diastole na hrotu- mitrální </a:t>
            </a:r>
            <a:r>
              <a:rPr lang="cs-CZ" altLang="cs-CZ" sz="1800" i="1" dirty="0" err="1" smtClean="0">
                <a:solidFill>
                  <a:srgbClr val="FFFF66"/>
                </a:solidFill>
              </a:rPr>
              <a:t>stenosa</a:t>
            </a:r>
            <a:endParaRPr lang="cs-CZ" altLang="cs-CZ" sz="1800" i="1" dirty="0" smtClean="0">
              <a:solidFill>
                <a:srgbClr val="FFFF66"/>
              </a:solidFill>
            </a:endParaRPr>
          </a:p>
          <a:p>
            <a:pPr eaLnBrk="1" hangingPunct="1">
              <a:lnSpc>
                <a:spcPct val="80000"/>
              </a:lnSpc>
              <a:buFont typeface="Wingdings" panose="05000000000000000000" pitchFamily="2" charset="2"/>
              <a:buNone/>
              <a:defRPr/>
            </a:pPr>
            <a:r>
              <a:rPr lang="cs-CZ" altLang="cs-CZ" sz="1800" i="1" dirty="0" smtClean="0">
                <a:solidFill>
                  <a:srgbClr val="FFFF66"/>
                </a:solidFill>
              </a:rPr>
              <a:t>v systole ve 4.-5. </a:t>
            </a:r>
            <a:r>
              <a:rPr lang="cs-CZ" altLang="cs-CZ" sz="1800" i="1" dirty="0" err="1" smtClean="0">
                <a:solidFill>
                  <a:srgbClr val="FFFF66"/>
                </a:solidFill>
              </a:rPr>
              <a:t>mzž</a:t>
            </a:r>
            <a:r>
              <a:rPr lang="cs-CZ" altLang="cs-CZ" sz="1800" i="1" dirty="0" smtClean="0">
                <a:solidFill>
                  <a:srgbClr val="FFFF66"/>
                </a:solidFill>
              </a:rPr>
              <a:t> vlevo u sterna – defekt septa komor</a:t>
            </a:r>
          </a:p>
          <a:p>
            <a:pPr eaLnBrk="1" hangingPunct="1">
              <a:lnSpc>
                <a:spcPct val="80000"/>
              </a:lnSpc>
              <a:buFont typeface="Wingdings" panose="05000000000000000000" pitchFamily="2" charset="2"/>
              <a:buNone/>
              <a:defRPr/>
            </a:pPr>
            <a:r>
              <a:rPr lang="cs-CZ" altLang="cs-CZ" sz="1800" i="1" dirty="0" smtClean="0">
                <a:solidFill>
                  <a:srgbClr val="FFFF66"/>
                </a:solidFill>
              </a:rPr>
              <a:t>v systole ve 2. </a:t>
            </a:r>
            <a:r>
              <a:rPr lang="cs-CZ" altLang="cs-CZ" sz="1800" i="1" dirty="0" err="1" smtClean="0">
                <a:solidFill>
                  <a:srgbClr val="FFFF66"/>
                </a:solidFill>
              </a:rPr>
              <a:t>mzž</a:t>
            </a:r>
            <a:r>
              <a:rPr lang="cs-CZ" altLang="cs-CZ" sz="1800" i="1" dirty="0" smtClean="0">
                <a:solidFill>
                  <a:srgbClr val="FFFF66"/>
                </a:solidFill>
              </a:rPr>
              <a:t>. vlevo u sterna- otevřený </a:t>
            </a:r>
            <a:r>
              <a:rPr lang="cs-CZ" altLang="cs-CZ" sz="1800" i="1" dirty="0" err="1" smtClean="0">
                <a:solidFill>
                  <a:srgbClr val="FFFF66"/>
                </a:solidFill>
              </a:rPr>
              <a:t>ductus</a:t>
            </a:r>
            <a:r>
              <a:rPr lang="cs-CZ" altLang="cs-CZ" sz="1800" i="1" dirty="0" smtClean="0">
                <a:solidFill>
                  <a:srgbClr val="FFFF66"/>
                </a:solidFill>
              </a:rPr>
              <a:t> </a:t>
            </a:r>
            <a:r>
              <a:rPr lang="cs-CZ" altLang="cs-CZ" sz="1800" i="1" dirty="0" err="1" smtClean="0">
                <a:solidFill>
                  <a:srgbClr val="FFFF66"/>
                </a:solidFill>
              </a:rPr>
              <a:t>arteriosus</a:t>
            </a:r>
            <a:endParaRPr lang="cs-CZ" altLang="cs-CZ" sz="1800" i="1" dirty="0" smtClean="0">
              <a:solidFill>
                <a:srgbClr val="FFFF66"/>
              </a:solidFill>
            </a:endParaRPr>
          </a:p>
          <a:p>
            <a:pPr eaLnBrk="1" hangingPunct="1">
              <a:lnSpc>
                <a:spcPct val="80000"/>
              </a:lnSpc>
              <a:buFont typeface="Wingdings" panose="05000000000000000000" pitchFamily="2" charset="2"/>
              <a:buNone/>
              <a:defRPr/>
            </a:pPr>
            <a:r>
              <a:rPr lang="cs-CZ" altLang="cs-CZ" sz="1800" i="1" dirty="0" smtClean="0">
                <a:solidFill>
                  <a:srgbClr val="FFFF66"/>
                </a:solidFill>
              </a:rPr>
              <a:t>třecí šelest při suché perikarditidě </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580"/>
    </mc:Choice>
    <mc:Fallback>
      <p:transition spd="slow" advTm="255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defRPr/>
            </a:pPr>
            <a:r>
              <a:rPr lang="cs-CZ" altLang="cs-CZ" sz="3600" b="1" smtClean="0">
                <a:solidFill>
                  <a:srgbClr val="FFFF66"/>
                </a:solidFill>
                <a:latin typeface="Times New Roman" panose="02020603050405020304" pitchFamily="18" charset="0"/>
              </a:rPr>
              <a:t>Vyšetření srdce + cév 2</a:t>
            </a:r>
          </a:p>
        </p:txBody>
      </p:sp>
      <p:sp>
        <p:nvSpPr>
          <p:cNvPr id="115715" name="Rectangle 3"/>
          <p:cNvSpPr>
            <a:spLocks noGrp="1" noChangeArrowheads="1"/>
          </p:cNvSpPr>
          <p:nvPr>
            <p:ph type="body" idx="1"/>
          </p:nvPr>
        </p:nvSpPr>
        <p:spPr>
          <a:xfrm>
            <a:off x="179388" y="1125538"/>
            <a:ext cx="8785225" cy="5183187"/>
          </a:xfrm>
        </p:spPr>
        <p:txBody>
          <a:bodyPr/>
          <a:lstStyle/>
          <a:p>
            <a:pPr eaLnBrk="1" hangingPunct="1">
              <a:lnSpc>
                <a:spcPct val="80000"/>
              </a:lnSpc>
              <a:buFont typeface="Wingdings" panose="05000000000000000000" pitchFamily="2" charset="2"/>
              <a:buNone/>
              <a:defRPr/>
            </a:pPr>
            <a:endParaRPr lang="cs-CZ" altLang="cs-CZ" sz="2000" b="1" smtClean="0">
              <a:solidFill>
                <a:srgbClr val="FFFF66"/>
              </a:solidFill>
              <a:latin typeface="Times New Roman" panose="02020603050405020304" pitchFamily="18" charset="0"/>
            </a:endParaRP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 3) </a:t>
            </a:r>
            <a:r>
              <a:rPr lang="cs-CZ" altLang="cs-CZ" sz="2000" b="1" u="sng" smtClean="0">
                <a:solidFill>
                  <a:srgbClr val="FFFF66"/>
                </a:solidFill>
                <a:latin typeface="Times New Roman" panose="02020603050405020304" pitchFamily="18" charset="0"/>
              </a:rPr>
              <a:t>Poklep</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poloha, tvar a velikost srdce, poklep přitlumený až temný</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přední stěna hrudní - převážně pravá komora</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levá hranice srdce – úder hrotu (perkuse v 5. mzž. směrem od axilly)</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horní hranice srdce – v parasternální čáře v 3. mzž.</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pravá hranice srdce – nemá přesahovat pravý okraj sterna o více než 1cm</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4) </a:t>
            </a:r>
            <a:r>
              <a:rPr lang="cs-CZ" altLang="cs-CZ" sz="2000" b="1" u="sng" smtClean="0">
                <a:solidFill>
                  <a:srgbClr val="FFFF66"/>
                </a:solidFill>
                <a:latin typeface="Times New Roman" panose="02020603050405020304" pitchFamily="18" charset="0"/>
              </a:rPr>
              <a:t>Auskultace</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ozvy a šelesty, ve výdechu !!!</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poslechová místa: mitrální chlopeň ® hrot srdeční</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trikuspidální chlopeň ® 5. mzž. vlevo od dolního okraje sterna</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aortální chlopeň ® 2. mzž. vpravo u sterna</a:t>
            </a:r>
          </a:p>
          <a:p>
            <a:pPr eaLnBrk="1" hangingPunct="1">
              <a:lnSpc>
                <a:spcPct val="80000"/>
              </a:lnSpc>
              <a:buFont typeface="Wingdings" panose="05000000000000000000" pitchFamily="2" charset="2"/>
              <a:buNone/>
              <a:defRPr/>
            </a:pPr>
            <a:r>
              <a:rPr lang="cs-CZ" altLang="cs-CZ" sz="2000" b="1" smtClean="0">
                <a:solidFill>
                  <a:srgbClr val="FFFF66"/>
                </a:solidFill>
                <a:latin typeface="Times New Roman" panose="02020603050405020304" pitchFamily="18" charset="0"/>
              </a:rPr>
              <a:t>pulmonální chlopeň ® 2. mzž. vlevo u sterna</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4195"/>
    </mc:Choice>
    <mc:Fallback>
      <p:transition spd="slow" advTm="54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457200" y="0"/>
            <a:ext cx="8229600" cy="836613"/>
          </a:xfrm>
        </p:spPr>
        <p:txBody>
          <a:bodyPr/>
          <a:lstStyle/>
          <a:p>
            <a:pPr eaLnBrk="1" hangingPunct="1">
              <a:defRPr/>
            </a:pPr>
            <a:r>
              <a:rPr lang="cs-CZ" altLang="cs-CZ" sz="3600" b="1" smtClean="0">
                <a:solidFill>
                  <a:srgbClr val="FFFF66"/>
                </a:solidFill>
                <a:latin typeface="Times New Roman" panose="02020603050405020304" pitchFamily="18" charset="0"/>
              </a:rPr>
              <a:t>Vyšetření srdce + cév 3</a:t>
            </a:r>
          </a:p>
        </p:txBody>
      </p:sp>
      <p:sp>
        <p:nvSpPr>
          <p:cNvPr id="116739" name="Rectangle 3"/>
          <p:cNvSpPr>
            <a:spLocks noGrp="1" noChangeArrowheads="1"/>
          </p:cNvSpPr>
          <p:nvPr>
            <p:ph type="body" idx="1"/>
          </p:nvPr>
        </p:nvSpPr>
        <p:spPr>
          <a:xfrm>
            <a:off x="179388" y="620713"/>
            <a:ext cx="8785225" cy="6237287"/>
          </a:xfrm>
        </p:spPr>
        <p:txBody>
          <a:bodyPr/>
          <a:lstStyle/>
          <a:p>
            <a:pPr eaLnBrk="1" hangingPunct="1">
              <a:lnSpc>
                <a:spcPct val="80000"/>
              </a:lnSpc>
              <a:buFont typeface="Wingdings" panose="05000000000000000000" pitchFamily="2" charset="2"/>
              <a:buNone/>
              <a:defRPr/>
            </a:pPr>
            <a:r>
              <a:rPr lang="cs-CZ" altLang="cs-CZ" sz="1800" b="1" dirty="0" smtClean="0">
                <a:solidFill>
                  <a:srgbClr val="FFFF66"/>
                </a:solidFill>
              </a:rPr>
              <a:t>Srdeční ozvy: většinou 2</a:t>
            </a:r>
          </a:p>
          <a:p>
            <a:pPr eaLnBrk="1" hangingPunct="1">
              <a:lnSpc>
                <a:spcPct val="80000"/>
              </a:lnSpc>
              <a:buFont typeface="Wingdings" panose="05000000000000000000" pitchFamily="2" charset="2"/>
              <a:buNone/>
              <a:defRPr/>
            </a:pPr>
            <a:r>
              <a:rPr lang="cs-CZ" altLang="cs-CZ" sz="1800" b="1" dirty="0" smtClean="0">
                <a:solidFill>
                  <a:srgbClr val="FFFF66"/>
                </a:solidFill>
              </a:rPr>
              <a:t>1. ozva- temný hluboký zvuk, nejdelší a nejhlasitější je na hrotu, odraz kontrakce komor, uzávěru AV chlopní, nárůstu komorového tlaku, otevření </a:t>
            </a:r>
            <a:r>
              <a:rPr lang="cs-CZ" altLang="cs-CZ" sz="1800" b="1" dirty="0" err="1" smtClean="0">
                <a:solidFill>
                  <a:srgbClr val="FFFF66"/>
                </a:solidFill>
              </a:rPr>
              <a:t>semilunárních</a:t>
            </a:r>
            <a:r>
              <a:rPr lang="cs-CZ" altLang="cs-CZ" sz="1800" b="1" dirty="0" smtClean="0">
                <a:solidFill>
                  <a:srgbClr val="FFFF66"/>
                </a:solidFill>
              </a:rPr>
              <a:t> chlopní, pohybu synchronní s pulsem rozštěp, rozdvojení 1. ozvy ( &gt; 0,03sec)- </a:t>
            </a:r>
            <a:r>
              <a:rPr lang="cs-CZ" altLang="cs-CZ" sz="1800" b="1" dirty="0" err="1" smtClean="0">
                <a:solidFill>
                  <a:srgbClr val="FFFF66"/>
                </a:solidFill>
              </a:rPr>
              <a:t>raménkové</a:t>
            </a:r>
            <a:r>
              <a:rPr lang="cs-CZ" altLang="cs-CZ" sz="1800" b="1" dirty="0" smtClean="0">
                <a:solidFill>
                  <a:srgbClr val="FFFF66"/>
                </a:solidFill>
              </a:rPr>
              <a:t> blokády, extrasystoly, art. Hypertenze hlasitá 1. ozva – tachykardie, art. hypertenze, hyperkinetická cirkulace, mitrální </a:t>
            </a:r>
            <a:r>
              <a:rPr lang="cs-CZ" altLang="cs-CZ" sz="1800" b="1" dirty="0" err="1" smtClean="0">
                <a:solidFill>
                  <a:srgbClr val="FFFF66"/>
                </a:solidFill>
              </a:rPr>
              <a:t>stenosa</a:t>
            </a:r>
            <a:r>
              <a:rPr lang="cs-CZ" altLang="cs-CZ" sz="1800" b="1" dirty="0" smtClean="0">
                <a:solidFill>
                  <a:srgbClr val="FFFF66"/>
                </a:solidFill>
              </a:rPr>
              <a:t> oslabená 1. ozva – snížení komorových kontrakcí(myokarditis, infarkt), obezita, </a:t>
            </a:r>
            <a:r>
              <a:rPr lang="cs-CZ" altLang="cs-CZ" sz="1800" b="1" dirty="0" err="1" smtClean="0">
                <a:solidFill>
                  <a:srgbClr val="FFFF66"/>
                </a:solidFill>
              </a:rPr>
              <a:t>emfysem</a:t>
            </a:r>
            <a:endParaRPr lang="cs-CZ" altLang="cs-CZ" sz="1800" b="1" dirty="0" smtClean="0">
              <a:solidFill>
                <a:srgbClr val="FFFF66"/>
              </a:solidFill>
            </a:endParaRPr>
          </a:p>
          <a:p>
            <a:pPr eaLnBrk="1" hangingPunct="1">
              <a:lnSpc>
                <a:spcPct val="80000"/>
              </a:lnSpc>
              <a:buFont typeface="Wingdings" panose="05000000000000000000" pitchFamily="2" charset="2"/>
              <a:buNone/>
              <a:defRPr/>
            </a:pPr>
            <a:r>
              <a:rPr lang="cs-CZ" altLang="cs-CZ" sz="1800" b="1" dirty="0" smtClean="0">
                <a:solidFill>
                  <a:srgbClr val="FFFF66"/>
                </a:solidFill>
              </a:rPr>
              <a:t>2. ozva- jasnější, vyšší, nejlépe slyšitelná nad aortou a plicnicí odraz uzávěru </a:t>
            </a:r>
            <a:r>
              <a:rPr lang="cs-CZ" altLang="cs-CZ" sz="1800" b="1" dirty="0" err="1" smtClean="0">
                <a:solidFill>
                  <a:srgbClr val="FFFF66"/>
                </a:solidFill>
              </a:rPr>
              <a:t>semilunárních</a:t>
            </a:r>
            <a:r>
              <a:rPr lang="cs-CZ" altLang="cs-CZ" sz="1800" b="1" dirty="0" smtClean="0">
                <a:solidFill>
                  <a:srgbClr val="FFFF66"/>
                </a:solidFill>
              </a:rPr>
              <a:t> chlopní</a:t>
            </a:r>
          </a:p>
          <a:p>
            <a:pPr eaLnBrk="1" hangingPunct="1">
              <a:lnSpc>
                <a:spcPct val="80000"/>
              </a:lnSpc>
              <a:buFont typeface="Wingdings" panose="05000000000000000000" pitchFamily="2" charset="2"/>
              <a:buNone/>
              <a:defRPr/>
            </a:pPr>
            <a:r>
              <a:rPr lang="cs-CZ" altLang="cs-CZ" sz="1800" b="1" dirty="0" smtClean="0">
                <a:solidFill>
                  <a:srgbClr val="FFFF66"/>
                </a:solidFill>
              </a:rPr>
              <a:t>rozštěp (&gt; 0,03 sec) – fysiologický- jen v </a:t>
            </a:r>
            <a:r>
              <a:rPr lang="cs-CZ" altLang="cs-CZ" sz="1800" b="1" dirty="0" err="1" smtClean="0">
                <a:solidFill>
                  <a:srgbClr val="FFFF66"/>
                </a:solidFill>
              </a:rPr>
              <a:t>inspiriu</a:t>
            </a:r>
            <a:r>
              <a:rPr lang="cs-CZ" altLang="cs-CZ" sz="1800" b="1" dirty="0" smtClean="0">
                <a:solidFill>
                  <a:srgbClr val="FFFF66"/>
                </a:solidFill>
              </a:rPr>
              <a:t>, </a:t>
            </a:r>
          </a:p>
          <a:p>
            <a:pPr eaLnBrk="1" hangingPunct="1">
              <a:lnSpc>
                <a:spcPct val="80000"/>
              </a:lnSpc>
              <a:buFont typeface="Wingdings" panose="05000000000000000000" pitchFamily="2" charset="2"/>
              <a:buNone/>
              <a:defRPr/>
            </a:pPr>
            <a:r>
              <a:rPr lang="cs-CZ" altLang="cs-CZ" sz="1800" b="1" dirty="0" smtClean="0">
                <a:solidFill>
                  <a:srgbClr val="FFFF66"/>
                </a:solidFill>
              </a:rPr>
              <a:t>- </a:t>
            </a:r>
            <a:r>
              <a:rPr lang="cs-CZ" altLang="cs-CZ" sz="1800" b="1" dirty="0" smtClean="0"/>
              <a:t>fixované- hypertenze v plícnici, BPRT, </a:t>
            </a:r>
            <a:r>
              <a:rPr lang="cs-CZ" altLang="cs-CZ" sz="1800" b="1" dirty="0" err="1" smtClean="0"/>
              <a:t>hyperkinetika</a:t>
            </a:r>
            <a:endParaRPr lang="cs-CZ" altLang="cs-CZ" sz="1800" b="1" dirty="0" smtClean="0"/>
          </a:p>
          <a:p>
            <a:pPr eaLnBrk="1" hangingPunct="1">
              <a:lnSpc>
                <a:spcPct val="80000"/>
              </a:lnSpc>
              <a:buFont typeface="Wingdings" panose="05000000000000000000" pitchFamily="2" charset="2"/>
              <a:buNone/>
              <a:defRPr/>
            </a:pPr>
            <a:r>
              <a:rPr lang="cs-CZ" altLang="cs-CZ" sz="1800" b="1" dirty="0" smtClean="0"/>
              <a:t>- paradoxní – v </a:t>
            </a:r>
            <a:r>
              <a:rPr lang="cs-CZ" altLang="cs-CZ" sz="1800" b="1" dirty="0" err="1" smtClean="0"/>
              <a:t>exspiriu</a:t>
            </a:r>
            <a:r>
              <a:rPr lang="cs-CZ" altLang="cs-CZ" sz="1800" b="1" dirty="0" smtClean="0"/>
              <a:t>, BLRT, </a:t>
            </a:r>
            <a:r>
              <a:rPr lang="cs-CZ" altLang="cs-CZ" sz="1800" b="1" dirty="0" err="1" smtClean="0"/>
              <a:t>stenosa</a:t>
            </a:r>
            <a:r>
              <a:rPr lang="cs-CZ" altLang="cs-CZ" sz="1800" b="1" dirty="0" smtClean="0"/>
              <a:t> aorty, art.</a:t>
            </a:r>
          </a:p>
          <a:p>
            <a:pPr eaLnBrk="1" hangingPunct="1">
              <a:lnSpc>
                <a:spcPct val="80000"/>
              </a:lnSpc>
              <a:buFont typeface="Wingdings" panose="05000000000000000000" pitchFamily="2" charset="2"/>
              <a:buNone/>
              <a:defRPr/>
            </a:pPr>
            <a:r>
              <a:rPr lang="cs-CZ" altLang="cs-CZ" sz="1800" b="1" dirty="0" smtClean="0">
                <a:solidFill>
                  <a:srgbClr val="FFFF66"/>
                </a:solidFill>
              </a:rPr>
              <a:t>Hypertenze, hlasitá 2.ozva nad aortou- art. Hypertenze, oslabená 2. ozva nad aortou – aortální </a:t>
            </a:r>
            <a:r>
              <a:rPr lang="cs-CZ" altLang="cs-CZ" sz="1800" b="1" dirty="0" err="1" smtClean="0">
                <a:solidFill>
                  <a:srgbClr val="FFFF66"/>
                </a:solidFill>
              </a:rPr>
              <a:t>stenosa</a:t>
            </a:r>
            <a:endParaRPr lang="cs-CZ" altLang="cs-CZ" sz="1800" b="1" dirty="0" smtClean="0">
              <a:solidFill>
                <a:srgbClr val="FFFF66"/>
              </a:solidFill>
            </a:endParaRPr>
          </a:p>
          <a:p>
            <a:pPr eaLnBrk="1" hangingPunct="1">
              <a:lnSpc>
                <a:spcPct val="80000"/>
              </a:lnSpc>
              <a:buFont typeface="Wingdings" panose="05000000000000000000" pitchFamily="2" charset="2"/>
              <a:buNone/>
              <a:defRPr/>
            </a:pPr>
            <a:r>
              <a:rPr lang="cs-CZ" altLang="cs-CZ" sz="1800" b="1" dirty="0" smtClean="0">
                <a:solidFill>
                  <a:srgbClr val="FFFF66"/>
                </a:solidFill>
              </a:rPr>
              <a:t>3. ozva- ozva rychlého plnění komor (0,12-0,18 sec po 1. ozvě)</a:t>
            </a:r>
          </a:p>
          <a:p>
            <a:pPr eaLnBrk="1" hangingPunct="1">
              <a:lnSpc>
                <a:spcPct val="80000"/>
              </a:lnSpc>
              <a:buFont typeface="Wingdings" panose="05000000000000000000" pitchFamily="2" charset="2"/>
              <a:buNone/>
              <a:defRPr/>
            </a:pPr>
            <a:r>
              <a:rPr lang="cs-CZ" altLang="cs-CZ" sz="1800" b="1" dirty="0" smtClean="0">
                <a:solidFill>
                  <a:srgbClr val="FFFF66"/>
                </a:solidFill>
              </a:rPr>
              <a:t>fysiologická- mladí zdraví, tachykardie, </a:t>
            </a:r>
            <a:r>
              <a:rPr lang="cs-CZ" altLang="cs-CZ" sz="1800" b="1" dirty="0" err="1" smtClean="0">
                <a:solidFill>
                  <a:srgbClr val="FFFF66"/>
                </a:solidFill>
              </a:rPr>
              <a:t>tyreotoxikosa</a:t>
            </a:r>
            <a:endParaRPr lang="cs-CZ" altLang="cs-CZ" sz="1800" b="1" dirty="0" smtClean="0">
              <a:solidFill>
                <a:srgbClr val="FFFF66"/>
              </a:solidFill>
            </a:endParaRPr>
          </a:p>
          <a:p>
            <a:pPr eaLnBrk="1" hangingPunct="1">
              <a:lnSpc>
                <a:spcPct val="80000"/>
              </a:lnSpc>
              <a:buFont typeface="Wingdings" panose="05000000000000000000" pitchFamily="2" charset="2"/>
              <a:buNone/>
              <a:defRPr/>
            </a:pPr>
            <a:r>
              <a:rPr lang="cs-CZ" altLang="cs-CZ" sz="1800" b="1" dirty="0" smtClean="0">
                <a:solidFill>
                  <a:srgbClr val="FFFF66"/>
                </a:solidFill>
              </a:rPr>
              <a:t>arteriální hypertenze, AIM, regurgitační vady, zatížení LK defekt septa síní, trikuspidální regurgitace, přetížení PK</a:t>
            </a:r>
          </a:p>
          <a:p>
            <a:pPr eaLnBrk="1" hangingPunct="1">
              <a:lnSpc>
                <a:spcPct val="80000"/>
              </a:lnSpc>
              <a:buFont typeface="Wingdings" panose="05000000000000000000" pitchFamily="2" charset="2"/>
              <a:buNone/>
              <a:defRPr/>
            </a:pPr>
            <a:r>
              <a:rPr lang="cs-CZ" altLang="cs-CZ" sz="1800" b="1" dirty="0" smtClean="0">
                <a:solidFill>
                  <a:srgbClr val="FFFF66"/>
                </a:solidFill>
              </a:rPr>
              <a:t>4. ozva – pozdně diastolická</a:t>
            </a:r>
          </a:p>
          <a:p>
            <a:pPr eaLnBrk="1" hangingPunct="1">
              <a:lnSpc>
                <a:spcPct val="80000"/>
              </a:lnSpc>
              <a:buFont typeface="Wingdings" panose="05000000000000000000" pitchFamily="2" charset="2"/>
              <a:buNone/>
              <a:defRPr/>
            </a:pPr>
            <a:r>
              <a:rPr lang="cs-CZ" altLang="cs-CZ" sz="1800" b="1" dirty="0" smtClean="0">
                <a:solidFill>
                  <a:srgbClr val="FFFF66"/>
                </a:solidFill>
              </a:rPr>
              <a:t>odraz kontrakce síní fysiologická – mladí, patologická = síňový cval při snížené poddajnosti komor, AIM</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1195"/>
    </mc:Choice>
    <mc:Fallback>
      <p:transition spd="slow" advTm="41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7772400" y="1828800"/>
            <a:ext cx="1371600" cy="1216025"/>
          </a:xfrm>
          <a:prstGeom prst="rect">
            <a:avLst/>
          </a:prstGeom>
          <a:solidFill>
            <a:srgbClr val="C0C0C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2400" i="1">
                <a:latin typeface="Times New Roman" panose="02020603050405020304" pitchFamily="18" charset="0"/>
              </a:rPr>
              <a:t>Skeleton cordis = izolace</a:t>
            </a:r>
          </a:p>
        </p:txBody>
      </p:sp>
      <p:pic>
        <p:nvPicPr>
          <p:cNvPr id="17411" name="Picture 3" descr="ecg_c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304800"/>
            <a:ext cx="7010400" cy="510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8" name="Line 4"/>
          <p:cNvSpPr>
            <a:spLocks noChangeShapeType="1"/>
          </p:cNvSpPr>
          <p:nvPr/>
        </p:nvSpPr>
        <p:spPr bwMode="auto">
          <a:xfrm flipV="1">
            <a:off x="2667000" y="2133600"/>
            <a:ext cx="4419600" cy="2057400"/>
          </a:xfrm>
          <a:prstGeom prst="line">
            <a:avLst/>
          </a:prstGeom>
          <a:noFill/>
          <a:ln w="5715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7413" name="Comment 5"/>
          <p:cNvSpPr>
            <a:spLocks noChangeArrowheads="1"/>
          </p:cNvSpPr>
          <p:nvPr/>
        </p:nvSpPr>
        <p:spPr bwMode="auto">
          <a:xfrm>
            <a:off x="457200" y="5867400"/>
            <a:ext cx="8061325" cy="835025"/>
          </a:xfrm>
          <a:prstGeom prst="rect">
            <a:avLst/>
          </a:prstGeom>
          <a:solidFill>
            <a:srgbClr val="CCFFFF"/>
          </a:solidFill>
          <a:ln w="9525">
            <a:solidFill>
              <a:srgbClr val="000000"/>
            </a:solidFill>
            <a:miter lim="800000"/>
            <a:headEnd/>
            <a:tailEnd/>
          </a:ln>
          <a:effectLst>
            <a:outerShdw dist="107763" dir="2700000" algn="ctr" rotWithShape="0">
              <a:srgbClr val="808080"/>
            </a:outerShdw>
          </a:effectLst>
          <a:extLst>
            <a:ext uri="{53640926-AAD7-44D8-BBD7-CCE9431645EC}">
              <a14:shadowObscured xmlns:a14="http://schemas.microsoft.com/office/drawing/2010/main" val="1"/>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1600" b="1" i="1">
                <a:solidFill>
                  <a:srgbClr val="000000"/>
                </a:solidFill>
              </a:rPr>
              <a:t>Skeleton cordis </a:t>
            </a:r>
            <a:r>
              <a:rPr lang="cs-CZ" altLang="cs-CZ" sz="1600" b="1">
                <a:solidFill>
                  <a:srgbClr val="000000"/>
                </a:solidFill>
              </a:rPr>
              <a:t>funguje jako elektrická izolace síní od komor. Elektrický proud tak prochází pouze přes AVN a Hissův svazek</a:t>
            </a:r>
            <a:r>
              <a:rPr lang="cs-CZ" altLang="cs-CZ" sz="1600" b="1" i="1">
                <a:solidFill>
                  <a:srgbClr val="000000"/>
                </a:solidFill>
              </a:rPr>
              <a:t> </a:t>
            </a:r>
            <a:r>
              <a:rPr lang="cs-CZ" altLang="cs-CZ" sz="1600">
                <a:solidFill>
                  <a:srgbClr val="000000"/>
                </a:solidFill>
              </a:rPr>
              <a:t/>
            </a:r>
            <a:br>
              <a:rPr lang="cs-CZ" altLang="cs-CZ" sz="1600">
                <a:solidFill>
                  <a:srgbClr val="000000"/>
                </a:solidFill>
              </a:rPr>
            </a:br>
            <a:endParaRPr lang="cs-CZ" altLang="cs-CZ" sz="1600">
              <a:solidFill>
                <a:srgbClr val="000000"/>
              </a:solidFill>
            </a:endParaRPr>
          </a:p>
        </p:txBody>
      </p:sp>
      <p:pic>
        <p:nvPicPr>
          <p:cNvPr id="2" name="Zvuk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74475"/>
    </mc:Choice>
    <mc:Fallback>
      <p:transition spd="slow" advTm="744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7" presetClass="entr" presetSubtype="10" fill="hold" nodeType="clickEffect">
                                  <p:stCondLst>
                                    <p:cond delay="0"/>
                                  </p:stCondLst>
                                  <p:childTnLst>
                                    <p:set>
                                      <p:cBhvr>
                                        <p:cTn id="10" dur="1" fill="hold">
                                          <p:stCondLst>
                                            <p:cond delay="0"/>
                                          </p:stCondLst>
                                        </p:cTn>
                                        <p:tgtEl>
                                          <p:spTgt spid="123908"/>
                                        </p:tgtEl>
                                        <p:attrNameLst>
                                          <p:attrName>style.visibility</p:attrName>
                                        </p:attrNameLst>
                                      </p:cBhvr>
                                      <p:to>
                                        <p:strVal val="visible"/>
                                      </p:to>
                                    </p:set>
                                    <p:anim calcmode="lin" valueType="num">
                                      <p:cBhvr>
                                        <p:cTn id="11" dur="500" fill="hold"/>
                                        <p:tgtEl>
                                          <p:spTgt spid="123908"/>
                                        </p:tgtEl>
                                        <p:attrNameLst>
                                          <p:attrName>ppt_w</p:attrName>
                                        </p:attrNameLst>
                                      </p:cBhvr>
                                      <p:tavLst>
                                        <p:tav tm="0">
                                          <p:val>
                                            <p:fltVal val="0"/>
                                          </p:val>
                                        </p:tav>
                                        <p:tav tm="100000">
                                          <p:val>
                                            <p:strVal val="#ppt_w"/>
                                          </p:val>
                                        </p:tav>
                                      </p:tavLst>
                                    </p:anim>
                                    <p:anim calcmode="lin" valueType="num">
                                      <p:cBhvr>
                                        <p:cTn id="12" dur="500" fill="hold"/>
                                        <p:tgtEl>
                                          <p:spTgt spid="123908"/>
                                        </p:tgtEl>
                                        <p:attrNameLst>
                                          <p:attrName>ppt_h</p:attrName>
                                        </p:attrNameLst>
                                      </p:cBhvr>
                                      <p:tavLst>
                                        <p:tav tm="0">
                                          <p:val>
                                            <p:strVal val="#ppt_h"/>
                                          </p:val>
                                        </p:tav>
                                        <p:tav tm="100000">
                                          <p:val>
                                            <p:strVal val="#ppt_h"/>
                                          </p:val>
                                        </p:tav>
                                      </p:tavLst>
                                    </p:anim>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123906"/>
                                        </p:tgtEl>
                                        <p:attrNameLst>
                                          <p:attrName>style.visibility</p:attrName>
                                        </p:attrNameLst>
                                      </p:cBhvr>
                                      <p:to>
                                        <p:strVal val="visible"/>
                                      </p:to>
                                    </p:set>
                                    <p:animEffect transition="in" filter="dissolve">
                                      <p:cBhvr>
                                        <p:cTn id="16" dur="500"/>
                                        <p:tgtEl>
                                          <p:spTgt spid="12390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123906"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277813"/>
            <a:ext cx="8229600" cy="847725"/>
          </a:xfrm>
        </p:spPr>
        <p:txBody>
          <a:bodyPr/>
          <a:lstStyle/>
          <a:p>
            <a:pPr eaLnBrk="1" hangingPunct="1">
              <a:defRPr/>
            </a:pPr>
            <a:r>
              <a:rPr lang="cs-CZ" altLang="cs-CZ" sz="3600" b="1" smtClean="0">
                <a:solidFill>
                  <a:srgbClr val="FFFF66"/>
                </a:solidFill>
                <a:latin typeface="Times New Roman" panose="02020603050405020304" pitchFamily="18" charset="0"/>
              </a:rPr>
              <a:t>Vyšetření srdce + cév 4</a:t>
            </a:r>
          </a:p>
        </p:txBody>
      </p:sp>
      <p:sp>
        <p:nvSpPr>
          <p:cNvPr id="117763" name="Rectangle 3"/>
          <p:cNvSpPr>
            <a:spLocks noGrp="1" noChangeArrowheads="1"/>
          </p:cNvSpPr>
          <p:nvPr>
            <p:ph type="body" idx="1"/>
          </p:nvPr>
        </p:nvSpPr>
        <p:spPr>
          <a:xfrm>
            <a:off x="179388" y="1125538"/>
            <a:ext cx="8785225" cy="5183187"/>
          </a:xfrm>
        </p:spPr>
        <p:txBody>
          <a:bodyPr/>
          <a:lstStyle/>
          <a:p>
            <a:pPr eaLnBrk="1" hangingPunct="1">
              <a:lnSpc>
                <a:spcPct val="80000"/>
              </a:lnSpc>
              <a:buFont typeface="Wingdings" panose="05000000000000000000" pitchFamily="2" charset="2"/>
              <a:buNone/>
              <a:defRPr/>
            </a:pPr>
            <a:r>
              <a:rPr lang="cs-CZ" altLang="cs-CZ" sz="1800" b="1" u="sng" smtClean="0">
                <a:solidFill>
                  <a:srgbClr val="FFFF66"/>
                </a:solidFill>
                <a:latin typeface="Times New Roman" panose="02020603050405020304" pitchFamily="18" charset="0"/>
              </a:rPr>
              <a:t>Patologické systolické zvuky</a:t>
            </a:r>
            <a:r>
              <a:rPr lang="cs-CZ" altLang="cs-CZ" sz="1800" b="1" smtClean="0">
                <a:solidFill>
                  <a:srgbClr val="FFFF66"/>
                </a:solidFill>
                <a:latin typeface="Times New Roman" panose="02020603050405020304" pitchFamily="18" charset="0"/>
              </a:rPr>
              <a:t> systolické klapnutí (klik) mezi 1. a 2. ozvou</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protosystolické- nad aortou a plícnici- stenosa, art. Hypertenze</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mezosystolické</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telesystolické – prolaps mitrální chlopně</a:t>
            </a:r>
          </a:p>
          <a:p>
            <a:pPr eaLnBrk="1" hangingPunct="1">
              <a:lnSpc>
                <a:spcPct val="80000"/>
              </a:lnSpc>
              <a:buFont typeface="Wingdings" panose="05000000000000000000" pitchFamily="2" charset="2"/>
              <a:buNone/>
              <a:defRPr/>
            </a:pPr>
            <a:r>
              <a:rPr lang="cs-CZ" altLang="cs-CZ" sz="1800" b="1" u="sng" smtClean="0">
                <a:solidFill>
                  <a:srgbClr val="FFFF66"/>
                </a:solidFill>
                <a:latin typeface="Times New Roman" panose="02020603050405020304" pitchFamily="18" charset="0"/>
              </a:rPr>
              <a:t>Patologické diastolické zvuky</a:t>
            </a:r>
            <a:r>
              <a:rPr lang="cs-CZ" altLang="cs-CZ" sz="1800" b="1" smtClean="0">
                <a:solidFill>
                  <a:srgbClr val="FFFF66"/>
                </a:solidFill>
                <a:latin typeface="Times New Roman" panose="02020603050405020304" pitchFamily="18" charset="0"/>
              </a:rPr>
              <a:t> </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mitrální otvírací klapnutí (opening snap)</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mitrální stenosa</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trikuspidální otvírací klapnutí – trikuspidální stenosa</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časná diastolická ozva při konstriktivní perikarditidě</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Rytmus srdečních ozev</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normální rytmus je dvoudobý srdeční rytmus</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hodinový rytmus- tachykardie, stejné pauzy za ozvami vážná známka poškození srdečního svalu</a:t>
            </a:r>
          </a:p>
          <a:p>
            <a:pPr eaLnBrk="1" hangingPunct="1">
              <a:lnSpc>
                <a:spcPct val="80000"/>
              </a:lnSpc>
              <a:buFont typeface="Wingdings" panose="05000000000000000000" pitchFamily="2" charset="2"/>
              <a:buNone/>
              <a:defRPr/>
            </a:pPr>
            <a:r>
              <a:rPr lang="cs-CZ" altLang="cs-CZ" sz="1800" b="1" smtClean="0">
                <a:solidFill>
                  <a:srgbClr val="FFFF66"/>
                </a:solidFill>
                <a:latin typeface="Times New Roman" panose="02020603050405020304" pitchFamily="18" charset="0"/>
              </a:rPr>
              <a:t>trojdobý srdeční rytmus- fysiologický trojdobý rytmus patologický čtyřdobý srdeční rytmus</a:t>
            </a:r>
          </a:p>
          <a:p>
            <a:pPr eaLnBrk="1" hangingPunct="1">
              <a:lnSpc>
                <a:spcPct val="80000"/>
              </a:lnSpc>
              <a:buFont typeface="Wingdings" panose="05000000000000000000" pitchFamily="2" charset="2"/>
              <a:buNone/>
              <a:defRPr/>
            </a:pPr>
            <a:r>
              <a:rPr lang="cs-CZ" altLang="cs-CZ" sz="1800" b="1" u="sng" smtClean="0">
                <a:solidFill>
                  <a:srgbClr val="FFFF66"/>
                </a:solidFill>
                <a:latin typeface="Times New Roman" panose="02020603050405020304" pitchFamily="18" charset="0"/>
              </a:rPr>
              <a:t>Srdeční šelesty další DIA</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03"/>
    </mc:Choice>
    <mc:Fallback>
      <p:transition spd="slow" advTm="23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203200" y="228600"/>
            <a:ext cx="6027738" cy="914400"/>
          </a:xfrm>
        </p:spPr>
        <p:txBody>
          <a:bodyPr/>
          <a:lstStyle/>
          <a:p>
            <a:pPr eaLnBrk="1" hangingPunct="1">
              <a:defRPr/>
            </a:pPr>
            <a:r>
              <a:rPr lang="cs-CZ" altLang="cs-CZ" smtClean="0"/>
              <a:t>EKG – teorie a praxe</a:t>
            </a:r>
          </a:p>
        </p:txBody>
      </p:sp>
      <p:sp>
        <p:nvSpPr>
          <p:cNvPr id="121859" name="Rectangle 3"/>
          <p:cNvSpPr>
            <a:spLocks noGrp="1" noChangeArrowheads="1"/>
          </p:cNvSpPr>
          <p:nvPr>
            <p:ph type="body" idx="1"/>
          </p:nvPr>
        </p:nvSpPr>
        <p:spPr/>
        <p:txBody>
          <a:bodyPr/>
          <a:lstStyle/>
          <a:p>
            <a:pPr eaLnBrk="1" hangingPunct="1">
              <a:defRPr/>
            </a:pPr>
            <a:endParaRPr lang="cs-CZ" altLang="cs-CZ" smtClean="0"/>
          </a:p>
        </p:txBody>
      </p:sp>
      <p:pic>
        <p:nvPicPr>
          <p:cNvPr id="19460" name="Picture 4" descr="250klein5"/>
          <p:cNvPicPr>
            <a:picLocks noChangeAspect="1" noChangeArrowheads="1"/>
          </p:cNvPicPr>
          <p:nvPr/>
        </p:nvPicPr>
        <p:blipFill>
          <a:blip r:embed="rId4">
            <a:extLst>
              <a:ext uri="{28A0092B-C50C-407E-A947-70E740481C1C}">
                <a14:useLocalDpi xmlns:a14="http://schemas.microsoft.com/office/drawing/2010/main" val="0"/>
              </a:ext>
            </a:extLst>
          </a:blip>
          <a:srcRect r="5545" b="9920"/>
          <a:stretch>
            <a:fillRect/>
          </a:stretch>
        </p:blipFill>
        <p:spPr bwMode="auto">
          <a:xfrm>
            <a:off x="203200" y="1066800"/>
            <a:ext cx="3657600"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ECG_NurPat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0938" y="381000"/>
            <a:ext cx="268287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descr="V2"/>
          <p:cNvPicPr>
            <a:picLocks noChangeAspect="1" noChangeArrowheads="1"/>
          </p:cNvPicPr>
          <p:nvPr/>
        </p:nvPicPr>
        <p:blipFill>
          <a:blip r:embed="rId6">
            <a:extLst>
              <a:ext uri="{28A0092B-C50C-407E-A947-70E740481C1C}">
                <a14:useLocalDpi xmlns:a14="http://schemas.microsoft.com/office/drawing/2010/main" val="0"/>
              </a:ext>
            </a:extLst>
          </a:blip>
          <a:srcRect l="16280" r="13954"/>
          <a:stretch>
            <a:fillRect/>
          </a:stretch>
        </p:blipFill>
        <p:spPr bwMode="auto">
          <a:xfrm>
            <a:off x="203200" y="3810000"/>
            <a:ext cx="2032000" cy="249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7" descr="V3"/>
          <p:cNvPicPr>
            <a:picLocks noChangeAspect="1" noChangeArrowheads="1"/>
          </p:cNvPicPr>
          <p:nvPr/>
        </p:nvPicPr>
        <p:blipFill>
          <a:blip r:embed="rId7">
            <a:extLst>
              <a:ext uri="{28A0092B-C50C-407E-A947-70E740481C1C}">
                <a14:useLocalDpi xmlns:a14="http://schemas.microsoft.com/office/drawing/2010/main" val="0"/>
              </a:ext>
            </a:extLst>
          </a:blip>
          <a:srcRect l="13954" r="13953"/>
          <a:stretch>
            <a:fillRect/>
          </a:stretch>
        </p:blipFill>
        <p:spPr bwMode="auto">
          <a:xfrm>
            <a:off x="2235200" y="3810000"/>
            <a:ext cx="2100263"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8" descr="V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67463" y="3581400"/>
            <a:ext cx="248126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9" descr="ECG3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800" y="1600200"/>
            <a:ext cx="244475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0" descr="LINES1"/>
          <p:cNvPicPr>
            <a:picLocks noChangeAspect="1" noChangeArrowheads="1"/>
          </p:cNvPicPr>
          <p:nvPr/>
        </p:nvPicPr>
        <p:blipFill>
          <a:blip r:embed="rId10">
            <a:extLst>
              <a:ext uri="{28A0092B-C50C-407E-A947-70E740481C1C}">
                <a14:useLocalDpi xmlns:a14="http://schemas.microsoft.com/office/drawing/2010/main" val="0"/>
              </a:ext>
            </a:extLst>
          </a:blip>
          <a:srcRect l="30200" r="32600"/>
          <a:stretch>
            <a:fillRect/>
          </a:stretch>
        </p:blipFill>
        <p:spPr bwMode="auto">
          <a:xfrm>
            <a:off x="4402138" y="3498850"/>
            <a:ext cx="1709737"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7544"/>
    </mc:Choice>
    <mc:Fallback>
      <p:transition spd="slow" advTm="575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defRPr/>
            </a:pPr>
            <a:r>
              <a:rPr lang="cs-CZ" altLang="cs-CZ" b="1" smtClean="0">
                <a:solidFill>
                  <a:srgbClr val="FFCC00"/>
                </a:solidFill>
              </a:rPr>
              <a:t>Automacie</a:t>
            </a:r>
            <a:r>
              <a:rPr lang="cs-CZ" altLang="cs-CZ" smtClean="0">
                <a:solidFill>
                  <a:srgbClr val="FFCC00"/>
                </a:solidFill>
              </a:rPr>
              <a:t> elektrického převodního systému</a:t>
            </a:r>
          </a:p>
        </p:txBody>
      </p:sp>
      <p:sp>
        <p:nvSpPr>
          <p:cNvPr id="124931" name="Rectangle 3"/>
          <p:cNvSpPr>
            <a:spLocks noGrp="1" noChangeArrowheads="1"/>
          </p:cNvSpPr>
          <p:nvPr>
            <p:ph type="body" idx="1"/>
          </p:nvPr>
        </p:nvSpPr>
        <p:spPr>
          <a:xfrm>
            <a:off x="4330700" y="1600200"/>
            <a:ext cx="4356100" cy="4525963"/>
          </a:xfrm>
        </p:spPr>
        <p:txBody>
          <a:bodyPr/>
          <a:lstStyle/>
          <a:p>
            <a:pPr eaLnBrk="1" hangingPunct="1">
              <a:lnSpc>
                <a:spcPct val="90000"/>
              </a:lnSpc>
              <a:buFont typeface="Wingdings" panose="05000000000000000000" pitchFamily="2" charset="2"/>
              <a:buNone/>
              <a:defRPr/>
            </a:pPr>
            <a:r>
              <a:rPr lang="cs-CZ" altLang="cs-CZ" sz="4000" b="1" smtClean="0">
                <a:solidFill>
                  <a:srgbClr val="FFFF00"/>
                </a:solidFill>
              </a:rPr>
              <a:t>50-90</a:t>
            </a:r>
          </a:p>
          <a:p>
            <a:pPr eaLnBrk="1" hangingPunct="1">
              <a:lnSpc>
                <a:spcPct val="90000"/>
              </a:lnSpc>
              <a:buFont typeface="Wingdings" panose="05000000000000000000" pitchFamily="2" charset="2"/>
              <a:buNone/>
              <a:defRPr/>
            </a:pPr>
            <a:endParaRPr lang="cs-CZ" altLang="cs-CZ" smtClean="0">
              <a:solidFill>
                <a:srgbClr val="FFFF00"/>
              </a:solidFill>
            </a:endParaRPr>
          </a:p>
          <a:p>
            <a:pPr eaLnBrk="1" hangingPunct="1">
              <a:lnSpc>
                <a:spcPct val="90000"/>
              </a:lnSpc>
              <a:buFont typeface="Wingdings" panose="05000000000000000000" pitchFamily="2" charset="2"/>
              <a:buNone/>
              <a:defRPr/>
            </a:pPr>
            <a:r>
              <a:rPr lang="cs-CZ" altLang="cs-CZ" sz="3600" smtClean="0">
                <a:solidFill>
                  <a:srgbClr val="FFFF00"/>
                </a:solidFill>
              </a:rPr>
              <a:t>40-50</a:t>
            </a:r>
          </a:p>
          <a:p>
            <a:pPr eaLnBrk="1" hangingPunct="1">
              <a:lnSpc>
                <a:spcPct val="90000"/>
              </a:lnSpc>
              <a:buFont typeface="Wingdings" panose="05000000000000000000" pitchFamily="2" charset="2"/>
              <a:buNone/>
              <a:defRPr/>
            </a:pPr>
            <a:endParaRPr lang="cs-CZ" altLang="cs-CZ" smtClean="0">
              <a:solidFill>
                <a:srgbClr val="FFFF00"/>
              </a:solidFill>
            </a:endParaRPr>
          </a:p>
          <a:p>
            <a:pPr eaLnBrk="1" hangingPunct="1">
              <a:lnSpc>
                <a:spcPct val="90000"/>
              </a:lnSpc>
              <a:buFont typeface="Wingdings" panose="05000000000000000000" pitchFamily="2" charset="2"/>
              <a:buNone/>
              <a:defRPr/>
            </a:pPr>
            <a:r>
              <a:rPr lang="cs-CZ" altLang="cs-CZ" smtClean="0">
                <a:solidFill>
                  <a:srgbClr val="FFFF00"/>
                </a:solidFill>
              </a:rPr>
              <a:t>30-40</a:t>
            </a:r>
          </a:p>
          <a:p>
            <a:pPr eaLnBrk="1" hangingPunct="1">
              <a:lnSpc>
                <a:spcPct val="90000"/>
              </a:lnSpc>
              <a:buFont typeface="Wingdings" panose="05000000000000000000" pitchFamily="2" charset="2"/>
              <a:buNone/>
              <a:defRPr/>
            </a:pPr>
            <a:endParaRPr lang="cs-CZ" altLang="cs-CZ" smtClean="0">
              <a:solidFill>
                <a:srgbClr val="FFFF00"/>
              </a:solidFill>
            </a:endParaRPr>
          </a:p>
          <a:p>
            <a:pPr eaLnBrk="1" hangingPunct="1">
              <a:lnSpc>
                <a:spcPct val="90000"/>
              </a:lnSpc>
              <a:buFont typeface="Wingdings" panose="05000000000000000000" pitchFamily="2" charset="2"/>
              <a:buNone/>
              <a:defRPr/>
            </a:pPr>
            <a:r>
              <a:rPr lang="cs-CZ" altLang="cs-CZ" sz="2800" smtClean="0">
                <a:solidFill>
                  <a:srgbClr val="FFFF00"/>
                </a:solidFill>
              </a:rPr>
              <a:t>&lt;30</a:t>
            </a:r>
          </a:p>
          <a:p>
            <a:pPr eaLnBrk="1" hangingPunct="1">
              <a:lnSpc>
                <a:spcPct val="90000"/>
              </a:lnSpc>
              <a:buFont typeface="Wingdings" panose="05000000000000000000" pitchFamily="2" charset="2"/>
              <a:buNone/>
              <a:defRPr/>
            </a:pPr>
            <a:endParaRPr lang="cs-CZ" altLang="cs-CZ" smtClean="0">
              <a:solidFill>
                <a:srgbClr val="FFFF00"/>
              </a:solidFill>
            </a:endParaRPr>
          </a:p>
          <a:p>
            <a:pPr eaLnBrk="1" hangingPunct="1">
              <a:lnSpc>
                <a:spcPct val="90000"/>
              </a:lnSpc>
              <a:buFont typeface="Wingdings" panose="05000000000000000000" pitchFamily="2" charset="2"/>
              <a:buNone/>
              <a:defRPr/>
            </a:pPr>
            <a:endParaRPr lang="cs-CZ" altLang="cs-CZ" smtClean="0">
              <a:solidFill>
                <a:srgbClr val="FFFF00"/>
              </a:solidFill>
            </a:endParaRPr>
          </a:p>
        </p:txBody>
      </p:sp>
      <p:pic>
        <p:nvPicPr>
          <p:cNvPr id="24580" name="Picture 4" descr="heart prevodnisyst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362200"/>
            <a:ext cx="3886200" cy="33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Line 5"/>
          <p:cNvSpPr>
            <a:spLocks noChangeShapeType="1"/>
          </p:cNvSpPr>
          <p:nvPr/>
        </p:nvSpPr>
        <p:spPr bwMode="auto">
          <a:xfrm flipH="1">
            <a:off x="1371600" y="2514600"/>
            <a:ext cx="3048000" cy="12192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4582" name="Line 6"/>
          <p:cNvSpPr>
            <a:spLocks noChangeShapeType="1"/>
          </p:cNvSpPr>
          <p:nvPr/>
        </p:nvSpPr>
        <p:spPr bwMode="auto">
          <a:xfrm flipH="1">
            <a:off x="1524000" y="3505200"/>
            <a:ext cx="2895600" cy="7620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4583" name="Line 7"/>
          <p:cNvSpPr>
            <a:spLocks noChangeShapeType="1"/>
          </p:cNvSpPr>
          <p:nvPr/>
        </p:nvSpPr>
        <p:spPr bwMode="auto">
          <a:xfrm flipH="1" flipV="1">
            <a:off x="2057400" y="4267200"/>
            <a:ext cx="2362200" cy="3810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4584" name="Line 8"/>
          <p:cNvSpPr>
            <a:spLocks noChangeShapeType="1"/>
          </p:cNvSpPr>
          <p:nvPr/>
        </p:nvSpPr>
        <p:spPr bwMode="auto">
          <a:xfrm>
            <a:off x="2819400" y="4876800"/>
            <a:ext cx="1447800" cy="6096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4585" name="Text Box 9"/>
          <p:cNvSpPr txBox="1">
            <a:spLocks noChangeArrowheads="1"/>
          </p:cNvSpPr>
          <p:nvPr/>
        </p:nvSpPr>
        <p:spPr bwMode="auto">
          <a:xfrm>
            <a:off x="6172200" y="35052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2400">
                <a:solidFill>
                  <a:srgbClr val="FFFF00"/>
                </a:solidFill>
              </a:rPr>
              <a:t>Frekvence/min</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3168"/>
    </mc:Choice>
    <mc:Fallback>
      <p:transition spd="slow" advTm="33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609600" y="152400"/>
            <a:ext cx="7772400" cy="609600"/>
          </a:xfrm>
          <a:solidFill>
            <a:schemeClr val="folHlink">
              <a:alpha val="50000"/>
            </a:schemeClr>
          </a:solidFill>
        </p:spPr>
        <p:txBody>
          <a:bodyPr/>
          <a:lstStyle/>
          <a:p>
            <a:pPr eaLnBrk="1" hangingPunct="1">
              <a:defRPr/>
            </a:pPr>
            <a:r>
              <a:rPr lang="cs-CZ" altLang="cs-CZ" smtClean="0"/>
              <a:t>Srdeční cyklus dle EKG</a:t>
            </a:r>
          </a:p>
        </p:txBody>
      </p:sp>
      <p:pic>
        <p:nvPicPr>
          <p:cNvPr id="26627" name="Picture 3" descr="interv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762000"/>
            <a:ext cx="6019800" cy="595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p:cNvSpPr txBox="1">
            <a:spLocks noChangeArrowheads="1"/>
          </p:cNvSpPr>
          <p:nvPr/>
        </p:nvSpPr>
        <p:spPr bwMode="auto">
          <a:xfrm>
            <a:off x="685800" y="1981200"/>
            <a:ext cx="2362200" cy="466725"/>
          </a:xfrm>
          <a:prstGeom prst="rect">
            <a:avLst/>
          </a:prstGeom>
          <a:noFill/>
          <a:ln w="952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2400">
                <a:solidFill>
                  <a:srgbClr val="CC0000"/>
                </a:solidFill>
                <a:latin typeface="Times New Roman" panose="02020603050405020304" pitchFamily="18" charset="0"/>
              </a:rPr>
              <a:t>Depolarizace síní</a:t>
            </a:r>
          </a:p>
        </p:txBody>
      </p:sp>
      <p:sp>
        <p:nvSpPr>
          <p:cNvPr id="26629" name="Text Box 5"/>
          <p:cNvSpPr txBox="1">
            <a:spLocks noChangeArrowheads="1"/>
          </p:cNvSpPr>
          <p:nvPr/>
        </p:nvSpPr>
        <p:spPr bwMode="auto">
          <a:xfrm>
            <a:off x="3200400" y="5867400"/>
            <a:ext cx="2362200" cy="466725"/>
          </a:xfrm>
          <a:prstGeom prst="rect">
            <a:avLst/>
          </a:prstGeom>
          <a:noFill/>
          <a:ln w="952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2400">
                <a:solidFill>
                  <a:srgbClr val="CC0000"/>
                </a:solidFill>
                <a:latin typeface="Times New Roman" panose="02020603050405020304" pitchFamily="18" charset="0"/>
              </a:rPr>
              <a:t>Repolarizace síní</a:t>
            </a:r>
          </a:p>
        </p:txBody>
      </p:sp>
      <p:sp>
        <p:nvSpPr>
          <p:cNvPr id="26630" name="Text Box 6"/>
          <p:cNvSpPr txBox="1">
            <a:spLocks noChangeArrowheads="1"/>
          </p:cNvSpPr>
          <p:nvPr/>
        </p:nvSpPr>
        <p:spPr bwMode="auto">
          <a:xfrm>
            <a:off x="4800600" y="1295400"/>
            <a:ext cx="2819400" cy="466725"/>
          </a:xfrm>
          <a:prstGeom prst="rect">
            <a:avLst/>
          </a:prstGeom>
          <a:noFill/>
          <a:ln w="952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2400">
                <a:solidFill>
                  <a:srgbClr val="CC0000"/>
                </a:solidFill>
                <a:latin typeface="Times New Roman" panose="02020603050405020304" pitchFamily="18" charset="0"/>
              </a:rPr>
              <a:t>Depolarizace komor</a:t>
            </a:r>
          </a:p>
        </p:txBody>
      </p:sp>
      <p:sp>
        <p:nvSpPr>
          <p:cNvPr id="26631" name="Text Box 7"/>
          <p:cNvSpPr txBox="1">
            <a:spLocks noChangeArrowheads="1"/>
          </p:cNvSpPr>
          <p:nvPr/>
        </p:nvSpPr>
        <p:spPr bwMode="auto">
          <a:xfrm>
            <a:off x="5867400" y="2895600"/>
            <a:ext cx="2819400" cy="466725"/>
          </a:xfrm>
          <a:prstGeom prst="rect">
            <a:avLst/>
          </a:prstGeom>
          <a:noFill/>
          <a:ln w="952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2400">
                <a:solidFill>
                  <a:srgbClr val="CC0000"/>
                </a:solidFill>
                <a:latin typeface="Times New Roman" panose="02020603050405020304" pitchFamily="18" charset="0"/>
              </a:rPr>
              <a:t>Repolarizace komor</a:t>
            </a:r>
          </a:p>
        </p:txBody>
      </p:sp>
      <p:sp>
        <p:nvSpPr>
          <p:cNvPr id="26632" name="AutoShape 8"/>
          <p:cNvSpPr>
            <a:spLocks noChangeArrowheads="1"/>
          </p:cNvSpPr>
          <p:nvPr/>
        </p:nvSpPr>
        <p:spPr bwMode="auto">
          <a:xfrm>
            <a:off x="2590800" y="2438400"/>
            <a:ext cx="762000" cy="1752600"/>
          </a:xfrm>
          <a:prstGeom prst="downArrow">
            <a:avLst>
              <a:gd name="adj1" fmla="val 50000"/>
              <a:gd name="adj2" fmla="val 57500"/>
            </a:avLst>
          </a:prstGeom>
          <a:solidFill>
            <a:srgbClr val="C0C0C0">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6633" name="AutoShape 9"/>
          <p:cNvSpPr>
            <a:spLocks noChangeArrowheads="1"/>
          </p:cNvSpPr>
          <p:nvPr/>
        </p:nvSpPr>
        <p:spPr bwMode="auto">
          <a:xfrm>
            <a:off x="4191000" y="1371600"/>
            <a:ext cx="762000" cy="1752600"/>
          </a:xfrm>
          <a:prstGeom prst="downArrow">
            <a:avLst>
              <a:gd name="adj1" fmla="val 50000"/>
              <a:gd name="adj2" fmla="val 57500"/>
            </a:avLst>
          </a:prstGeom>
          <a:solidFill>
            <a:srgbClr val="C0C0C0">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6634" name="AutoShape 10"/>
          <p:cNvSpPr>
            <a:spLocks noChangeArrowheads="1"/>
          </p:cNvSpPr>
          <p:nvPr/>
        </p:nvSpPr>
        <p:spPr bwMode="auto">
          <a:xfrm>
            <a:off x="4114800" y="5410200"/>
            <a:ext cx="685800" cy="457200"/>
          </a:xfrm>
          <a:prstGeom prst="upArrow">
            <a:avLst>
              <a:gd name="adj1" fmla="val 50000"/>
              <a:gd name="adj2" fmla="val 25000"/>
            </a:avLst>
          </a:prstGeom>
          <a:solidFill>
            <a:schemeClr val="folHlink">
              <a:alpha val="50195"/>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6635" name="AutoShape 11"/>
          <p:cNvSpPr>
            <a:spLocks noChangeArrowheads="1"/>
          </p:cNvSpPr>
          <p:nvPr/>
        </p:nvSpPr>
        <p:spPr bwMode="auto">
          <a:xfrm>
            <a:off x="5943600" y="3352800"/>
            <a:ext cx="533400" cy="685800"/>
          </a:xfrm>
          <a:prstGeom prst="downArrow">
            <a:avLst>
              <a:gd name="adj1" fmla="val 50000"/>
              <a:gd name="adj2" fmla="val 32143"/>
            </a:avLst>
          </a:prstGeom>
          <a:solidFill>
            <a:srgbClr val="C0C0C0">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149"/>
    </mc:Choice>
    <mc:Fallback>
      <p:transition spd="slow" advTm="36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defRPr/>
            </a:pPr>
            <a:r>
              <a:rPr lang="cs-CZ" altLang="cs-CZ" sz="3600" smtClean="0">
                <a:solidFill>
                  <a:srgbClr val="FFFF66"/>
                </a:solidFill>
                <a:latin typeface="Times New Roman" panose="02020603050405020304" pitchFamily="18" charset="0"/>
              </a:rPr>
              <a:t>Fyzikální vyšetřovací metody</a:t>
            </a:r>
          </a:p>
        </p:txBody>
      </p:sp>
      <p:sp>
        <p:nvSpPr>
          <p:cNvPr id="103427" name="Rectangle 3"/>
          <p:cNvSpPr>
            <a:spLocks noGrp="1" noChangeArrowheads="1"/>
          </p:cNvSpPr>
          <p:nvPr>
            <p:ph type="body" idx="1"/>
          </p:nvPr>
        </p:nvSpPr>
        <p:spPr/>
        <p:txBody>
          <a:bodyPr/>
          <a:lstStyle/>
          <a:p>
            <a:pPr eaLnBrk="1" hangingPunct="1">
              <a:lnSpc>
                <a:spcPct val="90000"/>
              </a:lnSpc>
              <a:defRPr/>
            </a:pPr>
            <a:r>
              <a:rPr lang="cs-CZ" altLang="cs-CZ" sz="2800" b="1" dirty="0" err="1" smtClean="0">
                <a:solidFill>
                  <a:srgbClr val="FFFF66"/>
                </a:solidFill>
                <a:latin typeface="Times New Roman" panose="02020603050405020304" pitchFamily="18" charset="0"/>
              </a:rPr>
              <a:t>Anameza</a:t>
            </a:r>
            <a:endParaRPr lang="cs-CZ" altLang="cs-CZ" sz="2800" b="1" dirty="0" smtClean="0">
              <a:solidFill>
                <a:srgbClr val="FFFF66"/>
              </a:solidFill>
              <a:latin typeface="Times New Roman" panose="02020603050405020304" pitchFamily="18" charset="0"/>
            </a:endParaRPr>
          </a:p>
          <a:p>
            <a:pPr eaLnBrk="1" hangingPunct="1">
              <a:lnSpc>
                <a:spcPct val="90000"/>
              </a:lnSpc>
              <a:defRPr/>
            </a:pPr>
            <a:r>
              <a:rPr lang="cs-CZ" altLang="cs-CZ" sz="2800" b="1" dirty="0" smtClean="0">
                <a:solidFill>
                  <a:srgbClr val="FFFF66"/>
                </a:solidFill>
                <a:latin typeface="Times New Roman" panose="02020603050405020304" pitchFamily="18" charset="0"/>
              </a:rPr>
              <a:t>RA, OA NO</a:t>
            </a:r>
          </a:p>
          <a:p>
            <a:pPr eaLnBrk="1" hangingPunct="1">
              <a:lnSpc>
                <a:spcPct val="90000"/>
              </a:lnSpc>
              <a:defRPr/>
            </a:pPr>
            <a:endParaRPr lang="cs-CZ" altLang="cs-CZ" sz="2800" b="1" dirty="0" smtClean="0">
              <a:solidFill>
                <a:srgbClr val="FFFF66"/>
              </a:solidFill>
              <a:latin typeface="Times New Roman" panose="02020603050405020304" pitchFamily="18" charset="0"/>
            </a:endParaRPr>
          </a:p>
          <a:p>
            <a:pPr eaLnBrk="1" hangingPunct="1">
              <a:lnSpc>
                <a:spcPct val="90000"/>
              </a:lnSpc>
              <a:defRPr/>
            </a:pPr>
            <a:r>
              <a:rPr lang="cs-CZ" altLang="cs-CZ" sz="2800" b="1" dirty="0" smtClean="0">
                <a:solidFill>
                  <a:srgbClr val="FFFF66"/>
                </a:solidFill>
                <a:latin typeface="Times New Roman" panose="02020603050405020304" pitchFamily="18" charset="0"/>
              </a:rPr>
              <a:t>Vlastní OA: SA,PA, FA, GA, AA, a vlastní OA</a:t>
            </a:r>
          </a:p>
          <a:p>
            <a:pPr eaLnBrk="1" hangingPunct="1">
              <a:lnSpc>
                <a:spcPct val="90000"/>
              </a:lnSpc>
              <a:defRPr/>
            </a:pPr>
            <a:r>
              <a:rPr lang="cs-CZ" altLang="cs-CZ" sz="2800" b="1" dirty="0" smtClean="0">
                <a:solidFill>
                  <a:srgbClr val="FFFF66"/>
                </a:solidFill>
                <a:latin typeface="Times New Roman" panose="02020603050405020304" pitchFamily="18" charset="0"/>
              </a:rPr>
              <a:t>NO</a:t>
            </a:r>
          </a:p>
          <a:p>
            <a:pPr eaLnBrk="1" hangingPunct="1">
              <a:lnSpc>
                <a:spcPct val="90000"/>
              </a:lnSpc>
              <a:defRPr/>
            </a:pPr>
            <a:r>
              <a:rPr lang="cs-CZ" altLang="cs-CZ" sz="2800" b="1" dirty="0" smtClean="0">
                <a:solidFill>
                  <a:srgbClr val="FFFF66"/>
                </a:solidFill>
                <a:latin typeface="Times New Roman" panose="02020603050405020304" pitchFamily="18" charset="0"/>
              </a:rPr>
              <a:t>Objektivní nález: definován zcela v opoře </a:t>
            </a:r>
            <a:endParaRPr lang="cs-CZ" altLang="cs-CZ" sz="2400" b="1" dirty="0" smtClean="0">
              <a:solidFill>
                <a:srgbClr val="FFFF66"/>
              </a:solidFill>
              <a:latin typeface="Times New Roman" panose="02020603050405020304" pitchFamily="18" charset="0"/>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38810"/>
    </mc:Choice>
    <mc:Fallback>
      <p:transition spd="slow" advTm="538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685800" y="228600"/>
            <a:ext cx="7772400" cy="1143000"/>
          </a:xfrm>
        </p:spPr>
        <p:txBody>
          <a:bodyPr/>
          <a:lstStyle/>
          <a:p>
            <a:pPr eaLnBrk="1" hangingPunct="1">
              <a:defRPr/>
            </a:pPr>
            <a:r>
              <a:rPr lang="cs-CZ" altLang="cs-CZ" b="1" smtClean="0">
                <a:solidFill>
                  <a:srgbClr val="CC0000"/>
                </a:solidFill>
              </a:rPr>
              <a:t>Intervaly</a:t>
            </a:r>
          </a:p>
        </p:txBody>
      </p:sp>
      <p:pic>
        <p:nvPicPr>
          <p:cNvPr id="27651" name="Picture 3" descr="in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19200"/>
            <a:ext cx="647700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4"/>
          <p:cNvSpPr txBox="1">
            <a:spLocks noChangeArrowheads="1"/>
          </p:cNvSpPr>
          <p:nvPr/>
        </p:nvSpPr>
        <p:spPr bwMode="auto">
          <a:xfrm>
            <a:off x="6400800" y="1524000"/>
            <a:ext cx="2743200" cy="3752850"/>
          </a:xfrm>
          <a:prstGeom prst="rect">
            <a:avLst/>
          </a:prstGeom>
          <a:solidFill>
            <a:srgbClr val="FFFF99"/>
          </a:solidFill>
          <a:ln w="9525">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2400">
                <a:solidFill>
                  <a:srgbClr val="CC0000"/>
                </a:solidFill>
              </a:rPr>
              <a:t>(P &lt; 120 ms)</a:t>
            </a:r>
          </a:p>
          <a:p>
            <a:pPr eaLnBrk="1" hangingPunct="1">
              <a:spcBef>
                <a:spcPct val="50000"/>
              </a:spcBef>
            </a:pPr>
            <a:endParaRPr lang="cs-CZ" altLang="cs-CZ" sz="2400">
              <a:solidFill>
                <a:srgbClr val="CC0000"/>
              </a:solidFill>
            </a:endParaRPr>
          </a:p>
          <a:p>
            <a:pPr eaLnBrk="1" hangingPunct="1">
              <a:spcBef>
                <a:spcPct val="50000"/>
              </a:spcBef>
            </a:pPr>
            <a:r>
              <a:rPr lang="cs-CZ" altLang="cs-CZ" sz="2400">
                <a:solidFill>
                  <a:srgbClr val="CC0000"/>
                </a:solidFill>
              </a:rPr>
              <a:t>PR 120-200 ms</a:t>
            </a:r>
          </a:p>
          <a:p>
            <a:pPr eaLnBrk="1" hangingPunct="1">
              <a:spcBef>
                <a:spcPct val="50000"/>
              </a:spcBef>
            </a:pPr>
            <a:endParaRPr lang="cs-CZ" altLang="cs-CZ" sz="2400">
              <a:solidFill>
                <a:srgbClr val="CC0000"/>
              </a:solidFill>
            </a:endParaRPr>
          </a:p>
          <a:p>
            <a:pPr eaLnBrk="1" hangingPunct="1">
              <a:spcBef>
                <a:spcPct val="50000"/>
              </a:spcBef>
            </a:pPr>
            <a:r>
              <a:rPr lang="cs-CZ" altLang="cs-CZ" sz="2400">
                <a:solidFill>
                  <a:srgbClr val="CC0000"/>
                </a:solidFill>
              </a:rPr>
              <a:t>QRS &lt;100-120ms</a:t>
            </a:r>
          </a:p>
          <a:p>
            <a:pPr eaLnBrk="1" hangingPunct="1">
              <a:spcBef>
                <a:spcPct val="50000"/>
              </a:spcBef>
            </a:pPr>
            <a:endParaRPr lang="cs-CZ" altLang="cs-CZ" sz="2400">
              <a:solidFill>
                <a:srgbClr val="CC0000"/>
              </a:solidFill>
            </a:endParaRPr>
          </a:p>
          <a:p>
            <a:pPr eaLnBrk="1" hangingPunct="1">
              <a:spcBef>
                <a:spcPct val="50000"/>
              </a:spcBef>
            </a:pPr>
            <a:r>
              <a:rPr lang="cs-CZ" altLang="cs-CZ" sz="2400">
                <a:solidFill>
                  <a:srgbClr val="CC0000"/>
                </a:solidFill>
              </a:rPr>
              <a:t>QT 440-460ms</a:t>
            </a:r>
          </a:p>
        </p:txBody>
      </p:sp>
      <p:sp>
        <p:nvSpPr>
          <p:cNvPr id="27653" name="Text Box 5"/>
          <p:cNvSpPr txBox="1">
            <a:spLocks noChangeArrowheads="1"/>
          </p:cNvSpPr>
          <p:nvPr/>
        </p:nvSpPr>
        <p:spPr bwMode="auto">
          <a:xfrm>
            <a:off x="381000" y="5638800"/>
            <a:ext cx="57150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2400" b="1">
                <a:solidFill>
                  <a:srgbClr val="FFFF00"/>
                </a:solidFill>
              </a:rPr>
              <a:t>Rychlost posunu papíru 25 mm/s</a:t>
            </a:r>
          </a:p>
          <a:p>
            <a:pPr eaLnBrk="1" hangingPunct="1">
              <a:spcBef>
                <a:spcPct val="50000"/>
              </a:spcBef>
            </a:pPr>
            <a:r>
              <a:rPr lang="cs-CZ" altLang="cs-CZ" sz="2400">
                <a:solidFill>
                  <a:srgbClr val="FFFF00"/>
                </a:solidFill>
              </a:rPr>
              <a:t>POZOR: někdy 50mm/s !!</a:t>
            </a:r>
          </a:p>
        </p:txBody>
      </p:sp>
      <p:sp>
        <p:nvSpPr>
          <p:cNvPr id="27654" name="AutoShape 6"/>
          <p:cNvSpPr>
            <a:spLocks noChangeArrowheads="1"/>
          </p:cNvSpPr>
          <p:nvPr/>
        </p:nvSpPr>
        <p:spPr bwMode="auto">
          <a:xfrm>
            <a:off x="0" y="4953000"/>
            <a:ext cx="381000" cy="457200"/>
          </a:xfrm>
          <a:prstGeom prst="upArrow">
            <a:avLst>
              <a:gd name="adj1" fmla="val 50000"/>
              <a:gd name="adj2" fmla="val 3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7655" name="Line 7"/>
          <p:cNvSpPr>
            <a:spLocks noChangeShapeType="1"/>
          </p:cNvSpPr>
          <p:nvPr/>
        </p:nvSpPr>
        <p:spPr bwMode="auto">
          <a:xfrm>
            <a:off x="8763000" y="1676400"/>
            <a:ext cx="0" cy="28956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7656" name="Rectangle 8"/>
          <p:cNvSpPr>
            <a:spLocks noChangeArrowheads="1"/>
          </p:cNvSpPr>
          <p:nvPr/>
        </p:nvSpPr>
        <p:spPr bwMode="auto">
          <a:xfrm>
            <a:off x="8686800" y="4724400"/>
            <a:ext cx="152400" cy="1524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247"/>
    </mc:Choice>
    <mc:Fallback>
      <p:transition spd="slow" advTm="27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685800" y="0"/>
            <a:ext cx="7772400" cy="1447800"/>
          </a:xfrm>
        </p:spPr>
        <p:txBody>
          <a:bodyPr/>
          <a:lstStyle/>
          <a:p>
            <a:pPr eaLnBrk="1" hangingPunct="1">
              <a:defRPr/>
            </a:pPr>
            <a:r>
              <a:rPr lang="cs-CZ" altLang="cs-CZ" smtClean="0">
                <a:solidFill>
                  <a:srgbClr val="FFCC00"/>
                </a:solidFill>
              </a:rPr>
              <a:t>Hrudní svody</a:t>
            </a:r>
            <a:br>
              <a:rPr lang="cs-CZ" altLang="cs-CZ" smtClean="0">
                <a:solidFill>
                  <a:srgbClr val="FFCC00"/>
                </a:solidFill>
              </a:rPr>
            </a:br>
            <a:r>
              <a:rPr lang="cs-CZ" altLang="cs-CZ" sz="2000" smtClean="0">
                <a:solidFill>
                  <a:srgbClr val="FFCC00"/>
                </a:solidFill>
              </a:rPr>
              <a:t>osa v transversální rovině – méně důležité</a:t>
            </a:r>
          </a:p>
        </p:txBody>
      </p:sp>
      <p:pic>
        <p:nvPicPr>
          <p:cNvPr id="31747" name="Picture 3" descr="norm ek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371600"/>
            <a:ext cx="7772400" cy="43148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1748" name="Text Box 4"/>
          <p:cNvSpPr txBox="1">
            <a:spLocks noChangeArrowheads="1"/>
          </p:cNvSpPr>
          <p:nvPr/>
        </p:nvSpPr>
        <p:spPr bwMode="auto">
          <a:xfrm>
            <a:off x="4343400" y="3733800"/>
            <a:ext cx="1143000" cy="457200"/>
          </a:xfrm>
          <a:prstGeom prst="rect">
            <a:avLst/>
          </a:prstGeom>
          <a:solidFill>
            <a:schemeClr val="folHlink">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cs-CZ" altLang="cs-CZ" sz="2400">
              <a:latin typeface="Times New Roman" panose="02020603050405020304" pitchFamily="18" charset="0"/>
            </a:endParaRPr>
          </a:p>
        </p:txBody>
      </p:sp>
      <p:sp>
        <p:nvSpPr>
          <p:cNvPr id="31749" name="Text Box 5"/>
          <p:cNvSpPr txBox="1">
            <a:spLocks noChangeArrowheads="1"/>
          </p:cNvSpPr>
          <p:nvPr/>
        </p:nvSpPr>
        <p:spPr bwMode="auto">
          <a:xfrm>
            <a:off x="6172200" y="1905000"/>
            <a:ext cx="1143000" cy="457200"/>
          </a:xfrm>
          <a:prstGeom prst="rect">
            <a:avLst/>
          </a:prstGeom>
          <a:solidFill>
            <a:schemeClr val="folHlink">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cs-CZ" altLang="cs-CZ" sz="2400">
              <a:latin typeface="Times New Roman" panose="02020603050405020304" pitchFamily="18" charset="0"/>
            </a:endParaRPr>
          </a:p>
        </p:txBody>
      </p:sp>
      <p:sp>
        <p:nvSpPr>
          <p:cNvPr id="31750" name="Text Box 6"/>
          <p:cNvSpPr txBox="1">
            <a:spLocks noChangeArrowheads="1"/>
          </p:cNvSpPr>
          <p:nvPr/>
        </p:nvSpPr>
        <p:spPr bwMode="auto">
          <a:xfrm>
            <a:off x="3429000" y="5943600"/>
            <a:ext cx="3886200"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2400">
                <a:latin typeface="Times New Roman" panose="02020603050405020304" pitchFamily="18" charset="0"/>
              </a:rPr>
              <a:t>přechodová zóna V4/V5</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871"/>
    </mc:Choice>
    <mc:Fallback>
      <p:transition spd="slow" advTm="368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ChangeArrowheads="1"/>
          </p:cNvSpPr>
          <p:nvPr>
            <p:ph type="body" idx="1"/>
          </p:nvPr>
        </p:nvSpPr>
        <p:spPr>
          <a:xfrm>
            <a:off x="179388" y="476250"/>
            <a:ext cx="8856662" cy="6126163"/>
          </a:xfrm>
        </p:spPr>
        <p:txBody>
          <a:bodyPr/>
          <a:lstStyle/>
          <a:p>
            <a:pPr eaLnBrk="1" hangingPunct="1">
              <a:defRPr/>
            </a:pPr>
            <a:r>
              <a:rPr lang="cs-CZ" altLang="cs-CZ" sz="2000" b="1" u="sng" dirty="0" smtClean="0">
                <a:solidFill>
                  <a:srgbClr val="FFFF66"/>
                </a:solidFill>
                <a:latin typeface="Times New Roman" panose="02020603050405020304" pitchFamily="18" charset="0"/>
              </a:rPr>
              <a:t>Celkové vyšetření</a:t>
            </a:r>
            <a:r>
              <a:rPr lang="cs-CZ" altLang="cs-CZ" sz="1600" b="1" dirty="0" smtClean="0">
                <a:solidFill>
                  <a:srgbClr val="FFFF66"/>
                </a:solidFill>
                <a:latin typeface="Times New Roman" panose="02020603050405020304" pitchFamily="18" charset="0"/>
              </a:rPr>
              <a:t>	 Vstupní vyšetření - Status </a:t>
            </a:r>
            <a:r>
              <a:rPr lang="cs-CZ" altLang="cs-CZ" sz="1600" b="1" dirty="0" err="1" smtClean="0">
                <a:solidFill>
                  <a:srgbClr val="FFFF66"/>
                </a:solidFill>
                <a:latin typeface="Times New Roman" panose="02020603050405020304" pitchFamily="18" charset="0"/>
              </a:rPr>
              <a:t>praesens</a:t>
            </a:r>
            <a:endParaRPr lang="cs-CZ" altLang="cs-CZ" sz="1600" b="1" dirty="0" smtClean="0">
              <a:solidFill>
                <a:srgbClr val="FFFF66"/>
              </a:solidFill>
              <a:latin typeface="Times New Roman" panose="02020603050405020304" pitchFamily="18" charset="0"/>
            </a:endParaRPr>
          </a:p>
          <a:p>
            <a:pPr eaLnBrk="1" hangingPunct="1">
              <a:defRPr/>
            </a:pPr>
            <a:r>
              <a:rPr lang="cs-CZ" altLang="cs-CZ" sz="1600" b="1" dirty="0" smtClean="0">
                <a:solidFill>
                  <a:srgbClr val="FFFF66"/>
                </a:solidFill>
                <a:latin typeface="Times New Roman" panose="02020603050405020304" pitchFamily="18" charset="0"/>
              </a:rPr>
              <a:t> Poloha, pohyby, řeč a hlas, Předchází vyšetření jednotlivých částí lidského těla. Zahajuje se již při navazování kontaktu při získávání </a:t>
            </a:r>
            <a:r>
              <a:rPr lang="cs-CZ" altLang="cs-CZ" sz="1600" b="1" dirty="0" err="1" smtClean="0">
                <a:solidFill>
                  <a:srgbClr val="FFFF66"/>
                </a:solidFill>
                <a:latin typeface="Times New Roman" panose="02020603050405020304" pitchFamily="18" charset="0"/>
              </a:rPr>
              <a:t>anamn</a:t>
            </a:r>
            <a:r>
              <a:rPr lang="cs-CZ" altLang="cs-CZ" sz="1600" b="1" dirty="0" smtClean="0">
                <a:solidFill>
                  <a:srgbClr val="FFFF66"/>
                </a:solidFill>
                <a:latin typeface="Times New Roman" panose="02020603050405020304" pitchFamily="18" charset="0"/>
              </a:rPr>
              <a:t> údajů. Je třeba pacientovi naslouchat, a také jej pozorovat.</a:t>
            </a:r>
          </a:p>
          <a:p>
            <a:pPr eaLnBrk="1" hangingPunct="1">
              <a:defRPr/>
            </a:pPr>
            <a:r>
              <a:rPr lang="cs-CZ" altLang="cs-CZ" sz="1600" b="1" dirty="0" smtClean="0">
                <a:solidFill>
                  <a:srgbClr val="FFFF66"/>
                </a:solidFill>
                <a:latin typeface="Times New Roman" panose="02020603050405020304" pitchFamily="18" charset="0"/>
              </a:rPr>
              <a:t> Při celkovém vyšetření se pozornost zaměřuje na posouzení psychického stavu, růstu, výživy, stoje a chůze, hlasu a řeči. Navazuje vyšetření kůže a tělesné teploty.</a:t>
            </a:r>
          </a:p>
          <a:p>
            <a:pPr eaLnBrk="1" hangingPunct="1">
              <a:defRPr/>
            </a:pPr>
            <a:r>
              <a:rPr lang="cs-CZ" altLang="cs-CZ" sz="1600" b="1" dirty="0" smtClean="0">
                <a:solidFill>
                  <a:srgbClr val="FFFF66"/>
                </a:solidFill>
                <a:latin typeface="Times New Roman" panose="02020603050405020304" pitchFamily="18" charset="0"/>
              </a:rPr>
              <a:t>KVANTITATIVNÍ PORUCHY </a:t>
            </a:r>
          </a:p>
          <a:p>
            <a:pPr eaLnBrk="1" hangingPunct="1">
              <a:defRPr/>
            </a:pPr>
            <a:r>
              <a:rPr lang="cs-CZ" altLang="cs-CZ" sz="1600" b="1" dirty="0" smtClean="0">
                <a:solidFill>
                  <a:srgbClr val="FFFF66"/>
                </a:solidFill>
                <a:latin typeface="Times New Roman" panose="02020603050405020304" pitchFamily="18" charset="0"/>
              </a:rPr>
              <a:t>   	Somnolence patologická spavost s možností procitnutí;  odpovědi  správné, reakce zpomalené,</a:t>
            </a:r>
          </a:p>
          <a:p>
            <a:pPr eaLnBrk="1" hangingPunct="1">
              <a:defRPr/>
            </a:pPr>
            <a:r>
              <a:rPr lang="cs-CZ" altLang="cs-CZ" sz="1600" b="1" dirty="0" smtClean="0">
                <a:solidFill>
                  <a:srgbClr val="FFFF66"/>
                </a:solidFill>
                <a:latin typeface="Times New Roman" panose="02020603050405020304" pitchFamily="18" charset="0"/>
              </a:rPr>
              <a:t>   	</a:t>
            </a:r>
            <a:r>
              <a:rPr lang="cs-CZ" altLang="cs-CZ" sz="1600" b="1" dirty="0" err="1" smtClean="0">
                <a:solidFill>
                  <a:srgbClr val="FFFF66"/>
                </a:solidFill>
                <a:latin typeface="Times New Roman" panose="02020603050405020304" pitchFamily="18" charset="0"/>
              </a:rPr>
              <a:t>sopor</a:t>
            </a:r>
            <a:r>
              <a:rPr lang="cs-CZ" altLang="cs-CZ" sz="1600" b="1" dirty="0" smtClean="0">
                <a:solidFill>
                  <a:srgbClr val="FFFF66"/>
                </a:solidFill>
                <a:latin typeface="Times New Roman" panose="02020603050405020304" pitchFamily="18" charset="0"/>
              </a:rPr>
              <a:t> je závažnější porucha, bez reakce na slovní </a:t>
            </a:r>
            <a:r>
              <a:rPr lang="cs-CZ" altLang="cs-CZ" sz="1600" b="1" dirty="0" err="1" smtClean="0">
                <a:solidFill>
                  <a:srgbClr val="FFFF66"/>
                </a:solidFill>
                <a:latin typeface="Times New Roman" panose="02020603050405020304" pitchFamily="18" charset="0"/>
              </a:rPr>
              <a:t>podnět;procitnutí</a:t>
            </a:r>
            <a:r>
              <a:rPr lang="cs-CZ" altLang="cs-CZ" sz="1600" b="1" dirty="0" smtClean="0">
                <a:solidFill>
                  <a:srgbClr val="FFFF66"/>
                </a:solidFill>
                <a:latin typeface="Times New Roman" panose="02020603050405020304" pitchFamily="18" charset="0"/>
              </a:rPr>
              <a:t> je vázáno na bolestivé podněty; po odeznění podnětu pacient upadá do výchozího stavu,</a:t>
            </a:r>
          </a:p>
          <a:p>
            <a:pPr eaLnBrk="1" hangingPunct="1">
              <a:defRPr/>
            </a:pPr>
            <a:r>
              <a:rPr lang="cs-CZ" altLang="cs-CZ" sz="1600" b="1" dirty="0" smtClean="0">
                <a:solidFill>
                  <a:srgbClr val="FFFF66"/>
                </a:solidFill>
                <a:latin typeface="Times New Roman" panose="02020603050405020304" pitchFamily="18" charset="0"/>
              </a:rPr>
              <a:t>   	kóma (bezvědomí) je nejzávažnější porucha vědomí, chybí reakce na bolestivé podněty; postupně se ztrácí výbavnost reflexů, včetně zornicového  a korneálního,</a:t>
            </a:r>
          </a:p>
          <a:p>
            <a:pPr eaLnBrk="1" hangingPunct="1">
              <a:defRPr/>
            </a:pPr>
            <a:r>
              <a:rPr lang="cs-CZ" altLang="cs-CZ" sz="1600" b="1" dirty="0" smtClean="0">
                <a:solidFill>
                  <a:srgbClr val="FFFF66"/>
                </a:solidFill>
                <a:latin typeface="Times New Roman" panose="02020603050405020304" pitchFamily="18" charset="0"/>
              </a:rPr>
              <a:t>   	synkopa (mdloba) je krátkodobá ztráta vědomí způsobená poruchou prokrvení centrálního nervového systému.</a:t>
            </a:r>
          </a:p>
          <a:p>
            <a:pPr eaLnBrk="1" hangingPunct="1">
              <a:defRPr/>
            </a:pPr>
            <a:r>
              <a:rPr lang="cs-CZ" altLang="cs-CZ" sz="1600" b="1" dirty="0" smtClean="0">
                <a:solidFill>
                  <a:srgbClr val="FFFF66"/>
                </a:solidFill>
                <a:latin typeface="Times New Roman" panose="02020603050405020304" pitchFamily="18" charset="0"/>
              </a:rPr>
              <a:t>KVANTITATIVNÍ PORUCHY</a:t>
            </a:r>
          </a:p>
          <a:p>
            <a:pPr eaLnBrk="1" hangingPunct="1">
              <a:defRPr/>
            </a:pPr>
            <a:r>
              <a:rPr lang="cs-CZ" altLang="cs-CZ" sz="1600" b="1" dirty="0" smtClean="0">
                <a:solidFill>
                  <a:srgbClr val="FFFF66"/>
                </a:solidFill>
                <a:latin typeface="Times New Roman" panose="02020603050405020304" pitchFamily="18" charset="0"/>
              </a:rPr>
              <a:t>Jsou charakterizovány dezorientací místem, časem a osobou.</a:t>
            </a:r>
          </a:p>
          <a:p>
            <a:pPr eaLnBrk="1" hangingPunct="1">
              <a:defRPr/>
            </a:pPr>
            <a:r>
              <a:rPr lang="cs-CZ" altLang="cs-CZ" sz="1600" b="1" dirty="0" smtClean="0">
                <a:solidFill>
                  <a:srgbClr val="FFFF66"/>
                </a:solidFill>
                <a:latin typeface="Times New Roman" panose="02020603050405020304" pitchFamily="18" charset="0"/>
              </a:rPr>
              <a:t>    	Amence je porucha vnímání, při níž jsou přítomny halucinace, projevuje se motorický neklid,</a:t>
            </a:r>
          </a:p>
          <a:p>
            <a:pPr eaLnBrk="1" hangingPunct="1">
              <a:defRPr/>
            </a:pPr>
            <a:r>
              <a:rPr lang="cs-CZ" altLang="cs-CZ" sz="1600" b="1" dirty="0" smtClean="0">
                <a:solidFill>
                  <a:srgbClr val="FFFF66"/>
                </a:solidFill>
                <a:latin typeface="Times New Roman" panose="02020603050405020304" pitchFamily="18" charset="0"/>
              </a:rPr>
              <a:t>   	delirium je závažnější stav s převažujícími halucinacemi vizuálními (malá zvířata), poruchami paměti, agitovaností nebo spavostí,</a:t>
            </a:r>
          </a:p>
          <a:p>
            <a:pPr eaLnBrk="1" hangingPunct="1">
              <a:defRPr/>
            </a:pPr>
            <a:r>
              <a:rPr lang="cs-CZ" altLang="cs-CZ" sz="1600" b="1" dirty="0" smtClean="0">
                <a:solidFill>
                  <a:srgbClr val="FFFF66"/>
                </a:solidFill>
                <a:latin typeface="Times New Roman" panose="02020603050405020304" pitchFamily="18" charset="0"/>
              </a:rPr>
              <a:t>   	obnubilace (mrákotný stav) se projevuje neuvědomělou činností postiženého jedince (pacient si nepamatuje co dělal).</a:t>
            </a:r>
          </a:p>
          <a:p>
            <a:pPr eaLnBrk="1" hangingPunct="1">
              <a:defRPr/>
            </a:pPr>
            <a:r>
              <a:rPr lang="cs-CZ" altLang="cs-CZ" sz="1600" b="1" dirty="0" smtClean="0">
                <a:solidFill>
                  <a:srgbClr val="FFFF66"/>
                </a:solidFill>
                <a:latin typeface="Times New Roman" panose="02020603050405020304" pitchFamily="18" charset="0"/>
              </a:rPr>
              <a:t> </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1410"/>
    </mc:Choice>
    <mc:Fallback>
      <p:transition spd="slow" advTm="1914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ChangeArrowheads="1"/>
          </p:cNvSpPr>
          <p:nvPr>
            <p:ph type="body" idx="1"/>
          </p:nvPr>
        </p:nvSpPr>
        <p:spPr>
          <a:xfrm>
            <a:off x="250825" y="0"/>
            <a:ext cx="8713788" cy="6126163"/>
          </a:xfrm>
        </p:spPr>
        <p:txBody>
          <a:bodyPr/>
          <a:lstStyle/>
          <a:p>
            <a:pPr eaLnBrk="1" hangingPunct="1">
              <a:defRPr/>
            </a:pPr>
            <a:endParaRPr lang="cs-CZ" altLang="cs-CZ" sz="1400" b="1" dirty="0" smtClean="0">
              <a:solidFill>
                <a:srgbClr val="FFFF66"/>
              </a:solidFill>
              <a:latin typeface="Times New Roman" panose="02020603050405020304" pitchFamily="18" charset="0"/>
            </a:endParaRPr>
          </a:p>
          <a:p>
            <a:pPr eaLnBrk="1" hangingPunct="1">
              <a:defRPr/>
            </a:pPr>
            <a:r>
              <a:rPr lang="cs-CZ" altLang="cs-CZ" sz="1600" b="1" dirty="0" smtClean="0">
                <a:solidFill>
                  <a:srgbClr val="FFFF66"/>
                </a:solidFill>
                <a:latin typeface="Times New Roman" panose="02020603050405020304" pitchFamily="18" charset="0"/>
              </a:rPr>
              <a:t>Poruchy vědomí vznikají nejčastěji:</a:t>
            </a:r>
          </a:p>
          <a:p>
            <a:pPr eaLnBrk="1" hangingPunct="1">
              <a:defRPr/>
            </a:pPr>
            <a:r>
              <a:rPr lang="cs-CZ" altLang="cs-CZ" sz="1600" b="1" dirty="0" smtClean="0">
                <a:solidFill>
                  <a:srgbClr val="FFFF66"/>
                </a:solidFill>
                <a:latin typeface="Times New Roman" panose="02020603050405020304" pitchFamily="18" charset="0"/>
              </a:rPr>
              <a:t> </a:t>
            </a:r>
          </a:p>
          <a:p>
            <a:pPr eaLnBrk="1" hangingPunct="1">
              <a:defRPr/>
            </a:pPr>
            <a:r>
              <a:rPr lang="cs-CZ" altLang="cs-CZ" sz="1600" b="1" dirty="0" smtClean="0">
                <a:solidFill>
                  <a:srgbClr val="FFFF66"/>
                </a:solidFill>
                <a:latin typeface="Times New Roman" panose="02020603050405020304" pitchFamily="18" charset="0"/>
              </a:rPr>
              <a:t>   	z příčin oběhových (primárně při ischemii, hemoragii či embolii do CNS, nebo sekundárně na podkladě srdečního selhání nebo arytmií),</a:t>
            </a:r>
          </a:p>
          <a:p>
            <a:pPr eaLnBrk="1" hangingPunct="1">
              <a:defRPr/>
            </a:pPr>
            <a:r>
              <a:rPr lang="cs-CZ" altLang="cs-CZ" sz="1600" b="1" dirty="0" smtClean="0">
                <a:solidFill>
                  <a:srgbClr val="FFFF66"/>
                </a:solidFill>
                <a:latin typeface="Times New Roman" panose="02020603050405020304" pitchFamily="18" charset="0"/>
              </a:rPr>
              <a:t>   	zánětlivých (meningitida, meningoencefalitida, absces mozku),</a:t>
            </a:r>
          </a:p>
          <a:p>
            <a:pPr eaLnBrk="1" hangingPunct="1">
              <a:defRPr/>
            </a:pPr>
            <a:r>
              <a:rPr lang="cs-CZ" altLang="cs-CZ" sz="1600" b="1" dirty="0" smtClean="0">
                <a:solidFill>
                  <a:srgbClr val="FFFF66"/>
                </a:solidFill>
                <a:latin typeface="Times New Roman" panose="02020603050405020304" pitchFamily="18" charset="0"/>
              </a:rPr>
              <a:t>   	metabolických (hyperglykémie, hypoglykémie, jaterní nebo renální selhání, poruchy hydratace, zejména dehydratace)</a:t>
            </a:r>
          </a:p>
          <a:p>
            <a:pPr eaLnBrk="1" hangingPunct="1">
              <a:defRPr/>
            </a:pPr>
            <a:r>
              <a:rPr lang="cs-CZ" altLang="cs-CZ" sz="1600" b="1" dirty="0" smtClean="0">
                <a:solidFill>
                  <a:srgbClr val="FFFF66"/>
                </a:solidFill>
                <a:latin typeface="Times New Roman" panose="02020603050405020304" pitchFamily="18" charset="0"/>
              </a:rPr>
              <a:t>   	při intoxikacích (abúzus alkoholu, drogy, léky),</a:t>
            </a:r>
          </a:p>
          <a:p>
            <a:pPr eaLnBrk="1" hangingPunct="1">
              <a:defRPr/>
            </a:pPr>
            <a:r>
              <a:rPr lang="cs-CZ" altLang="cs-CZ" sz="1600" b="1" dirty="0" smtClean="0">
                <a:solidFill>
                  <a:srgbClr val="FFFF66"/>
                </a:solidFill>
                <a:latin typeface="Times New Roman" panose="02020603050405020304" pitchFamily="18" charset="0"/>
              </a:rPr>
              <a:t>   	psychiatrických onemocněních a</a:t>
            </a:r>
          </a:p>
          <a:p>
            <a:pPr eaLnBrk="1" hangingPunct="1">
              <a:defRPr/>
            </a:pPr>
            <a:r>
              <a:rPr lang="cs-CZ" altLang="cs-CZ" sz="1600" b="1" dirty="0" smtClean="0">
                <a:solidFill>
                  <a:srgbClr val="FFFF66"/>
                </a:solidFill>
                <a:latin typeface="Times New Roman" panose="02020603050405020304" pitchFamily="18" charset="0"/>
              </a:rPr>
              <a:t>   	v souvislosti s úrazy, nádory a epilepsií.</a:t>
            </a:r>
          </a:p>
          <a:p>
            <a:pPr eaLnBrk="1" hangingPunct="1">
              <a:defRPr/>
            </a:pPr>
            <a:endParaRPr lang="cs-CZ" altLang="cs-CZ" sz="1600" b="1" dirty="0" smtClean="0">
              <a:solidFill>
                <a:srgbClr val="FFFF66"/>
              </a:solidFill>
              <a:latin typeface="Times New Roman" panose="02020603050405020304" pitchFamily="18" charset="0"/>
            </a:endParaRPr>
          </a:p>
          <a:p>
            <a:pPr eaLnBrk="1" hangingPunct="1">
              <a:defRPr/>
            </a:pPr>
            <a:r>
              <a:rPr lang="cs-CZ" altLang="cs-CZ" sz="1600" b="1" dirty="0" smtClean="0">
                <a:solidFill>
                  <a:srgbClr val="FFFF66"/>
                </a:solidFill>
                <a:latin typeface="Times New Roman" panose="02020603050405020304" pitchFamily="18" charset="0"/>
              </a:rPr>
              <a:t>Součástí vyšetření je také posouzení chování a jednání vyšetřované osoby, její nálady a náhledu na onemocnění.</a:t>
            </a:r>
          </a:p>
          <a:p>
            <a:pPr eaLnBrk="1" hangingPunct="1">
              <a:defRPr/>
            </a:pPr>
            <a:r>
              <a:rPr lang="cs-CZ" altLang="cs-CZ" sz="1600" b="1" dirty="0" smtClean="0">
                <a:solidFill>
                  <a:srgbClr val="FFFF66"/>
                </a:solidFill>
                <a:latin typeface="Times New Roman" panose="02020603050405020304" pitchFamily="18" charset="0"/>
              </a:rPr>
              <a:t> </a:t>
            </a:r>
          </a:p>
          <a:p>
            <a:pPr eaLnBrk="1" hangingPunct="1">
              <a:defRPr/>
            </a:pPr>
            <a:r>
              <a:rPr lang="cs-CZ" altLang="cs-CZ" sz="1600" b="1" dirty="0" smtClean="0">
                <a:solidFill>
                  <a:srgbClr val="FFFF66"/>
                </a:solidFill>
                <a:latin typeface="Times New Roman" panose="02020603050405020304" pitchFamily="18" charset="0"/>
              </a:rPr>
              <a:t>EMOČNÍ LABILITA </a:t>
            </a:r>
          </a:p>
          <a:p>
            <a:pPr eaLnBrk="1" hangingPunct="1">
              <a:defRPr/>
            </a:pPr>
            <a:r>
              <a:rPr lang="cs-CZ" altLang="cs-CZ" sz="1600" b="1" dirty="0" smtClean="0">
                <a:solidFill>
                  <a:srgbClr val="FFFF66"/>
                </a:solidFill>
                <a:latin typeface="Times New Roman" panose="02020603050405020304" pitchFamily="18" charset="0"/>
              </a:rPr>
              <a:t>   	Úzkost bývá součástí neurózy nebo je druhotnou reakcí na nejistotu související s nemocí,</a:t>
            </a:r>
          </a:p>
          <a:p>
            <a:pPr eaLnBrk="1" hangingPunct="1">
              <a:defRPr/>
            </a:pPr>
            <a:r>
              <a:rPr lang="cs-CZ" altLang="cs-CZ" sz="1600" b="1" dirty="0" smtClean="0">
                <a:solidFill>
                  <a:srgbClr val="FFFF66"/>
                </a:solidFill>
                <a:latin typeface="Times New Roman" panose="02020603050405020304" pitchFamily="18" charset="0"/>
              </a:rPr>
              <a:t>   	deprese se projevuje jako neopodstatněný smutek (endogenní) nebo jako reakce na okolnosti (situační),</a:t>
            </a:r>
          </a:p>
          <a:p>
            <a:pPr eaLnBrk="1" hangingPunct="1">
              <a:defRPr/>
            </a:pPr>
            <a:r>
              <a:rPr lang="cs-CZ" altLang="cs-CZ" sz="1600" b="1" dirty="0" smtClean="0">
                <a:solidFill>
                  <a:srgbClr val="FFFF66"/>
                </a:solidFill>
                <a:latin typeface="Times New Roman" panose="02020603050405020304" pitchFamily="18" charset="0"/>
              </a:rPr>
              <a:t>   	</a:t>
            </a:r>
            <a:r>
              <a:rPr lang="cs-CZ" altLang="cs-CZ" sz="1600" b="1" dirty="0" err="1" smtClean="0">
                <a:solidFill>
                  <a:srgbClr val="FFFF66"/>
                </a:solidFill>
                <a:latin typeface="Times New Roman" panose="02020603050405020304" pitchFamily="18" charset="0"/>
              </a:rPr>
              <a:t>hypománie</a:t>
            </a:r>
            <a:r>
              <a:rPr lang="cs-CZ" altLang="cs-CZ" sz="1600" b="1" dirty="0" smtClean="0">
                <a:solidFill>
                  <a:srgbClr val="FFFF66"/>
                </a:solidFill>
                <a:latin typeface="Times New Roman" panose="02020603050405020304" pitchFamily="18" charset="0"/>
              </a:rPr>
              <a:t>, mánie se vyznačuje nepřiměřeně veselou náladou neodpovídající situaci.</a:t>
            </a:r>
          </a:p>
          <a:p>
            <a:pPr eaLnBrk="1" hangingPunct="1">
              <a:defRPr/>
            </a:pPr>
            <a:r>
              <a:rPr lang="cs-CZ" altLang="cs-CZ" sz="1600" b="1" dirty="0" smtClean="0">
                <a:solidFill>
                  <a:srgbClr val="FFFF66"/>
                </a:solidFill>
                <a:latin typeface="Times New Roman" panose="02020603050405020304" pitchFamily="18" charset="0"/>
              </a:rPr>
              <a:t> </a:t>
            </a:r>
          </a:p>
          <a:p>
            <a:pPr eaLnBrk="1" hangingPunct="1">
              <a:defRPr/>
            </a:pPr>
            <a:r>
              <a:rPr lang="cs-CZ" altLang="cs-CZ" sz="1600" b="1" dirty="0" smtClean="0">
                <a:solidFill>
                  <a:srgbClr val="FFFF66"/>
                </a:solidFill>
                <a:latin typeface="Times New Roman" panose="02020603050405020304" pitchFamily="18" charset="0"/>
              </a:rPr>
              <a:t>Emoční labilita je projevem neuróz, psychóz, mozkové arteriosklerózy, metabolické encefalopatie, akutní a chronické intoxikace alkoholem</a:t>
            </a:r>
          </a:p>
          <a:p>
            <a:pPr eaLnBrk="1" hangingPunct="1">
              <a:defRPr/>
            </a:pPr>
            <a:endParaRPr lang="cs-CZ" altLang="cs-CZ" sz="1400" b="1" dirty="0" smtClean="0">
              <a:solidFill>
                <a:srgbClr val="FFFF66"/>
              </a:solidFill>
              <a:latin typeface="Times New Roman" panose="02020603050405020304" pitchFamily="18" charset="0"/>
            </a:endParaRPr>
          </a:p>
        </p:txBody>
      </p:sp>
      <p:pic>
        <p:nvPicPr>
          <p:cNvPr id="3" name="Zvuk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7139"/>
    </mc:Choice>
    <mc:Fallback>
      <p:transition spd="slow" advTm="371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763" y="63500"/>
            <a:ext cx="8997951" cy="6738938"/>
          </a:xfrm>
        </p:spPr>
        <p:txBody>
          <a:bodyPr/>
          <a:lstStyle/>
          <a:p>
            <a:pPr eaLnBrk="1" hangingPunct="1">
              <a:defRPr/>
            </a:pPr>
            <a:r>
              <a:rPr lang="cs-CZ" sz="1800" b="1" u="sng" dirty="0" smtClean="0">
                <a:solidFill>
                  <a:srgbClr val="FFFF00"/>
                </a:solidFill>
              </a:rPr>
              <a:t>Vývoj a růst, stav výživy 	 </a:t>
            </a:r>
          </a:p>
          <a:p>
            <a:pPr eaLnBrk="1" hangingPunct="1">
              <a:defRPr/>
            </a:pPr>
            <a:r>
              <a:rPr lang="cs-CZ" sz="1800" dirty="0" smtClean="0">
                <a:solidFill>
                  <a:srgbClr val="FFFF00"/>
                </a:solidFill>
              </a:rPr>
              <a:t>-Gigantizmus  </a:t>
            </a:r>
            <a:r>
              <a:rPr lang="cs-CZ" sz="1800" dirty="0" err="1" smtClean="0">
                <a:solidFill>
                  <a:srgbClr val="FFFF00"/>
                </a:solidFill>
              </a:rPr>
              <a:t>Eunuchoidní</a:t>
            </a:r>
            <a:r>
              <a:rPr lang="cs-CZ" sz="1800" dirty="0" smtClean="0">
                <a:solidFill>
                  <a:srgbClr val="FFFF00"/>
                </a:solidFill>
              </a:rPr>
              <a:t> vzrůst  Nanizmus</a:t>
            </a:r>
          </a:p>
          <a:p>
            <a:pPr eaLnBrk="1" hangingPunct="1">
              <a:defRPr/>
            </a:pPr>
            <a:r>
              <a:rPr lang="cs-CZ" sz="1800" dirty="0" smtClean="0">
                <a:solidFill>
                  <a:srgbClr val="FFFF00"/>
                </a:solidFill>
              </a:rPr>
              <a:t> Stav výživy</a:t>
            </a:r>
          </a:p>
          <a:p>
            <a:pPr eaLnBrk="1" hangingPunct="1">
              <a:defRPr/>
            </a:pPr>
            <a:r>
              <a:rPr lang="cs-CZ" sz="1800" dirty="0" smtClean="0">
                <a:solidFill>
                  <a:srgbClr val="FFFF00"/>
                </a:solidFill>
              </a:rPr>
              <a:t>- Obezita   x - Kachexie</a:t>
            </a:r>
          </a:p>
          <a:p>
            <a:pPr eaLnBrk="1" hangingPunct="1">
              <a:defRPr/>
            </a:pPr>
            <a:r>
              <a:rPr lang="cs-CZ" sz="1400" dirty="0" smtClean="0">
                <a:solidFill>
                  <a:srgbClr val="FFFF00"/>
                </a:solidFill>
              </a:rPr>
              <a:t>Vývoj a růst lidského organizmu probíhá proporcionálně, pod vlivem hormonálních, psychických, metabolických a genetických faktorů. Průměrná výška kolísá. Za normální lze ještě považovat i familiárně se vyskytující vysoký a malý vzrůst.</a:t>
            </a:r>
          </a:p>
          <a:p>
            <a:pPr eaLnBrk="1" hangingPunct="1">
              <a:defRPr/>
            </a:pPr>
            <a:r>
              <a:rPr lang="cs-CZ" sz="1800" dirty="0" smtClean="0">
                <a:solidFill>
                  <a:srgbClr val="FFFF00"/>
                </a:solidFill>
              </a:rPr>
              <a:t> GIGANTIZMUS  nadměrný vzrůst. </a:t>
            </a:r>
            <a:r>
              <a:rPr lang="cs-CZ" sz="1600" dirty="0" smtClean="0">
                <a:solidFill>
                  <a:srgbClr val="FFFF00"/>
                </a:solidFill>
              </a:rPr>
              <a:t>Vývoj je proporcionální, mohou však být vyjádřeny i projevy akromegalické (nápadné nadočnicové oblouky, nos, brada). Příčinou je hypersekrece somatotropního hormonu v dětství, před uzavřením růstových štěrbin.</a:t>
            </a:r>
          </a:p>
          <a:p>
            <a:pPr eaLnBrk="1" hangingPunct="1">
              <a:defRPr/>
            </a:pPr>
            <a:r>
              <a:rPr lang="cs-CZ" sz="1800" dirty="0" smtClean="0">
                <a:solidFill>
                  <a:srgbClr val="FFFF00"/>
                </a:solidFill>
              </a:rPr>
              <a:t> EUNUCHOIDNÍ VZRŮST  charakterizován vyšším vzrůstem, nepoměrem mezi délkou končetin a trupu, který je relativně kratší. Příčinou je prepubertální </a:t>
            </a:r>
            <a:r>
              <a:rPr lang="cs-CZ" sz="1800" dirty="0" err="1" smtClean="0">
                <a:solidFill>
                  <a:srgbClr val="FFFF00"/>
                </a:solidFill>
              </a:rPr>
              <a:t>hypogonadizmus</a:t>
            </a:r>
            <a:r>
              <a:rPr lang="cs-CZ" sz="1800" dirty="0" smtClean="0">
                <a:solidFill>
                  <a:srgbClr val="FFFF00"/>
                </a:solidFill>
              </a:rPr>
              <a:t>.</a:t>
            </a:r>
          </a:p>
          <a:p>
            <a:pPr eaLnBrk="1" hangingPunct="1">
              <a:defRPr/>
            </a:pPr>
            <a:r>
              <a:rPr lang="cs-CZ" sz="1800" dirty="0" smtClean="0">
                <a:solidFill>
                  <a:srgbClr val="FFFF00"/>
                </a:solidFill>
              </a:rPr>
              <a:t> NANISMUS  </a:t>
            </a:r>
            <a:r>
              <a:rPr lang="cs-CZ" sz="1600" dirty="0" smtClean="0">
                <a:solidFill>
                  <a:srgbClr val="FFFF00"/>
                </a:solidFill>
              </a:rPr>
              <a:t>proporcionální malý vzrůst. Hranice výšky mužů 145 cm, u žen 135cm. Vyskytuje se u hormonálních, genetických chromozomálních poruch (</a:t>
            </a:r>
            <a:r>
              <a:rPr lang="cs-CZ" sz="1600" dirty="0" err="1" smtClean="0">
                <a:solidFill>
                  <a:srgbClr val="FFFF00"/>
                </a:solidFill>
              </a:rPr>
              <a:t>Turnerův</a:t>
            </a:r>
            <a:r>
              <a:rPr lang="cs-CZ" sz="1600" dirty="0" smtClean="0">
                <a:solidFill>
                  <a:srgbClr val="FFFF00"/>
                </a:solidFill>
              </a:rPr>
              <a:t> syndrom, u ovariální dysgeneze) nebo u vrozených metabolických poruch. </a:t>
            </a:r>
          </a:p>
          <a:p>
            <a:pPr eaLnBrk="1" hangingPunct="1">
              <a:defRPr/>
            </a:pPr>
            <a:r>
              <a:rPr lang="cs-CZ" sz="1600" dirty="0" smtClean="0">
                <a:solidFill>
                  <a:srgbClr val="FFFF00"/>
                </a:solidFill>
              </a:rPr>
              <a:t>   	Nanizmus disproporcionální se vyznačuje disproporcí mezi malým vzrůstem a relativně dlouhým trupem, velkou hlavou. Vyskytuje se u fetální </a:t>
            </a:r>
            <a:r>
              <a:rPr lang="cs-CZ" sz="1600" dirty="0" err="1" smtClean="0">
                <a:solidFill>
                  <a:srgbClr val="FFFF00"/>
                </a:solidFill>
              </a:rPr>
              <a:t>chondrodystrofie</a:t>
            </a:r>
            <a:r>
              <a:rPr lang="cs-CZ" sz="1600" dirty="0" smtClean="0">
                <a:solidFill>
                  <a:srgbClr val="FFFF00"/>
                </a:solidFill>
              </a:rPr>
              <a:t>,.</a:t>
            </a:r>
          </a:p>
          <a:p>
            <a:pPr eaLnBrk="1" hangingPunct="1">
              <a:defRPr/>
            </a:pPr>
            <a:r>
              <a:rPr lang="cs-CZ" sz="1600" dirty="0" smtClean="0">
                <a:solidFill>
                  <a:srgbClr val="FFFF00"/>
                </a:solidFill>
              </a:rPr>
              <a:t>   	nanizmus hypofyzární má normální tělesné proporce, vzniká sníženou produkcí STH (somatotropní hormon) před uzavřením růstových štěrbin,</a:t>
            </a:r>
          </a:p>
          <a:p>
            <a:pPr eaLnBrk="1" hangingPunct="1">
              <a:defRPr/>
            </a:pPr>
            <a:r>
              <a:rPr lang="cs-CZ" sz="1600" dirty="0" smtClean="0">
                <a:solidFill>
                  <a:srgbClr val="FFFF00"/>
                </a:solidFill>
              </a:rPr>
              <a:t>   	nanizmus při </a:t>
            </a:r>
            <a:r>
              <a:rPr lang="cs-CZ" sz="1600" dirty="0" err="1" smtClean="0">
                <a:solidFill>
                  <a:srgbClr val="FFFF00"/>
                </a:solidFill>
              </a:rPr>
              <a:t>kretinizmu</a:t>
            </a:r>
            <a:r>
              <a:rPr lang="cs-CZ" sz="1600" dirty="0" smtClean="0">
                <a:solidFill>
                  <a:srgbClr val="FFFF00"/>
                </a:solidFill>
              </a:rPr>
              <a:t> způsoben sníženou </a:t>
            </a:r>
            <a:r>
              <a:rPr lang="cs-CZ" sz="1600" dirty="0" err="1" smtClean="0">
                <a:solidFill>
                  <a:srgbClr val="FFFF00"/>
                </a:solidFill>
              </a:rPr>
              <a:t>fcí</a:t>
            </a:r>
            <a:r>
              <a:rPr lang="cs-CZ" sz="1600" dirty="0" smtClean="0">
                <a:solidFill>
                  <a:srgbClr val="FFFF00"/>
                </a:solidFill>
              </a:rPr>
              <a:t> štítné žlázy. Porucha růstu, intelektu (</a:t>
            </a:r>
            <a:r>
              <a:rPr lang="cs-CZ" sz="1600" dirty="0" err="1" smtClean="0">
                <a:solidFill>
                  <a:srgbClr val="FFFF00"/>
                </a:solidFill>
              </a:rPr>
              <a:t>kretinizmus</a:t>
            </a:r>
            <a:r>
              <a:rPr lang="cs-CZ" sz="1600" dirty="0" smtClean="0">
                <a:solidFill>
                  <a:srgbClr val="FFFF00"/>
                </a:solidFill>
              </a:rPr>
              <a:t>) a </a:t>
            </a:r>
            <a:r>
              <a:rPr lang="cs-CZ" sz="1600" dirty="0" err="1" smtClean="0">
                <a:solidFill>
                  <a:srgbClr val="FFFF00"/>
                </a:solidFill>
              </a:rPr>
              <a:t>hypogonadismem</a:t>
            </a:r>
            <a:r>
              <a:rPr lang="cs-CZ" sz="1600" dirty="0" smtClean="0">
                <a:solidFill>
                  <a:srgbClr val="FFFF00"/>
                </a:solidFill>
              </a:rPr>
              <a:t>,</a:t>
            </a:r>
          </a:p>
          <a:p>
            <a:pPr eaLnBrk="1" hangingPunct="1">
              <a:defRPr/>
            </a:pPr>
            <a:r>
              <a:rPr lang="cs-CZ" sz="1600" dirty="0" smtClean="0">
                <a:solidFill>
                  <a:srgbClr val="FFFF00"/>
                </a:solidFill>
              </a:rPr>
              <a:t>   	nanizmus u </a:t>
            </a:r>
            <a:r>
              <a:rPr lang="cs-CZ" sz="1600" dirty="0" err="1" smtClean="0">
                <a:solidFill>
                  <a:srgbClr val="FFFF00"/>
                </a:solidFill>
              </a:rPr>
              <a:t>pubertas</a:t>
            </a:r>
            <a:r>
              <a:rPr lang="cs-CZ" sz="1600" dirty="0" smtClean="0">
                <a:solidFill>
                  <a:srgbClr val="FFFF00"/>
                </a:solidFill>
              </a:rPr>
              <a:t> </a:t>
            </a:r>
            <a:r>
              <a:rPr lang="cs-CZ" sz="1600" dirty="0" err="1" smtClean="0">
                <a:solidFill>
                  <a:srgbClr val="FFFF00"/>
                </a:solidFill>
              </a:rPr>
              <a:t>praecox</a:t>
            </a:r>
            <a:r>
              <a:rPr lang="cs-CZ" sz="1600" dirty="0" smtClean="0">
                <a:solidFill>
                  <a:srgbClr val="FFFF00"/>
                </a:solidFill>
              </a:rPr>
              <a:t> vzhledem se podobá fetální </a:t>
            </a:r>
            <a:r>
              <a:rPr lang="cs-CZ" sz="1600" dirty="0" err="1" smtClean="0">
                <a:solidFill>
                  <a:srgbClr val="FFFF00"/>
                </a:solidFill>
              </a:rPr>
              <a:t>chondrodystrofii</a:t>
            </a:r>
            <a:r>
              <a:rPr lang="cs-CZ" sz="1600" dirty="0" smtClean="0">
                <a:solidFill>
                  <a:srgbClr val="FFFF00"/>
                </a:solidFill>
              </a:rPr>
              <a:t>, vzniká předčasným uzávěrem růstových štěrbin</a:t>
            </a:r>
            <a:r>
              <a:rPr lang="cs-CZ" sz="1800" dirty="0" smtClean="0">
                <a:solidFill>
                  <a:srgbClr val="FFFF00"/>
                </a:solidFill>
              </a:rPr>
              <a:t>.</a:t>
            </a:r>
          </a:p>
          <a:p>
            <a:pPr eaLnBrk="1" hangingPunct="1">
              <a:defRPr/>
            </a:pPr>
            <a:r>
              <a:rPr lang="cs-CZ" sz="1800" dirty="0" smtClean="0">
                <a:solidFill>
                  <a:srgbClr val="FFFF00"/>
                </a:solidFill>
              </a:rPr>
              <a:t> </a:t>
            </a:r>
          </a:p>
        </p:txBody>
      </p:sp>
      <p:pic>
        <p:nvPicPr>
          <p:cNvPr id="4" name="Zvu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6583"/>
    </mc:Choice>
    <mc:Fallback>
      <p:transition spd="slow" advTm="76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763" y="63500"/>
            <a:ext cx="8997951" cy="6738938"/>
          </a:xfrm>
        </p:spPr>
        <p:txBody>
          <a:bodyPr/>
          <a:lstStyle/>
          <a:p>
            <a:pPr eaLnBrk="1" hangingPunct="1">
              <a:defRPr/>
            </a:pPr>
            <a:r>
              <a:rPr lang="cs-CZ" sz="1800" dirty="0" smtClean="0">
                <a:solidFill>
                  <a:srgbClr val="FFFF00"/>
                </a:solidFill>
              </a:rPr>
              <a:t>Stav výživy se dá orientačně určit na první pohled. K objektivizaci lze použít:</a:t>
            </a:r>
          </a:p>
          <a:p>
            <a:pPr eaLnBrk="1" hangingPunct="1">
              <a:defRPr/>
            </a:pPr>
            <a:r>
              <a:rPr lang="cs-CZ" sz="1800" dirty="0" smtClean="0">
                <a:solidFill>
                  <a:srgbClr val="FFFF00"/>
                </a:solidFill>
              </a:rPr>
              <a:t>    	BMI (body </a:t>
            </a:r>
            <a:r>
              <a:rPr lang="cs-CZ" sz="1800" dirty="0" err="1" smtClean="0">
                <a:solidFill>
                  <a:srgbClr val="FFFF00"/>
                </a:solidFill>
              </a:rPr>
              <a:t>mass</a:t>
            </a:r>
            <a:r>
              <a:rPr lang="cs-CZ" sz="1800" dirty="0" smtClean="0">
                <a:solidFill>
                  <a:srgbClr val="FFFF00"/>
                </a:solidFill>
              </a:rPr>
              <a:t> index): hmotnost v kg / povrch těla v m2.</a:t>
            </a:r>
          </a:p>
          <a:p>
            <a:pPr eaLnBrk="1" hangingPunct="1">
              <a:defRPr/>
            </a:pPr>
            <a:r>
              <a:rPr lang="cs-CZ" sz="1800" dirty="0" smtClean="0">
                <a:solidFill>
                  <a:srgbClr val="FFFF00"/>
                </a:solidFill>
              </a:rPr>
              <a:t>   	20 - 25 norma, 30 - 40 obezita, více než 40 těžká, méně něž 20 podváha,</a:t>
            </a:r>
          </a:p>
          <a:p>
            <a:pPr eaLnBrk="1" hangingPunct="1">
              <a:defRPr/>
            </a:pPr>
            <a:r>
              <a:rPr lang="cs-CZ" sz="1800" dirty="0" smtClean="0">
                <a:solidFill>
                  <a:srgbClr val="FFFF00"/>
                </a:solidFill>
              </a:rPr>
              <a:t>   	měření podkožní vrstvy </a:t>
            </a:r>
            <a:r>
              <a:rPr lang="cs-CZ" sz="1800" dirty="0" err="1" smtClean="0">
                <a:solidFill>
                  <a:srgbClr val="FFFF00"/>
                </a:solidFill>
              </a:rPr>
              <a:t>kaliperem</a:t>
            </a:r>
            <a:r>
              <a:rPr lang="cs-CZ" sz="1800" dirty="0" smtClean="0">
                <a:solidFill>
                  <a:srgbClr val="FFFF00"/>
                </a:solidFill>
              </a:rPr>
              <a:t>, muži do 1,5 cm ženy do 2,2 cm (</a:t>
            </a:r>
            <a:r>
              <a:rPr lang="cs-CZ" sz="1800" dirty="0" err="1" smtClean="0">
                <a:solidFill>
                  <a:srgbClr val="FFFF00"/>
                </a:solidFill>
              </a:rPr>
              <a:t>norm</a:t>
            </a:r>
            <a:r>
              <a:rPr lang="cs-CZ" sz="1800" dirty="0" smtClean="0">
                <a:solidFill>
                  <a:srgbClr val="FFFF00"/>
                </a:solidFill>
              </a:rPr>
              <a:t>),</a:t>
            </a:r>
          </a:p>
          <a:p>
            <a:pPr eaLnBrk="1" hangingPunct="1">
              <a:defRPr/>
            </a:pPr>
            <a:r>
              <a:rPr lang="cs-CZ" sz="1800" dirty="0" smtClean="0">
                <a:solidFill>
                  <a:srgbClr val="FFFF00"/>
                </a:solidFill>
              </a:rPr>
              <a:t>   	</a:t>
            </a:r>
            <a:r>
              <a:rPr lang="cs-CZ" sz="1800" dirty="0" err="1" smtClean="0">
                <a:solidFill>
                  <a:srgbClr val="FFFF00"/>
                </a:solidFill>
              </a:rPr>
              <a:t>Brockova</a:t>
            </a:r>
            <a:r>
              <a:rPr lang="cs-CZ" sz="1800" dirty="0" smtClean="0">
                <a:solidFill>
                  <a:srgbClr val="FFFF00"/>
                </a:solidFill>
              </a:rPr>
              <a:t> vzorce</a:t>
            </a:r>
          </a:p>
          <a:p>
            <a:pPr eaLnBrk="1" hangingPunct="1">
              <a:defRPr/>
            </a:pPr>
            <a:r>
              <a:rPr lang="cs-CZ" sz="1800" dirty="0" smtClean="0">
                <a:solidFill>
                  <a:srgbClr val="FFFF00"/>
                </a:solidFill>
              </a:rPr>
              <a:t>   	hmotnost v kg (± 10%) = výška v cm - 100</a:t>
            </a:r>
          </a:p>
          <a:p>
            <a:pPr eaLnBrk="1" hangingPunct="1">
              <a:defRPr/>
            </a:pPr>
            <a:r>
              <a:rPr lang="cs-CZ" sz="1800" dirty="0" smtClean="0">
                <a:solidFill>
                  <a:srgbClr val="FFFF00"/>
                </a:solidFill>
              </a:rPr>
              <a:t>Hlavní odchylky představuje obezita a kachexie.</a:t>
            </a:r>
          </a:p>
          <a:p>
            <a:pPr eaLnBrk="1" hangingPunct="1">
              <a:defRPr/>
            </a:pPr>
            <a:r>
              <a:rPr lang="cs-CZ" sz="1800" dirty="0" smtClean="0">
                <a:solidFill>
                  <a:srgbClr val="FFFF00"/>
                </a:solidFill>
              </a:rPr>
              <a:t>Obezita</a:t>
            </a:r>
          </a:p>
          <a:p>
            <a:pPr eaLnBrk="1" hangingPunct="1">
              <a:defRPr/>
            </a:pPr>
            <a:r>
              <a:rPr lang="cs-CZ" sz="1800" dirty="0" smtClean="0">
                <a:solidFill>
                  <a:srgbClr val="FFFF00"/>
                </a:solidFill>
              </a:rPr>
              <a:t> Primární (prostá) obezita vzniká z nadměrného přívodu energie v poměru k výdeji.</a:t>
            </a:r>
          </a:p>
          <a:p>
            <a:pPr eaLnBrk="1" hangingPunct="1">
              <a:defRPr/>
            </a:pPr>
            <a:r>
              <a:rPr lang="cs-CZ" sz="1800" dirty="0" smtClean="0">
                <a:solidFill>
                  <a:srgbClr val="FFFF00"/>
                </a:solidFill>
              </a:rPr>
              <a:t> Sekundární obezita je vzácnější, </a:t>
            </a:r>
            <a:r>
              <a:rPr lang="cs-CZ" sz="1800" dirty="0" err="1" smtClean="0">
                <a:solidFill>
                  <a:srgbClr val="FFFF00"/>
                </a:solidFill>
              </a:rPr>
              <a:t>provázíonemocnění</a:t>
            </a:r>
            <a:r>
              <a:rPr lang="cs-CZ" sz="1800" dirty="0" smtClean="0">
                <a:solidFill>
                  <a:srgbClr val="FFFF00"/>
                </a:solidFill>
              </a:rPr>
              <a:t> (např. endokrinologická).</a:t>
            </a:r>
          </a:p>
          <a:p>
            <a:pPr eaLnBrk="1" hangingPunct="1">
              <a:defRPr/>
            </a:pPr>
            <a:r>
              <a:rPr lang="cs-CZ" sz="1800" dirty="0" smtClean="0">
                <a:solidFill>
                  <a:srgbClr val="FFFF00"/>
                </a:solidFill>
              </a:rPr>
              <a:t>obezita </a:t>
            </a:r>
            <a:r>
              <a:rPr lang="cs-CZ" sz="1800" dirty="0" err="1" smtClean="0">
                <a:solidFill>
                  <a:srgbClr val="FFFF00"/>
                </a:solidFill>
              </a:rPr>
              <a:t>trunkální</a:t>
            </a:r>
            <a:r>
              <a:rPr lang="cs-CZ" sz="1800" dirty="0" smtClean="0">
                <a:solidFill>
                  <a:srgbClr val="FFFF00"/>
                </a:solidFill>
              </a:rPr>
              <a:t> obvykle souvisí s nadměrným příjmem potravy. Často se kombinuje s poruchami metabolickými, hormonálními apod. Tuk se hromadí na trupu.</a:t>
            </a:r>
          </a:p>
          <a:p>
            <a:pPr eaLnBrk="1" hangingPunct="1">
              <a:defRPr/>
            </a:pPr>
            <a:r>
              <a:rPr lang="cs-CZ" sz="1800" dirty="0" smtClean="0">
                <a:solidFill>
                  <a:srgbClr val="FFFF00"/>
                </a:solidFill>
              </a:rPr>
              <a:t> </a:t>
            </a:r>
            <a:r>
              <a:rPr lang="cs-CZ" sz="1800" dirty="0" err="1" smtClean="0">
                <a:solidFill>
                  <a:srgbClr val="FFFF00"/>
                </a:solidFill>
              </a:rPr>
              <a:t>Cushingův</a:t>
            </a:r>
            <a:r>
              <a:rPr lang="cs-CZ" sz="1800" dirty="0" smtClean="0">
                <a:solidFill>
                  <a:srgbClr val="FFFF00"/>
                </a:solidFill>
              </a:rPr>
              <a:t> syndrom vzniká při </a:t>
            </a:r>
            <a:r>
              <a:rPr lang="cs-CZ" sz="1800" dirty="0" err="1" smtClean="0">
                <a:solidFill>
                  <a:srgbClr val="FFFF00"/>
                </a:solidFill>
              </a:rPr>
              <a:t>hyperkortikalizmu</a:t>
            </a:r>
            <a:r>
              <a:rPr lang="cs-CZ" sz="1800" dirty="0" smtClean="0">
                <a:solidFill>
                  <a:srgbClr val="FFFF00"/>
                </a:solidFill>
              </a:rPr>
              <a:t>. </a:t>
            </a:r>
          </a:p>
          <a:p>
            <a:pPr eaLnBrk="1" hangingPunct="1">
              <a:defRPr/>
            </a:pPr>
            <a:r>
              <a:rPr lang="cs-CZ" sz="1800" dirty="0" err="1" smtClean="0">
                <a:solidFill>
                  <a:srgbClr val="FFFF00"/>
                </a:solidFill>
              </a:rPr>
              <a:t>Pickwickův</a:t>
            </a:r>
            <a:r>
              <a:rPr lang="cs-CZ" sz="1800" dirty="0" smtClean="0">
                <a:solidFill>
                  <a:srgbClr val="FFFF00"/>
                </a:solidFill>
              </a:rPr>
              <a:t> syndrom je označení používané pro </a:t>
            </a:r>
            <a:r>
              <a:rPr lang="cs-CZ" sz="1800" dirty="0" err="1" smtClean="0">
                <a:solidFill>
                  <a:srgbClr val="FFFF00"/>
                </a:solidFill>
              </a:rPr>
              <a:t>obezní</a:t>
            </a:r>
            <a:r>
              <a:rPr lang="cs-CZ" sz="1800" dirty="0" smtClean="0">
                <a:solidFill>
                  <a:srgbClr val="FFFF00"/>
                </a:solidFill>
              </a:rPr>
              <a:t> pacienty s chronickou respirační insuficiencí. Projevuje se inverzí spánku, centrální cyanózou a polyglobulií.</a:t>
            </a:r>
          </a:p>
          <a:p>
            <a:pPr eaLnBrk="1" hangingPunct="1">
              <a:defRPr/>
            </a:pPr>
            <a:r>
              <a:rPr lang="cs-CZ" sz="1800" dirty="0" smtClean="0">
                <a:solidFill>
                  <a:srgbClr val="FFFF00"/>
                </a:solidFill>
              </a:rPr>
              <a:t> Kachexie  chyběním zásob tuku a atrofií svalů. celková extrémní vyhublost.</a:t>
            </a:r>
          </a:p>
          <a:p>
            <a:pPr eaLnBrk="1" hangingPunct="1">
              <a:defRPr/>
            </a:pPr>
            <a:r>
              <a:rPr lang="cs-CZ" sz="1800" dirty="0" smtClean="0">
                <a:solidFill>
                  <a:srgbClr val="FFFF00"/>
                </a:solidFill>
              </a:rPr>
              <a:t> Příčiny nádory, některé záněty (TBC), </a:t>
            </a:r>
            <a:r>
              <a:rPr lang="cs-CZ" sz="1800" dirty="0" err="1" smtClean="0">
                <a:solidFill>
                  <a:srgbClr val="FFFF00"/>
                </a:solidFill>
              </a:rPr>
              <a:t>hypopituitarizmus</a:t>
            </a:r>
            <a:r>
              <a:rPr lang="cs-CZ" sz="1800" dirty="0" smtClean="0">
                <a:solidFill>
                  <a:srgbClr val="FFFF00"/>
                </a:solidFill>
              </a:rPr>
              <a:t> (</a:t>
            </a:r>
            <a:r>
              <a:rPr lang="cs-CZ" sz="1800" dirty="0" err="1" smtClean="0">
                <a:solidFill>
                  <a:srgbClr val="FFFF00"/>
                </a:solidFill>
              </a:rPr>
              <a:t>Simondsova</a:t>
            </a:r>
            <a:r>
              <a:rPr lang="cs-CZ" sz="1800" dirty="0" smtClean="0">
                <a:solidFill>
                  <a:srgbClr val="FFFF00"/>
                </a:solidFill>
              </a:rPr>
              <a:t> kachexie, </a:t>
            </a:r>
            <a:r>
              <a:rPr lang="cs-CZ" sz="1800" dirty="0" err="1" smtClean="0">
                <a:solidFill>
                  <a:srgbClr val="FFFF00"/>
                </a:solidFill>
              </a:rPr>
              <a:t>Sheehanův</a:t>
            </a:r>
            <a:r>
              <a:rPr lang="cs-CZ" sz="1800" dirty="0" smtClean="0">
                <a:solidFill>
                  <a:srgbClr val="FFFF00"/>
                </a:solidFill>
              </a:rPr>
              <a:t> syndrom), aktivní tyreotoxikóza, </a:t>
            </a:r>
            <a:r>
              <a:rPr lang="cs-CZ" sz="1800" dirty="0" err="1" smtClean="0">
                <a:solidFill>
                  <a:srgbClr val="FFFF00"/>
                </a:solidFill>
              </a:rPr>
              <a:t>Adissonova</a:t>
            </a:r>
            <a:r>
              <a:rPr lang="cs-CZ" sz="1800" dirty="0" smtClean="0">
                <a:solidFill>
                  <a:srgbClr val="FFFF00"/>
                </a:solidFill>
              </a:rPr>
              <a:t> chor, mentální anorexie.</a:t>
            </a:r>
          </a:p>
          <a:p>
            <a:pPr eaLnBrk="1" hangingPunct="1">
              <a:defRPr/>
            </a:pPr>
            <a:endParaRPr lang="cs-CZ" sz="1800" dirty="0" smtClean="0">
              <a:solidFill>
                <a:srgbClr val="FFFF00"/>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2729"/>
    </mc:Choice>
    <mc:Fallback>
      <p:transition spd="slow" advTm="142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0825" y="476250"/>
            <a:ext cx="8229600" cy="4525963"/>
          </a:xfrm>
        </p:spPr>
        <p:txBody>
          <a:bodyPr/>
          <a:lstStyle/>
          <a:p>
            <a:pPr eaLnBrk="1" hangingPunct="1">
              <a:defRPr/>
            </a:pPr>
            <a:r>
              <a:rPr lang="cs-CZ" sz="1800" dirty="0" smtClean="0">
                <a:solidFill>
                  <a:srgbClr val="FFFF00"/>
                </a:solidFill>
              </a:rPr>
              <a:t>POLOHA </a:t>
            </a:r>
          </a:p>
          <a:p>
            <a:pPr eaLnBrk="1" hangingPunct="1">
              <a:defRPr/>
            </a:pPr>
            <a:r>
              <a:rPr lang="cs-CZ" sz="1800" dirty="0" smtClean="0">
                <a:solidFill>
                  <a:srgbClr val="FFFF00"/>
                </a:solidFill>
              </a:rPr>
              <a:t>Zdravý schopen zaujmout jakoukoliv polohu, porucha somatického a psychického stavu situaci mění a pacient aktivně vyhledává polohu </a:t>
            </a:r>
          </a:p>
          <a:p>
            <a:pPr eaLnBrk="1" hangingPunct="1">
              <a:defRPr/>
            </a:pPr>
            <a:r>
              <a:rPr lang="cs-CZ" sz="1800" dirty="0" smtClean="0">
                <a:solidFill>
                  <a:srgbClr val="FFFF00"/>
                </a:solidFill>
              </a:rPr>
              <a:t> Vynucená poloha:</a:t>
            </a:r>
          </a:p>
          <a:p>
            <a:pPr eaLnBrk="1" hangingPunct="1">
              <a:defRPr/>
            </a:pPr>
            <a:r>
              <a:rPr lang="cs-CZ" sz="1800" dirty="0" smtClean="0">
                <a:solidFill>
                  <a:srgbClr val="FFFF00"/>
                </a:solidFill>
              </a:rPr>
              <a:t>    	</a:t>
            </a:r>
            <a:r>
              <a:rPr lang="cs-CZ" sz="1800" dirty="0" err="1" smtClean="0">
                <a:solidFill>
                  <a:srgbClr val="FFFF00"/>
                </a:solidFill>
              </a:rPr>
              <a:t>ortopnoická</a:t>
            </a:r>
            <a:r>
              <a:rPr lang="cs-CZ" sz="1800" dirty="0" smtClean="0">
                <a:solidFill>
                  <a:srgbClr val="FFFF00"/>
                </a:solidFill>
              </a:rPr>
              <a:t> - u těžké kardiální nebo pulmonální dušnosti; sedící o ruce opřený pacient používá při dýchání pomocných dýchacích svalů</a:t>
            </a:r>
          </a:p>
          <a:p>
            <a:pPr eaLnBrk="1" hangingPunct="1">
              <a:defRPr/>
            </a:pPr>
            <a:r>
              <a:rPr lang="cs-CZ" sz="1800" dirty="0" smtClean="0">
                <a:solidFill>
                  <a:srgbClr val="FFFF00"/>
                </a:solidFill>
              </a:rPr>
              <a:t>   	proměnlivá - u hrozícího či rozvíjejícího se šoku: pacient je neklidný, hledá úlevovou polohu, často ji mění; pozoruje se u břišní koliky (biliární, renální),</a:t>
            </a:r>
          </a:p>
          <a:p>
            <a:pPr eaLnBrk="1" hangingPunct="1">
              <a:defRPr/>
            </a:pPr>
            <a:r>
              <a:rPr lang="cs-CZ" sz="1800" dirty="0" smtClean="0">
                <a:solidFill>
                  <a:srgbClr val="FFFF00"/>
                </a:solidFill>
              </a:rPr>
              <a:t>   	na zádech s pokrčenýma nohama - postižený se brání pohybu, projevuje se u peritonitidy,</a:t>
            </a:r>
          </a:p>
          <a:p>
            <a:pPr eaLnBrk="1" hangingPunct="1">
              <a:defRPr/>
            </a:pPr>
            <a:r>
              <a:rPr lang="cs-CZ" sz="1800" dirty="0" smtClean="0">
                <a:solidFill>
                  <a:srgbClr val="FFFF00"/>
                </a:solidFill>
              </a:rPr>
              <a:t>   	na boku - omezuje dech na postižené straně, pozoruje se u pleuritidy,</a:t>
            </a:r>
          </a:p>
          <a:p>
            <a:pPr eaLnBrk="1" hangingPunct="1">
              <a:defRPr/>
            </a:pPr>
            <a:r>
              <a:rPr lang="cs-CZ" sz="1800" dirty="0" smtClean="0">
                <a:solidFill>
                  <a:srgbClr val="FFFF00"/>
                </a:solidFill>
              </a:rPr>
              <a:t>   	na boku s hlavou dozadu zvrácenou, končetinami flektovanými v kyčlích a kolenou - projevuje se u meningitidy,</a:t>
            </a:r>
          </a:p>
          <a:p>
            <a:pPr eaLnBrk="1" hangingPunct="1">
              <a:defRPr/>
            </a:pPr>
            <a:r>
              <a:rPr lang="cs-CZ" sz="1800" dirty="0" smtClean="0">
                <a:solidFill>
                  <a:srgbClr val="FFFF00"/>
                </a:solidFill>
              </a:rPr>
              <a:t>   	"na všech čtyřech" klečící pacient se opírá o flektovaná předloktí: tato poloha může být pozorována u tumoru pankreatu nebo chronické pankreatitidy.</a:t>
            </a:r>
          </a:p>
          <a:p>
            <a:pPr eaLnBrk="1" hangingPunct="1">
              <a:defRPr/>
            </a:pPr>
            <a:r>
              <a:rPr lang="cs-CZ" sz="1800" dirty="0" smtClean="0">
                <a:solidFill>
                  <a:srgbClr val="FFFF00"/>
                </a:solidFill>
              </a:rPr>
              <a:t>   	zvrácená hlava s dorzální flexí páteře - se vyskytuje u tetanu.</a:t>
            </a:r>
          </a:p>
          <a:p>
            <a:pPr eaLnBrk="1" hangingPunct="1">
              <a:defRPr/>
            </a:pPr>
            <a:r>
              <a:rPr lang="cs-CZ" sz="1800" dirty="0" smtClean="0">
                <a:solidFill>
                  <a:srgbClr val="FFFF00"/>
                </a:solidFill>
              </a:rPr>
              <a:t>	Pasivní polohu  zaujímá bezvládný člověk v závažném klinickém stavu - s cévní mozkovou příhodou,  v </a:t>
            </a:r>
            <a:r>
              <a:rPr lang="cs-CZ" sz="1800" dirty="0" err="1" smtClean="0">
                <a:solidFill>
                  <a:srgbClr val="FFFF00"/>
                </a:solidFill>
              </a:rPr>
              <a:t>kómatózním</a:t>
            </a:r>
            <a:r>
              <a:rPr lang="cs-CZ" sz="1800" dirty="0" smtClean="0">
                <a:solidFill>
                  <a:srgbClr val="FFFF00"/>
                </a:solidFill>
              </a:rPr>
              <a:t> stavu apod. </a:t>
            </a:r>
          </a:p>
          <a:p>
            <a:pPr marL="0" indent="0" eaLnBrk="1" hangingPunct="1">
              <a:buFont typeface="Wingdings" panose="05000000000000000000" pitchFamily="2" charset="2"/>
              <a:buNone/>
              <a:defRPr/>
            </a:pPr>
            <a:endParaRPr lang="cs-CZ" sz="1800" dirty="0" smtClean="0">
              <a:solidFill>
                <a:srgbClr val="FFFF00"/>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9640"/>
    </mc:Choice>
    <mc:Fallback>
      <p:transition spd="slow" advTm="79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0825" y="476250"/>
            <a:ext cx="8229600" cy="4525963"/>
          </a:xfrm>
        </p:spPr>
        <p:txBody>
          <a:bodyPr/>
          <a:lstStyle/>
          <a:p>
            <a:pPr eaLnBrk="1" hangingPunct="1">
              <a:defRPr/>
            </a:pPr>
            <a:r>
              <a:rPr lang="cs-CZ" sz="1800" dirty="0" smtClean="0">
                <a:solidFill>
                  <a:srgbClr val="FFFF00"/>
                </a:solidFill>
              </a:rPr>
              <a:t>STOJ A CHŮZE</a:t>
            </a:r>
          </a:p>
          <a:p>
            <a:pPr eaLnBrk="1" hangingPunct="1">
              <a:defRPr/>
            </a:pPr>
            <a:r>
              <a:rPr lang="cs-CZ" sz="1800" dirty="0" smtClean="0">
                <a:solidFill>
                  <a:srgbClr val="FFFF00"/>
                </a:solidFill>
              </a:rPr>
              <a:t>Postoj zdravého vzpřímený, chůze pružná, volné souhyby končetin. Poruchy se projevují při neurologických a svalových postiženích.</a:t>
            </a:r>
          </a:p>
          <a:p>
            <a:pPr eaLnBrk="1" hangingPunct="1">
              <a:defRPr/>
            </a:pPr>
            <a:r>
              <a:rPr lang="cs-CZ" sz="1800" dirty="0" smtClean="0">
                <a:solidFill>
                  <a:srgbClr val="FFFF00"/>
                </a:solidFill>
              </a:rPr>
              <a:t>   	Parkinsonský syndrom mírný předklonem hlavy a trupu, lehce pokrčenými končetinami, chůzí s malými krůčky, většinou šoupavými. Vyskytuje se u mozkové arteriosklerózy.</a:t>
            </a:r>
          </a:p>
          <a:p>
            <a:pPr eaLnBrk="1" hangingPunct="1">
              <a:defRPr/>
            </a:pPr>
            <a:r>
              <a:rPr lang="cs-CZ" sz="1800" dirty="0" smtClean="0">
                <a:solidFill>
                  <a:srgbClr val="FFFF00"/>
                </a:solidFill>
              </a:rPr>
              <a:t>   	</a:t>
            </a:r>
            <a:r>
              <a:rPr lang="cs-CZ" sz="1800" dirty="0" err="1" smtClean="0">
                <a:solidFill>
                  <a:srgbClr val="FFFF00"/>
                </a:solidFill>
              </a:rPr>
              <a:t>Hemiparéza</a:t>
            </a:r>
            <a:r>
              <a:rPr lang="cs-CZ" sz="1800" dirty="0" smtClean="0">
                <a:solidFill>
                  <a:srgbClr val="FFFF00"/>
                </a:solidFill>
              </a:rPr>
              <a:t>, hemiplegie znamená obrnu končetin na téže straně těla lehčího (</a:t>
            </a:r>
            <a:r>
              <a:rPr lang="cs-CZ" sz="1800" dirty="0" err="1" smtClean="0">
                <a:solidFill>
                  <a:srgbClr val="FFFF00"/>
                </a:solidFill>
              </a:rPr>
              <a:t>hemiparéza</a:t>
            </a:r>
            <a:r>
              <a:rPr lang="cs-CZ" sz="1800" dirty="0" smtClean="0">
                <a:solidFill>
                  <a:srgbClr val="FFFF00"/>
                </a:solidFill>
              </a:rPr>
              <a:t>) nebo těžšího stupně (hemiplegie). Způsob pohybu je závislý na typu a rozsahu postižení. Pacient se může např. pohybovat s horní končetinou flektovanou v lokti, nohou </a:t>
            </a:r>
            <a:r>
              <a:rPr lang="cs-CZ" sz="1800" dirty="0" err="1" smtClean="0">
                <a:solidFill>
                  <a:srgbClr val="FFFF00"/>
                </a:solidFill>
              </a:rPr>
              <a:t>extendovanou</a:t>
            </a:r>
            <a:r>
              <a:rPr lang="cs-CZ" sz="1800" dirty="0" smtClean="0">
                <a:solidFill>
                  <a:srgbClr val="FFFF00"/>
                </a:solidFill>
              </a:rPr>
              <a:t>, pohybující se v zevním oblouku (tzv. cirkumdukce). V nejtěžších případech je hybnost natolik omezena, že stoj ani chůze není možná. Nejčastěji vzniká u pacientů s cévními mozkovými příhodami.</a:t>
            </a:r>
          </a:p>
          <a:p>
            <a:pPr eaLnBrk="1" hangingPunct="1">
              <a:defRPr/>
            </a:pPr>
            <a:r>
              <a:rPr lang="cs-CZ" sz="1800" dirty="0" smtClean="0">
                <a:solidFill>
                  <a:srgbClr val="FFFF00"/>
                </a:solidFill>
              </a:rPr>
              <a:t>   	Ataxie s nejistou chůzí se projevuje chůzí o široké </a:t>
            </a:r>
            <a:r>
              <a:rPr lang="cs-CZ" sz="1800" dirty="0" err="1" smtClean="0">
                <a:solidFill>
                  <a:srgbClr val="FFFF00"/>
                </a:solidFill>
              </a:rPr>
              <a:t>bazi</a:t>
            </a:r>
            <a:r>
              <a:rPr lang="cs-CZ" sz="1800" dirty="0" smtClean="0">
                <a:solidFill>
                  <a:srgbClr val="FFFF00"/>
                </a:solidFill>
              </a:rPr>
              <a:t> s vrávoráním. Je při intoxikaci </a:t>
            </a:r>
            <a:r>
              <a:rPr lang="cs-CZ" sz="1800" dirty="0" err="1" smtClean="0">
                <a:solidFill>
                  <a:srgbClr val="FFFF00"/>
                </a:solidFill>
              </a:rPr>
              <a:t>alkoholem,postižení</a:t>
            </a:r>
            <a:r>
              <a:rPr lang="cs-CZ" sz="1800" dirty="0" smtClean="0">
                <a:solidFill>
                  <a:srgbClr val="FFFF00"/>
                </a:solidFill>
              </a:rPr>
              <a:t> zadních provazců míšních u perniciózní anémie a tabes dorsalis.</a:t>
            </a:r>
          </a:p>
          <a:p>
            <a:pPr eaLnBrk="1" hangingPunct="1">
              <a:defRPr/>
            </a:pPr>
            <a:r>
              <a:rPr lang="cs-CZ" sz="1800" dirty="0" smtClean="0">
                <a:solidFill>
                  <a:srgbClr val="FFFF00"/>
                </a:solidFill>
              </a:rPr>
              <a:t>   	Kolíbavá ("kachní") chůze vyskytuje se u kongenitální luxace kyčelních kloubů a u myopatií</a:t>
            </a:r>
          </a:p>
          <a:p>
            <a:pPr eaLnBrk="1" hangingPunct="1">
              <a:defRPr/>
            </a:pPr>
            <a:r>
              <a:rPr lang="cs-CZ" sz="1800" dirty="0" smtClean="0">
                <a:solidFill>
                  <a:srgbClr val="FFFF00"/>
                </a:solidFill>
              </a:rPr>
              <a:t>   	Čapí chůze se projevuje při paréze n. </a:t>
            </a:r>
            <a:r>
              <a:rPr lang="cs-CZ" sz="1800" dirty="0" err="1" smtClean="0">
                <a:solidFill>
                  <a:srgbClr val="FFFF00"/>
                </a:solidFill>
              </a:rPr>
              <a:t>fibularis</a:t>
            </a:r>
            <a:r>
              <a:rPr lang="cs-CZ" sz="1800" dirty="0" smtClean="0">
                <a:solidFill>
                  <a:srgbClr val="FFFF00"/>
                </a:solidFill>
              </a:rPr>
              <a:t> (kompenzace poruchy zvedáním končetiny).</a:t>
            </a:r>
          </a:p>
          <a:p>
            <a:pPr eaLnBrk="1" hangingPunct="1">
              <a:defRPr/>
            </a:pPr>
            <a:endParaRPr lang="cs-CZ" sz="1800" dirty="0" smtClean="0">
              <a:solidFill>
                <a:srgbClr val="FFFF00"/>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3633"/>
    </mc:Choice>
    <mc:Fallback>
      <p:transition spd="slow" advTm="536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0825" y="476250"/>
            <a:ext cx="8229600" cy="6381750"/>
          </a:xfrm>
        </p:spPr>
        <p:txBody>
          <a:bodyPr/>
          <a:lstStyle/>
          <a:p>
            <a:pPr eaLnBrk="1" hangingPunct="1">
              <a:defRPr/>
            </a:pPr>
            <a:r>
              <a:rPr lang="cs-CZ" sz="1800" dirty="0" smtClean="0">
                <a:solidFill>
                  <a:srgbClr val="FFFF00"/>
                </a:solidFill>
              </a:rPr>
              <a:t>ABNORMÁLNÍ POHYBY </a:t>
            </a:r>
          </a:p>
          <a:p>
            <a:pPr eaLnBrk="1" hangingPunct="1">
              <a:defRPr/>
            </a:pPr>
            <a:r>
              <a:rPr lang="cs-CZ" sz="1800" dirty="0" smtClean="0">
                <a:solidFill>
                  <a:srgbClr val="FFFF00"/>
                </a:solidFill>
              </a:rPr>
              <a:t> nejsou za fyziologických okolností přítomny. Za situací patologických mohou mít různou podobu, např. třes, pohyby choreatické, </a:t>
            </a:r>
            <a:r>
              <a:rPr lang="cs-CZ" sz="1800" dirty="0" err="1" smtClean="0">
                <a:solidFill>
                  <a:srgbClr val="FFFF00"/>
                </a:solidFill>
              </a:rPr>
              <a:t>atetoidní</a:t>
            </a:r>
            <a:r>
              <a:rPr lang="cs-CZ" sz="1800" dirty="0" smtClean="0">
                <a:solidFill>
                  <a:srgbClr val="FFFF00"/>
                </a:solidFill>
              </a:rPr>
              <a:t>, tiky, křeče, orálně - faciální </a:t>
            </a:r>
            <a:r>
              <a:rPr lang="cs-CZ" sz="1800" dirty="0" err="1" smtClean="0">
                <a:solidFill>
                  <a:srgbClr val="FFFF00"/>
                </a:solidFill>
              </a:rPr>
              <a:t>dyskinézy</a:t>
            </a:r>
            <a:r>
              <a:rPr lang="cs-CZ" sz="1800" dirty="0" smtClean="0">
                <a:solidFill>
                  <a:srgbClr val="FFFF00"/>
                </a:solidFill>
              </a:rPr>
              <a:t>.</a:t>
            </a:r>
          </a:p>
          <a:p>
            <a:pPr eaLnBrk="1" hangingPunct="1">
              <a:defRPr/>
            </a:pPr>
            <a:r>
              <a:rPr lang="cs-CZ" sz="1800" dirty="0" smtClean="0">
                <a:solidFill>
                  <a:srgbClr val="FFFF00"/>
                </a:solidFill>
              </a:rPr>
              <a:t> Třes:</a:t>
            </a:r>
          </a:p>
          <a:p>
            <a:pPr eaLnBrk="1" hangingPunct="1">
              <a:defRPr/>
            </a:pPr>
            <a:r>
              <a:rPr lang="cs-CZ" sz="1800" dirty="0" smtClean="0">
                <a:solidFill>
                  <a:srgbClr val="FFFF00"/>
                </a:solidFill>
              </a:rPr>
              <a:t>   	statický je klidový, pomalý, jemný, zmenšuje se nebo mizí při volních pohybech. Projevuje se na prstech rukou, předloktí, případně celé paži, na bradě i celé hlavě. Vyskytuje se u parkinsonizmu,</a:t>
            </a:r>
          </a:p>
          <a:p>
            <a:pPr eaLnBrk="1" hangingPunct="1">
              <a:defRPr/>
            </a:pPr>
            <a:r>
              <a:rPr lang="cs-CZ" sz="1800" dirty="0" smtClean="0">
                <a:solidFill>
                  <a:srgbClr val="FFFF00"/>
                </a:solidFill>
              </a:rPr>
              <a:t>   	posturální představuje jemný, rychlý třes rukou, který se pozoruje u </a:t>
            </a:r>
            <a:r>
              <a:rPr lang="cs-CZ" sz="1800" dirty="0" err="1" smtClean="0">
                <a:solidFill>
                  <a:srgbClr val="FFFF00"/>
                </a:solidFill>
              </a:rPr>
              <a:t>hypertyreozy</a:t>
            </a:r>
            <a:r>
              <a:rPr lang="cs-CZ" sz="1800" dirty="0" smtClean="0">
                <a:solidFill>
                  <a:srgbClr val="FFFF00"/>
                </a:solidFill>
              </a:rPr>
              <a:t>,</a:t>
            </a:r>
          </a:p>
          <a:p>
            <a:pPr eaLnBrk="1" hangingPunct="1">
              <a:defRPr/>
            </a:pPr>
            <a:r>
              <a:rPr lang="cs-CZ" sz="1800" dirty="0" smtClean="0">
                <a:solidFill>
                  <a:srgbClr val="FFFF00"/>
                </a:solidFill>
              </a:rPr>
              <a:t>   	intenční vázán na pohyb, v klidu není. Bývá u roztroušené sklerózy,</a:t>
            </a:r>
          </a:p>
          <a:p>
            <a:pPr eaLnBrk="1" hangingPunct="1">
              <a:defRPr/>
            </a:pPr>
            <a:r>
              <a:rPr lang="cs-CZ" sz="1800" dirty="0" smtClean="0">
                <a:solidFill>
                  <a:srgbClr val="FFFF00"/>
                </a:solidFill>
              </a:rPr>
              <a:t>   	"</a:t>
            </a:r>
            <a:r>
              <a:rPr lang="cs-CZ" sz="1800" dirty="0" err="1" smtClean="0">
                <a:solidFill>
                  <a:srgbClr val="FFFF00"/>
                </a:solidFill>
              </a:rPr>
              <a:t>flapping</a:t>
            </a:r>
            <a:r>
              <a:rPr lang="cs-CZ" sz="1800" dirty="0" smtClean="0">
                <a:solidFill>
                  <a:srgbClr val="FFFF00"/>
                </a:solidFill>
              </a:rPr>
              <a:t> tremor" je charakterizován pomalou flexí a extenzí prstů ruky. Jeho přítomnost signalizuje závažné postižení CNS u jaterního selhání.</a:t>
            </a:r>
          </a:p>
          <a:p>
            <a:pPr eaLnBrk="1" hangingPunct="1">
              <a:defRPr/>
            </a:pPr>
            <a:r>
              <a:rPr lang="cs-CZ" sz="1800" dirty="0" smtClean="0">
                <a:solidFill>
                  <a:srgbClr val="FFFF00"/>
                </a:solidFill>
              </a:rPr>
              <a:t> Choreatické pohyby</a:t>
            </a:r>
          </a:p>
          <a:p>
            <a:pPr eaLnBrk="1" hangingPunct="1">
              <a:defRPr/>
            </a:pPr>
            <a:r>
              <a:rPr lang="cs-CZ" sz="1200" dirty="0" smtClean="0">
                <a:solidFill>
                  <a:srgbClr val="FFFF00"/>
                </a:solidFill>
              </a:rPr>
              <a:t>Choreatické pohyby představují bezděčné, cloumavé nepravidelné pohyby, projevující se v obličeji, na hlavě, na rukách. Vyskytují se při chorea minor u revmatické horečky.</a:t>
            </a:r>
          </a:p>
          <a:p>
            <a:pPr eaLnBrk="1" hangingPunct="1">
              <a:defRPr/>
            </a:pPr>
            <a:r>
              <a:rPr lang="cs-CZ" sz="1800" dirty="0" smtClean="0">
                <a:solidFill>
                  <a:srgbClr val="FFFF00"/>
                </a:solidFill>
              </a:rPr>
              <a:t> </a:t>
            </a:r>
            <a:r>
              <a:rPr lang="cs-CZ" sz="1800" dirty="0" err="1" smtClean="0">
                <a:solidFill>
                  <a:srgbClr val="FFFF00"/>
                </a:solidFill>
              </a:rPr>
              <a:t>Atetoidní</a:t>
            </a:r>
            <a:r>
              <a:rPr lang="cs-CZ" sz="1800" dirty="0" smtClean="0">
                <a:solidFill>
                  <a:srgbClr val="FFFF00"/>
                </a:solidFill>
              </a:rPr>
              <a:t> pohyby </a:t>
            </a:r>
            <a:r>
              <a:rPr lang="cs-CZ" sz="1400" dirty="0" smtClean="0">
                <a:solidFill>
                  <a:srgbClr val="FFFF00"/>
                </a:solidFill>
              </a:rPr>
              <a:t>kroutivé až bizarními pohyby s velkou amplitudou. Projevují se v obličeji a na dolních končetinách. Bývají při mozkové arterioskleróze nebo následkem prenatální encefalopatie.</a:t>
            </a:r>
          </a:p>
          <a:p>
            <a:pPr eaLnBrk="1" hangingPunct="1">
              <a:defRPr/>
            </a:pPr>
            <a:r>
              <a:rPr lang="cs-CZ" sz="1800" dirty="0" smtClean="0">
                <a:solidFill>
                  <a:srgbClr val="FFFF00"/>
                </a:solidFill>
              </a:rPr>
              <a:t> Tiky jsou rychlé, opakované, stereotypní krátkodobé svalové stahy projevující se obvykle v obličeji (okolí očí, tváře) u neurotiků.</a:t>
            </a:r>
          </a:p>
          <a:p>
            <a:pPr marL="0" indent="0" eaLnBrk="1" hangingPunct="1">
              <a:buFont typeface="Wingdings" panose="05000000000000000000" pitchFamily="2" charset="2"/>
              <a:buNone/>
              <a:defRPr/>
            </a:pPr>
            <a:endParaRPr lang="cs-CZ" sz="1800" dirty="0" smtClean="0">
              <a:solidFill>
                <a:srgbClr val="FFFF00"/>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5497"/>
    </mc:Choice>
    <mc:Fallback>
      <p:transition spd="slow" advTm="554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0825" y="260350"/>
            <a:ext cx="8229600" cy="6121400"/>
          </a:xfrm>
        </p:spPr>
        <p:txBody>
          <a:bodyPr/>
          <a:lstStyle/>
          <a:p>
            <a:pPr eaLnBrk="1" hangingPunct="1">
              <a:defRPr/>
            </a:pPr>
            <a:r>
              <a:rPr lang="cs-CZ" sz="1800" dirty="0" smtClean="0">
                <a:solidFill>
                  <a:srgbClr val="FFFF00"/>
                </a:solidFill>
              </a:rPr>
              <a:t>Křeče (spazmy) příčně pruhovaného svalstva vznikají spazmem některých svalových skupin, jako lokalizované nebo generalizované, které se projevují jako: 	tonické (spínavé) - zvýšeným svalové napětím (tetanie, tetanus),</a:t>
            </a:r>
          </a:p>
          <a:p>
            <a:pPr eaLnBrk="1" hangingPunct="1">
              <a:defRPr/>
            </a:pPr>
            <a:r>
              <a:rPr lang="cs-CZ" sz="1800" dirty="0" smtClean="0">
                <a:solidFill>
                  <a:srgbClr val="FFFF00"/>
                </a:solidFill>
              </a:rPr>
              <a:t>   	klonické (škubavé) - s patrnými svalovými záškuby,</a:t>
            </a:r>
          </a:p>
          <a:p>
            <a:pPr eaLnBrk="1" hangingPunct="1">
              <a:defRPr/>
            </a:pPr>
            <a:r>
              <a:rPr lang="cs-CZ" sz="1800" dirty="0" smtClean="0">
                <a:solidFill>
                  <a:srgbClr val="FFFF00"/>
                </a:solidFill>
              </a:rPr>
              <a:t>   	</a:t>
            </a:r>
            <a:r>
              <a:rPr lang="cs-CZ" sz="1800" dirty="0" err="1" smtClean="0">
                <a:solidFill>
                  <a:srgbClr val="FFFF00"/>
                </a:solidFill>
              </a:rPr>
              <a:t>tonicko</a:t>
            </a:r>
            <a:r>
              <a:rPr lang="cs-CZ" sz="1800" dirty="0" smtClean="0">
                <a:solidFill>
                  <a:srgbClr val="FFFF00"/>
                </a:solidFill>
              </a:rPr>
              <a:t> - klonické generalizované, provázené bezvědomím, pěnou u úst, apnoí a cyanózou, inkontinencí moči a stolice a pokousáním jazyka (velký epileptický záchvat) či lokalizované na část těla při zachovaném vědomí (Jacksonova epilepsie),</a:t>
            </a:r>
          </a:p>
          <a:p>
            <a:pPr eaLnBrk="1" hangingPunct="1">
              <a:defRPr/>
            </a:pPr>
            <a:r>
              <a:rPr lang="cs-CZ" sz="1800" dirty="0" smtClean="0">
                <a:solidFill>
                  <a:srgbClr val="FFFF00"/>
                </a:solidFill>
              </a:rPr>
              <a:t>   	trizmus představuje lokální křeč žvýkacího </a:t>
            </a:r>
            <a:r>
              <a:rPr lang="cs-CZ" sz="1800" dirty="0" err="1" smtClean="0">
                <a:solidFill>
                  <a:srgbClr val="FFFF00"/>
                </a:solidFill>
              </a:rPr>
              <a:t>svlastva</a:t>
            </a:r>
            <a:r>
              <a:rPr lang="cs-CZ" sz="1800" dirty="0" smtClean="0">
                <a:solidFill>
                  <a:srgbClr val="FFFF00"/>
                </a:solidFill>
              </a:rPr>
              <a:t>, která dává postiženému vzhled zatrpklosti (</a:t>
            </a:r>
            <a:r>
              <a:rPr lang="cs-CZ" sz="1800" dirty="0" err="1" smtClean="0">
                <a:solidFill>
                  <a:srgbClr val="FFFF00"/>
                </a:solidFill>
              </a:rPr>
              <a:t>risus</a:t>
            </a:r>
            <a:r>
              <a:rPr lang="cs-CZ" sz="1800" dirty="0" smtClean="0">
                <a:solidFill>
                  <a:srgbClr val="FFFF00"/>
                </a:solidFill>
              </a:rPr>
              <a:t> </a:t>
            </a:r>
            <a:r>
              <a:rPr lang="cs-CZ" sz="1800" dirty="0" err="1" smtClean="0">
                <a:solidFill>
                  <a:srgbClr val="FFFF00"/>
                </a:solidFill>
              </a:rPr>
              <a:t>sardonicus</a:t>
            </a:r>
            <a:r>
              <a:rPr lang="cs-CZ" sz="1800" dirty="0" smtClean="0">
                <a:solidFill>
                  <a:srgbClr val="FFFF00"/>
                </a:solidFill>
              </a:rPr>
              <a:t> u tetanu).</a:t>
            </a:r>
          </a:p>
          <a:p>
            <a:pPr marL="0" indent="0" eaLnBrk="1" hangingPunct="1">
              <a:buFont typeface="Wingdings" panose="05000000000000000000" pitchFamily="2" charset="2"/>
              <a:buNone/>
              <a:defRPr/>
            </a:pPr>
            <a:r>
              <a:rPr lang="cs-CZ" sz="1800" dirty="0" smtClean="0">
                <a:solidFill>
                  <a:srgbClr val="FFFF00"/>
                </a:solidFill>
              </a:rPr>
              <a:t> Řeč typicky lidský projev. Je plynulá, srozumitelná, charakteristická.</a:t>
            </a:r>
          </a:p>
          <a:p>
            <a:pPr eaLnBrk="1" hangingPunct="1">
              <a:defRPr/>
            </a:pPr>
            <a:r>
              <a:rPr lang="cs-CZ" sz="1800" dirty="0" smtClean="0">
                <a:solidFill>
                  <a:srgbClr val="FFFF00"/>
                </a:solidFill>
              </a:rPr>
              <a:t>   	Skandovaná řeč se projevuje u roztroušené sklerózy,</a:t>
            </a:r>
          </a:p>
          <a:p>
            <a:pPr eaLnBrk="1" hangingPunct="1">
              <a:defRPr/>
            </a:pPr>
            <a:r>
              <a:rPr lang="cs-CZ" sz="1800" dirty="0" smtClean="0">
                <a:solidFill>
                  <a:srgbClr val="FFFF00"/>
                </a:solidFill>
              </a:rPr>
              <a:t> dysartrie, anartrie  porucha výslovnosti, vynechávání a přehazování hlásek,</a:t>
            </a:r>
          </a:p>
          <a:p>
            <a:pPr eaLnBrk="1" hangingPunct="1">
              <a:defRPr/>
            </a:pPr>
            <a:r>
              <a:rPr lang="cs-CZ" sz="1800" dirty="0" smtClean="0">
                <a:solidFill>
                  <a:srgbClr val="FFFF00"/>
                </a:solidFill>
              </a:rPr>
              <a:t>  afázie -neschopnost řeči u závažných poškození řečového centra:</a:t>
            </a:r>
          </a:p>
          <a:p>
            <a:pPr eaLnBrk="1" hangingPunct="1">
              <a:defRPr/>
            </a:pPr>
            <a:r>
              <a:rPr lang="cs-CZ" sz="1800" dirty="0" smtClean="0">
                <a:solidFill>
                  <a:srgbClr val="FFFF00"/>
                </a:solidFill>
              </a:rPr>
              <a:t>   expresivní se vyznačuje neschopností mluvit, při zachované porozumění</a:t>
            </a:r>
          </a:p>
          <a:p>
            <a:pPr eaLnBrk="1" hangingPunct="1">
              <a:defRPr/>
            </a:pPr>
            <a:r>
              <a:rPr lang="cs-CZ" sz="1800" dirty="0" smtClean="0">
                <a:solidFill>
                  <a:srgbClr val="FFFF00"/>
                </a:solidFill>
              </a:rPr>
              <a:t>  </a:t>
            </a:r>
            <a:r>
              <a:rPr lang="cs-CZ" sz="1800" dirty="0" err="1" smtClean="0">
                <a:solidFill>
                  <a:srgbClr val="FFFF00"/>
                </a:solidFill>
              </a:rPr>
              <a:t>sensorická</a:t>
            </a:r>
            <a:r>
              <a:rPr lang="cs-CZ" sz="1800" dirty="0" smtClean="0">
                <a:solidFill>
                  <a:srgbClr val="FFFF00"/>
                </a:solidFill>
              </a:rPr>
              <a:t> se projevuje neschopností porozumět mluva   	smíšená</a:t>
            </a:r>
          </a:p>
          <a:p>
            <a:pPr eaLnBrk="1" hangingPunct="1">
              <a:defRPr/>
            </a:pPr>
            <a:r>
              <a:rPr lang="cs-CZ" sz="1800" dirty="0" smtClean="0">
                <a:solidFill>
                  <a:srgbClr val="FFFF00"/>
                </a:solidFill>
              </a:rPr>
              <a:t>Hlas  vysoký hlas -infantilní muži, drsný, hluboký hlas se zpomalenou řečí - je přítomen při hypotyreóze u obou pohlaví a u akromegalie,</a:t>
            </a:r>
          </a:p>
          <a:p>
            <a:pPr eaLnBrk="1" hangingPunct="1">
              <a:defRPr/>
            </a:pPr>
            <a:r>
              <a:rPr lang="cs-CZ" sz="1800" dirty="0" smtClean="0">
                <a:solidFill>
                  <a:srgbClr val="FFFF00"/>
                </a:solidFill>
              </a:rPr>
              <a:t>   	chraptivý hlas (dysfonie) - vzniká při paréze n. </a:t>
            </a:r>
            <a:r>
              <a:rPr lang="cs-CZ" sz="1800" dirty="0" err="1" smtClean="0">
                <a:solidFill>
                  <a:srgbClr val="FFFF00"/>
                </a:solidFill>
              </a:rPr>
              <a:t>recurrens</a:t>
            </a:r>
            <a:r>
              <a:rPr lang="cs-CZ" sz="1800" dirty="0" smtClean="0">
                <a:solidFill>
                  <a:srgbClr val="FFFF00"/>
                </a:solidFill>
              </a:rPr>
              <a:t> u aneurysmatu aorty, nádorů mediastina a bronchů nebo při postižení hlasivek záněty a nádory,</a:t>
            </a:r>
          </a:p>
          <a:p>
            <a:pPr eaLnBrk="1" hangingPunct="1">
              <a:defRPr/>
            </a:pPr>
            <a:r>
              <a:rPr lang="cs-CZ" sz="1800" dirty="0" smtClean="0">
                <a:solidFill>
                  <a:srgbClr val="FFFF00"/>
                </a:solidFill>
              </a:rPr>
              <a:t>   		</a:t>
            </a:r>
          </a:p>
          <a:p>
            <a:pPr eaLnBrk="1" hangingPunct="1">
              <a:defRPr/>
            </a:pPr>
            <a:endParaRPr lang="cs-CZ" sz="1800" dirty="0" smtClean="0">
              <a:solidFill>
                <a:srgbClr val="FFFF00"/>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4508"/>
    </mc:Choice>
    <mc:Fallback>
      <p:transition spd="slow" advTm="1445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defRPr/>
            </a:pPr>
            <a:r>
              <a:rPr lang="cs-CZ" altLang="cs-CZ" sz="3600" smtClean="0">
                <a:solidFill>
                  <a:srgbClr val="FFFF66"/>
                </a:solidFill>
                <a:latin typeface="Times New Roman" panose="02020603050405020304" pitchFamily="18" charset="0"/>
              </a:rPr>
              <a:t>Fyzikální vyšetřovací metody</a:t>
            </a:r>
          </a:p>
        </p:txBody>
      </p:sp>
      <p:sp>
        <p:nvSpPr>
          <p:cNvPr id="103427" name="Rectangle 3"/>
          <p:cNvSpPr>
            <a:spLocks noGrp="1" noChangeArrowheads="1"/>
          </p:cNvSpPr>
          <p:nvPr>
            <p:ph type="body" idx="1"/>
          </p:nvPr>
        </p:nvSpPr>
        <p:spPr/>
        <p:txBody>
          <a:bodyPr/>
          <a:lstStyle/>
          <a:p>
            <a:pPr eaLnBrk="1" hangingPunct="1">
              <a:lnSpc>
                <a:spcPct val="90000"/>
              </a:lnSpc>
              <a:defRPr/>
            </a:pPr>
            <a:r>
              <a:rPr lang="cs-CZ" altLang="cs-CZ" sz="2800" b="1" smtClean="0">
                <a:solidFill>
                  <a:srgbClr val="FFFF66"/>
                </a:solidFill>
                <a:latin typeface="Times New Roman" panose="02020603050405020304" pitchFamily="18" charset="0"/>
              </a:rPr>
              <a:t>Pohled		</a:t>
            </a:r>
          </a:p>
          <a:p>
            <a:pPr lvl="1" eaLnBrk="1" hangingPunct="1">
              <a:lnSpc>
                <a:spcPct val="90000"/>
              </a:lnSpc>
              <a:defRPr/>
            </a:pPr>
            <a:r>
              <a:rPr lang="cs-CZ" altLang="cs-CZ" sz="2400" b="1" smtClean="0">
                <a:solidFill>
                  <a:srgbClr val="FFFF66"/>
                </a:solidFill>
                <a:latin typeface="Times New Roman" panose="02020603050405020304" pitchFamily="18" charset="0"/>
              </a:rPr>
              <a:t>to co je zkušeností</a:t>
            </a:r>
          </a:p>
          <a:p>
            <a:pPr eaLnBrk="1" hangingPunct="1">
              <a:lnSpc>
                <a:spcPct val="90000"/>
              </a:lnSpc>
              <a:defRPr/>
            </a:pPr>
            <a:r>
              <a:rPr lang="cs-CZ" altLang="cs-CZ" sz="2800" b="1" smtClean="0">
                <a:solidFill>
                  <a:srgbClr val="FFFF66"/>
                </a:solidFill>
                <a:latin typeface="Times New Roman" panose="02020603050405020304" pitchFamily="18" charset="0"/>
              </a:rPr>
              <a:t>Pohmat 	</a:t>
            </a:r>
          </a:p>
          <a:p>
            <a:pPr lvl="1" eaLnBrk="1" hangingPunct="1">
              <a:lnSpc>
                <a:spcPct val="90000"/>
              </a:lnSpc>
              <a:defRPr/>
            </a:pPr>
            <a:r>
              <a:rPr lang="cs-CZ" altLang="cs-CZ" sz="2400" b="1" smtClean="0">
                <a:solidFill>
                  <a:srgbClr val="FFFF66"/>
                </a:solidFill>
                <a:latin typeface="Times New Roman" panose="02020603050405020304" pitchFamily="18" charset="0"/>
              </a:rPr>
              <a:t>bolestivost, hrudní chvění fremitus pektoralis</a:t>
            </a:r>
          </a:p>
          <a:p>
            <a:pPr eaLnBrk="1" hangingPunct="1">
              <a:lnSpc>
                <a:spcPct val="90000"/>
              </a:lnSpc>
              <a:defRPr/>
            </a:pPr>
            <a:r>
              <a:rPr lang="cs-CZ" altLang="cs-CZ" sz="2800" b="1" smtClean="0">
                <a:solidFill>
                  <a:srgbClr val="FFFF66"/>
                </a:solidFill>
                <a:latin typeface="Times New Roman" panose="02020603050405020304" pitchFamily="18" charset="0"/>
              </a:rPr>
              <a:t>Poklep</a:t>
            </a:r>
          </a:p>
          <a:p>
            <a:pPr lvl="1" eaLnBrk="1" hangingPunct="1">
              <a:lnSpc>
                <a:spcPct val="90000"/>
              </a:lnSpc>
              <a:defRPr/>
            </a:pPr>
            <a:r>
              <a:rPr lang="cs-CZ" altLang="cs-CZ" sz="2400" b="1" smtClean="0">
                <a:solidFill>
                  <a:srgbClr val="FFFF66"/>
                </a:solidFill>
                <a:latin typeface="Times New Roman" panose="02020603050405020304" pitchFamily="18" charset="0"/>
              </a:rPr>
              <a:t>zkrácený ztemělý, jasný, hypersonormní, bubínkový  </a:t>
            </a:r>
          </a:p>
          <a:p>
            <a:pPr eaLnBrk="1" hangingPunct="1">
              <a:lnSpc>
                <a:spcPct val="90000"/>
              </a:lnSpc>
              <a:defRPr/>
            </a:pPr>
            <a:r>
              <a:rPr lang="cs-CZ" altLang="cs-CZ" sz="2800" b="1" smtClean="0">
                <a:solidFill>
                  <a:srgbClr val="FFFF66"/>
                </a:solidFill>
                <a:latin typeface="Times New Roman" panose="02020603050405020304" pitchFamily="18" charset="0"/>
              </a:rPr>
              <a:t>Poslech </a:t>
            </a:r>
          </a:p>
          <a:p>
            <a:pPr lvl="1" eaLnBrk="1" hangingPunct="1">
              <a:lnSpc>
                <a:spcPct val="90000"/>
              </a:lnSpc>
              <a:defRPr/>
            </a:pPr>
            <a:r>
              <a:rPr lang="cs-CZ" altLang="cs-CZ" sz="2400" b="1" smtClean="0">
                <a:solidFill>
                  <a:srgbClr val="FFFF66"/>
                </a:solidFill>
                <a:latin typeface="Times New Roman" panose="02020603050405020304" pitchFamily="18" charset="0"/>
              </a:rPr>
              <a:t>sklípkové – trubicové, pleurální třecí šelest, chropy, krepitus,  - poslech srdce 1. ozva mitrálka a 2 ozva aorta – podrobněji dále</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8657"/>
    </mc:Choice>
    <mc:Fallback>
      <p:transition spd="slow" advTm="1786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0825" y="146050"/>
            <a:ext cx="8785225" cy="5980113"/>
          </a:xfrm>
        </p:spPr>
        <p:txBody>
          <a:bodyPr/>
          <a:lstStyle/>
          <a:p>
            <a:pPr eaLnBrk="1" hangingPunct="1">
              <a:defRPr/>
            </a:pPr>
            <a:r>
              <a:rPr lang="cs-CZ" sz="1600" dirty="0" smtClean="0">
                <a:solidFill>
                  <a:srgbClr val="FFFF66"/>
                </a:solidFill>
              </a:rPr>
              <a:t>Příznaky chorob bronchopulmonálních	 </a:t>
            </a:r>
          </a:p>
          <a:p>
            <a:pPr eaLnBrk="1" hangingPunct="1">
              <a:defRPr/>
            </a:pPr>
            <a:endParaRPr lang="cs-CZ" sz="1600" dirty="0" smtClean="0">
              <a:solidFill>
                <a:srgbClr val="FFFF66"/>
              </a:solidFill>
            </a:endParaRPr>
          </a:p>
          <a:p>
            <a:pPr eaLnBrk="1" hangingPunct="1">
              <a:defRPr/>
            </a:pPr>
            <a:r>
              <a:rPr lang="cs-CZ" sz="1600" dirty="0" smtClean="0">
                <a:solidFill>
                  <a:srgbClr val="FFFF66"/>
                </a:solidFill>
              </a:rPr>
              <a:t>KAŠEL  je ochranný reflex organizmu vznikající podrážděním jednotlivých částí dýchacích cest a pleury, který se projevuje jako</a:t>
            </a:r>
          </a:p>
          <a:p>
            <a:pPr eaLnBrk="1" hangingPunct="1">
              <a:defRPr/>
            </a:pPr>
            <a:r>
              <a:rPr lang="cs-CZ" sz="1600" u="sng" dirty="0" smtClean="0">
                <a:solidFill>
                  <a:srgbClr val="FFFF66"/>
                </a:solidFill>
              </a:rPr>
              <a:t> suchý </a:t>
            </a:r>
            <a:r>
              <a:rPr lang="cs-CZ" sz="1600" dirty="0" smtClean="0">
                <a:solidFill>
                  <a:srgbClr val="FFFF66"/>
                </a:solidFill>
              </a:rPr>
              <a:t>(neproduktivní) - bývá dráždivý, úporný, vzniká u tracheitidy, akutní bronchitidy, pleuritidy, při inhalaci dráždivých plynů a u bronchogenního karcinomu,</a:t>
            </a:r>
          </a:p>
          <a:p>
            <a:pPr eaLnBrk="1" hangingPunct="1">
              <a:defRPr/>
            </a:pPr>
            <a:r>
              <a:rPr lang="cs-CZ" sz="1600" dirty="0" smtClean="0">
                <a:solidFill>
                  <a:srgbClr val="FFFF66"/>
                </a:solidFill>
              </a:rPr>
              <a:t> </a:t>
            </a:r>
            <a:r>
              <a:rPr lang="cs-CZ" sz="1600" u="sng" dirty="0" smtClean="0">
                <a:solidFill>
                  <a:srgbClr val="FFFF66"/>
                </a:solidFill>
              </a:rPr>
              <a:t>vlhký</a:t>
            </a:r>
            <a:r>
              <a:rPr lang="cs-CZ" sz="1600" dirty="0" smtClean="0">
                <a:solidFill>
                  <a:srgbClr val="FFFF66"/>
                </a:solidFill>
              </a:rPr>
              <a:t> (produktivní) s expektorací hlenu:</a:t>
            </a:r>
          </a:p>
          <a:p>
            <a:pPr eaLnBrk="1" hangingPunct="1">
              <a:defRPr/>
            </a:pPr>
            <a:r>
              <a:rPr lang="cs-CZ" sz="1600" dirty="0" smtClean="0">
                <a:solidFill>
                  <a:srgbClr val="FFFF66"/>
                </a:solidFill>
              </a:rPr>
              <a:t>    	</a:t>
            </a:r>
            <a:r>
              <a:rPr lang="cs-CZ" sz="1600" i="1" dirty="0" smtClean="0">
                <a:solidFill>
                  <a:srgbClr val="FFFF66"/>
                </a:solidFill>
              </a:rPr>
              <a:t>sputum serózní - řídké s příměsí krve u plicního edému (narůžovělé),</a:t>
            </a:r>
          </a:p>
          <a:p>
            <a:pPr eaLnBrk="1" hangingPunct="1">
              <a:defRPr/>
            </a:pPr>
            <a:r>
              <a:rPr lang="cs-CZ" sz="1600" i="1" dirty="0" smtClean="0">
                <a:solidFill>
                  <a:srgbClr val="FFFF66"/>
                </a:solidFill>
              </a:rPr>
              <a:t>   	sputum hlenové - většinou vazké, v úvodu </a:t>
            </a:r>
            <a:r>
              <a:rPr lang="cs-CZ" sz="1600" i="1" dirty="0" err="1" smtClean="0">
                <a:solidFill>
                  <a:srgbClr val="FFFF66"/>
                </a:solidFill>
              </a:rPr>
              <a:t>ak</a:t>
            </a:r>
            <a:r>
              <a:rPr lang="cs-CZ" sz="1600" i="1" dirty="0" smtClean="0">
                <a:solidFill>
                  <a:srgbClr val="FFFF66"/>
                </a:solidFill>
              </a:rPr>
              <a:t>. bronchitidy, u astma. záchvatu,</a:t>
            </a:r>
          </a:p>
          <a:p>
            <a:pPr eaLnBrk="1" hangingPunct="1">
              <a:defRPr/>
            </a:pPr>
            <a:r>
              <a:rPr lang="cs-CZ" sz="1600" i="1" dirty="0" smtClean="0">
                <a:solidFill>
                  <a:srgbClr val="FFFF66"/>
                </a:solidFill>
              </a:rPr>
              <a:t>   	sputum </a:t>
            </a:r>
            <a:r>
              <a:rPr lang="cs-CZ" sz="1600" i="1" dirty="0" err="1" smtClean="0">
                <a:solidFill>
                  <a:srgbClr val="FFFF66"/>
                </a:solidFill>
              </a:rPr>
              <a:t>hlenohnisavé</a:t>
            </a:r>
            <a:r>
              <a:rPr lang="cs-CZ" sz="1600" i="1" dirty="0" smtClean="0">
                <a:solidFill>
                  <a:srgbClr val="FFFF66"/>
                </a:solidFill>
              </a:rPr>
              <a:t> - žlutavé, žlutozelené, vyskytuje se u chronické bronchitidy, </a:t>
            </a:r>
            <a:r>
              <a:rPr lang="cs-CZ" sz="1600" i="1" dirty="0" err="1" smtClean="0">
                <a:solidFill>
                  <a:srgbClr val="FFFF66"/>
                </a:solidFill>
              </a:rPr>
              <a:t>bronchiektazií</a:t>
            </a:r>
            <a:r>
              <a:rPr lang="cs-CZ" sz="1600" i="1" dirty="0" smtClean="0">
                <a:solidFill>
                  <a:srgbClr val="FFFF66"/>
                </a:solidFill>
              </a:rPr>
              <a:t>, tuberkulózy,</a:t>
            </a:r>
          </a:p>
          <a:p>
            <a:pPr eaLnBrk="1" hangingPunct="1">
              <a:defRPr/>
            </a:pPr>
            <a:r>
              <a:rPr lang="cs-CZ" sz="1600" i="1" dirty="0" smtClean="0">
                <a:solidFill>
                  <a:srgbClr val="FFFF66"/>
                </a:solidFill>
              </a:rPr>
              <a:t>   	sputum hnilobné (putridní) - hnilobně páchnoucí, je abscesu a gangrény,</a:t>
            </a:r>
          </a:p>
          <a:p>
            <a:pPr eaLnBrk="1" hangingPunct="1">
              <a:defRPr/>
            </a:pPr>
            <a:r>
              <a:rPr lang="cs-CZ" sz="1600" i="1" dirty="0" smtClean="0">
                <a:solidFill>
                  <a:srgbClr val="FFFF66"/>
                </a:solidFill>
              </a:rPr>
              <a:t>   	sputum </a:t>
            </a:r>
            <a:r>
              <a:rPr lang="cs-CZ" sz="1600" i="1" dirty="0" err="1" smtClean="0">
                <a:solidFill>
                  <a:srgbClr val="FFFF66"/>
                </a:solidFill>
              </a:rPr>
              <a:t>sanguinolentní</a:t>
            </a:r>
            <a:r>
              <a:rPr lang="cs-CZ" sz="1600" i="1" dirty="0" smtClean="0">
                <a:solidFill>
                  <a:srgbClr val="FFFF66"/>
                </a:solidFill>
              </a:rPr>
              <a:t> - s přítomností krve, bývá u </a:t>
            </a:r>
            <a:r>
              <a:rPr lang="cs-CZ" sz="1600" i="1" dirty="0" err="1" smtClean="0">
                <a:solidFill>
                  <a:srgbClr val="FFFF66"/>
                </a:solidFill>
              </a:rPr>
              <a:t>bronchiektazií</a:t>
            </a:r>
            <a:r>
              <a:rPr lang="cs-CZ" sz="1600" i="1" dirty="0" smtClean="0">
                <a:solidFill>
                  <a:srgbClr val="FFFF66"/>
                </a:solidFill>
              </a:rPr>
              <a:t>, bronchogenního karcinomu (malinové) a pneumonie (</a:t>
            </a:r>
            <a:r>
              <a:rPr lang="cs-CZ" sz="1600" i="1" dirty="0" err="1" smtClean="0">
                <a:solidFill>
                  <a:srgbClr val="FFFF66"/>
                </a:solidFill>
              </a:rPr>
              <a:t>croceum</a:t>
            </a:r>
            <a:r>
              <a:rPr lang="cs-CZ" sz="1600" i="1" dirty="0" smtClean="0">
                <a:solidFill>
                  <a:srgbClr val="FFFF66"/>
                </a:solidFill>
              </a:rPr>
              <a:t>).</a:t>
            </a:r>
          </a:p>
          <a:p>
            <a:pPr eaLnBrk="1" hangingPunct="1">
              <a:defRPr/>
            </a:pPr>
            <a:r>
              <a:rPr lang="cs-CZ" sz="1600" i="1" dirty="0" smtClean="0">
                <a:solidFill>
                  <a:srgbClr val="FFFF66"/>
                </a:solidFill>
              </a:rPr>
              <a:t> </a:t>
            </a:r>
          </a:p>
          <a:p>
            <a:pPr eaLnBrk="1" hangingPunct="1">
              <a:defRPr/>
            </a:pPr>
            <a:r>
              <a:rPr lang="cs-CZ" sz="1600" dirty="0" smtClean="0">
                <a:solidFill>
                  <a:srgbClr val="FFFF66"/>
                </a:solidFill>
              </a:rPr>
              <a:t>DUŠNOST  </a:t>
            </a:r>
            <a:r>
              <a:rPr lang="cs-CZ" sz="1600" dirty="0" err="1" smtClean="0">
                <a:solidFill>
                  <a:srgbClr val="FFFF66"/>
                </a:solidFill>
              </a:rPr>
              <a:t>ubjektivní</a:t>
            </a:r>
            <a:r>
              <a:rPr lang="cs-CZ" sz="1600" dirty="0" smtClean="0">
                <a:solidFill>
                  <a:srgbClr val="FFFF66"/>
                </a:solidFill>
              </a:rPr>
              <a:t> pocit nedostatku vzduchu, který nemusí mít vyjádřený žádný objektivní příznak. Fyziologicky vzniká při neúměrné fyzické zátěži, patologicky souvisí s různými chorobami.</a:t>
            </a:r>
          </a:p>
          <a:p>
            <a:pPr eaLnBrk="1" hangingPunct="1">
              <a:defRPr/>
            </a:pPr>
            <a:r>
              <a:rPr lang="cs-CZ" sz="1600" dirty="0" smtClean="0">
                <a:solidFill>
                  <a:srgbClr val="FFFF66"/>
                </a:solidFill>
              </a:rPr>
              <a:t>    	Dušnost obstrukční - je podmíněna překážkou v dýchacích cestách (hlen), spazmem (chronická obstrukční choroba bronchopulmonální, astma </a:t>
            </a:r>
            <a:r>
              <a:rPr lang="cs-CZ" sz="1600" dirty="0" err="1" smtClean="0">
                <a:solidFill>
                  <a:srgbClr val="FFFF66"/>
                </a:solidFill>
              </a:rPr>
              <a:t>bronchiale</a:t>
            </a:r>
            <a:r>
              <a:rPr lang="cs-CZ" sz="1600" dirty="0" smtClean="0">
                <a:solidFill>
                  <a:srgbClr val="FFFF66"/>
                </a:solidFill>
              </a:rPr>
              <a:t>),</a:t>
            </a:r>
          </a:p>
          <a:p>
            <a:pPr eaLnBrk="1" hangingPunct="1">
              <a:defRPr/>
            </a:pPr>
            <a:r>
              <a:rPr lang="cs-CZ" sz="1600" dirty="0" smtClean="0">
                <a:solidFill>
                  <a:srgbClr val="FFFF66"/>
                </a:solidFill>
              </a:rPr>
              <a:t>   	dušnost restrikční - se váže na </a:t>
            </a:r>
            <a:r>
              <a:rPr lang="cs-CZ" sz="1600" dirty="0" err="1" smtClean="0">
                <a:solidFill>
                  <a:srgbClr val="FFFF66"/>
                </a:solidFill>
              </a:rPr>
              <a:t>infiltrativní</a:t>
            </a:r>
            <a:r>
              <a:rPr lang="cs-CZ" sz="1600" dirty="0" smtClean="0">
                <a:solidFill>
                  <a:srgbClr val="FFFF66"/>
                </a:solidFill>
              </a:rPr>
              <a:t> procesy (bronchopneumonie) nebo stlačení výpotkem, event. </a:t>
            </a:r>
            <a:r>
              <a:rPr lang="cs-CZ" sz="1600" dirty="0" err="1" smtClean="0">
                <a:solidFill>
                  <a:srgbClr val="FFFF66"/>
                </a:solidFill>
              </a:rPr>
              <a:t>atelektázu</a:t>
            </a:r>
            <a:r>
              <a:rPr lang="cs-CZ" sz="1600" dirty="0" smtClean="0">
                <a:solidFill>
                  <a:srgbClr val="FFFF66"/>
                </a:solidFill>
              </a:rPr>
              <a:t>,</a:t>
            </a:r>
          </a:p>
          <a:p>
            <a:pPr eaLnBrk="1" hangingPunct="1">
              <a:defRPr/>
            </a:pPr>
            <a:r>
              <a:rPr lang="cs-CZ" sz="1600" dirty="0" smtClean="0">
                <a:solidFill>
                  <a:srgbClr val="FFFF66"/>
                </a:solidFill>
              </a:rPr>
              <a:t>Dušnost z jiných příčin - metabolické (diabetické kóma, urémie), onemocnění srdce.</a:t>
            </a:r>
          </a:p>
          <a:p>
            <a:pPr eaLnBrk="1" hangingPunct="1">
              <a:defRPr/>
            </a:pPr>
            <a:endParaRPr lang="cs-CZ" sz="16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5881"/>
    </mc:Choice>
    <mc:Fallback>
      <p:transition spd="slow" advTm="958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46050"/>
            <a:ext cx="8229600" cy="5980113"/>
          </a:xfrm>
        </p:spPr>
        <p:txBody>
          <a:bodyPr/>
          <a:lstStyle/>
          <a:p>
            <a:pPr eaLnBrk="1" hangingPunct="1">
              <a:defRPr/>
            </a:pPr>
            <a:r>
              <a:rPr lang="cs-CZ" sz="1600" dirty="0" smtClean="0">
                <a:solidFill>
                  <a:srgbClr val="FFFF66"/>
                </a:solidFill>
              </a:rPr>
              <a:t>Příznaky chorob bronchopulmonálních	 </a:t>
            </a:r>
          </a:p>
          <a:p>
            <a:pPr eaLnBrk="1" hangingPunct="1">
              <a:defRPr/>
            </a:pPr>
            <a:endParaRPr lang="cs-CZ" sz="1600" dirty="0" smtClean="0">
              <a:solidFill>
                <a:srgbClr val="FFFF66"/>
              </a:solidFill>
            </a:endParaRPr>
          </a:p>
          <a:p>
            <a:pPr eaLnBrk="1" hangingPunct="1">
              <a:defRPr/>
            </a:pPr>
            <a:r>
              <a:rPr lang="cs-CZ" sz="1600" dirty="0" err="1" smtClean="0">
                <a:solidFill>
                  <a:srgbClr val="FFFF66"/>
                </a:solidFill>
              </a:rPr>
              <a:t>Ddušnost</a:t>
            </a:r>
            <a:r>
              <a:rPr lang="cs-CZ" sz="1600" dirty="0" smtClean="0">
                <a:solidFill>
                  <a:srgbClr val="FFFF66"/>
                </a:solidFill>
              </a:rPr>
              <a:t>  podle klinických projevů lze rozdělit na:</a:t>
            </a:r>
          </a:p>
          <a:p>
            <a:pPr eaLnBrk="1" hangingPunct="1">
              <a:defRPr/>
            </a:pPr>
            <a:r>
              <a:rPr lang="cs-CZ" sz="1600" dirty="0" smtClean="0">
                <a:solidFill>
                  <a:srgbClr val="FFFF66"/>
                </a:solidFill>
              </a:rPr>
              <a:t>    	dušnost inspirační - se ztíženým vdechem (aspirace cizího tělesa, zúžení laryngu, komprese trachey a bronchů),</a:t>
            </a:r>
          </a:p>
          <a:p>
            <a:pPr eaLnBrk="1" hangingPunct="1">
              <a:defRPr/>
            </a:pPr>
            <a:r>
              <a:rPr lang="cs-CZ" sz="1600" dirty="0" smtClean="0">
                <a:solidFill>
                  <a:srgbClr val="FFFF66"/>
                </a:solidFill>
              </a:rPr>
              <a:t>   	dušnost exspirační - s výrazně prodlouženým </a:t>
            </a:r>
            <a:r>
              <a:rPr lang="cs-CZ" sz="1600" dirty="0" err="1" smtClean="0">
                <a:solidFill>
                  <a:srgbClr val="FFFF66"/>
                </a:solidFill>
              </a:rPr>
              <a:t>exspiriem</a:t>
            </a:r>
            <a:r>
              <a:rPr lang="cs-CZ" sz="1600" dirty="0" smtClean="0">
                <a:solidFill>
                  <a:srgbClr val="FFFF66"/>
                </a:solidFill>
              </a:rPr>
              <a:t> (astma </a:t>
            </a:r>
            <a:r>
              <a:rPr lang="cs-CZ" sz="1600" dirty="0" err="1" smtClean="0">
                <a:solidFill>
                  <a:srgbClr val="FFFF66"/>
                </a:solidFill>
              </a:rPr>
              <a:t>bronchiale</a:t>
            </a:r>
            <a:r>
              <a:rPr lang="cs-CZ" sz="1600" dirty="0" smtClean="0">
                <a:solidFill>
                  <a:srgbClr val="FFFF66"/>
                </a:solidFill>
              </a:rPr>
              <a:t>).</a:t>
            </a:r>
          </a:p>
          <a:p>
            <a:pPr eaLnBrk="1" hangingPunct="1">
              <a:defRPr/>
            </a:pPr>
            <a:r>
              <a:rPr lang="cs-CZ" sz="1600" dirty="0" smtClean="0">
                <a:solidFill>
                  <a:srgbClr val="FFFF66"/>
                </a:solidFill>
              </a:rPr>
              <a:t> </a:t>
            </a:r>
            <a:r>
              <a:rPr lang="cs-CZ" sz="1600" dirty="0" err="1" smtClean="0">
                <a:solidFill>
                  <a:srgbClr val="FFFF66"/>
                </a:solidFill>
              </a:rPr>
              <a:t>Stridorózní</a:t>
            </a:r>
            <a:r>
              <a:rPr lang="cs-CZ" sz="1600" dirty="0" smtClean="0">
                <a:solidFill>
                  <a:srgbClr val="FFFF66"/>
                </a:solidFill>
              </a:rPr>
              <a:t> dýchání (závažná inspirační nebo exspirační dušnost) provázená hlasitým sípavým dýcháním je způsobena zúžením velkých dýchacích cest, edémem, cizím tělesem, útlakem zevně (nádory, zvětšená štítná žláza).</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HEMOPTÝZA znamená vykašlávání krve při poškození menších či větších cév dýchacích cest. Masivní krvácení je život ohrožující stav. Nejčastější příčiny jsou</a:t>
            </a:r>
          </a:p>
          <a:p>
            <a:pPr eaLnBrk="1" hangingPunct="1">
              <a:defRPr/>
            </a:pPr>
            <a:r>
              <a:rPr lang="cs-CZ" sz="1600" dirty="0" smtClean="0">
                <a:solidFill>
                  <a:srgbClr val="FFFF66"/>
                </a:solidFill>
              </a:rPr>
              <a:t>    	bronchopulmonální - bronchogenní karcinom, tuberkulóza, </a:t>
            </a:r>
            <a:r>
              <a:rPr lang="cs-CZ" sz="1600" dirty="0" err="1" smtClean="0">
                <a:solidFill>
                  <a:srgbClr val="FFFF66"/>
                </a:solidFill>
              </a:rPr>
              <a:t>bronchiektazie</a:t>
            </a:r>
            <a:r>
              <a:rPr lang="cs-CZ" sz="1600" dirty="0" smtClean="0">
                <a:solidFill>
                  <a:srgbClr val="FFFF66"/>
                </a:solidFill>
              </a:rPr>
              <a:t>, chronická bronchitida, </a:t>
            </a:r>
            <a:r>
              <a:rPr lang="cs-CZ" sz="1600" dirty="0" err="1" smtClean="0">
                <a:solidFill>
                  <a:srgbClr val="FFFF66"/>
                </a:solidFill>
              </a:rPr>
              <a:t>covidová</a:t>
            </a:r>
            <a:r>
              <a:rPr lang="cs-CZ" sz="1600" dirty="0" smtClean="0">
                <a:solidFill>
                  <a:srgbClr val="FFFF66"/>
                </a:solidFill>
              </a:rPr>
              <a:t> pneumonie</a:t>
            </a:r>
          </a:p>
          <a:p>
            <a:pPr eaLnBrk="1" hangingPunct="1">
              <a:defRPr/>
            </a:pPr>
            <a:r>
              <a:rPr lang="cs-CZ" sz="1600" dirty="0" smtClean="0">
                <a:solidFill>
                  <a:srgbClr val="FFFF66"/>
                </a:solidFill>
              </a:rPr>
              <a:t>   	kardiální - mitrální </a:t>
            </a:r>
            <a:r>
              <a:rPr lang="cs-CZ" sz="1600" dirty="0" err="1" smtClean="0">
                <a:solidFill>
                  <a:srgbClr val="FFFF66"/>
                </a:solidFill>
              </a:rPr>
              <a:t>stenoza</a:t>
            </a:r>
            <a:r>
              <a:rPr lang="cs-CZ" sz="1600" dirty="0" smtClean="0">
                <a:solidFill>
                  <a:srgbClr val="FFFF66"/>
                </a:solidFill>
              </a:rPr>
              <a:t>, vrozené srdeční vady, cévní malformace, plicní infarkt,</a:t>
            </a:r>
          </a:p>
          <a:p>
            <a:pPr eaLnBrk="1" hangingPunct="1">
              <a:defRPr/>
            </a:pPr>
            <a:r>
              <a:rPr lang="cs-CZ" sz="1600" dirty="0" smtClean="0">
                <a:solidFill>
                  <a:srgbClr val="FFFF66"/>
                </a:solidFill>
              </a:rPr>
              <a:t>   	hematologické - hemoragické diatézy, nekorigovaná antikoagulační terapie.</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Při diferenciálně diagnostické rozvaze je nezbytné vyloučit případné krvácení z nosu, dutiny ústní, nosohltanu. Obtížné rozhodování může způsobit i </a:t>
            </a:r>
            <a:r>
              <a:rPr lang="cs-CZ" sz="1600" dirty="0" err="1" smtClean="0">
                <a:solidFill>
                  <a:srgbClr val="FFFF66"/>
                </a:solidFill>
              </a:rPr>
              <a:t>hematemeza</a:t>
            </a:r>
            <a:r>
              <a:rPr lang="cs-CZ" sz="1600" dirty="0" smtClean="0">
                <a:solidFill>
                  <a:srgbClr val="FFFF66"/>
                </a:solidFill>
              </a:rPr>
              <a:t> (natrávená krev má ale nahnědlou barvu).</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BOLEST NA HRUDI</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Bolest na hrudi se v souvislosti s bronchopulmonálními chorobami vyskytuje relativně zřídka (chybí senzitivní inervace plic a viscerální pleury). Obtíže vyvolává postižení pleury parietální.</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   	Bolest pleurální - se projevuje prudkou píchavou bolestí vázanou na dýchání a kašel (suchá pleuritida, plicní infarkt, bronchopneumonie s pleurální reakcí),</a:t>
            </a:r>
          </a:p>
          <a:p>
            <a:pPr eaLnBrk="1" hangingPunct="1">
              <a:defRPr/>
            </a:pPr>
            <a:r>
              <a:rPr lang="cs-CZ" sz="1600" dirty="0" smtClean="0">
                <a:solidFill>
                  <a:srgbClr val="FFFF66"/>
                </a:solidFill>
              </a:rPr>
              <a:t>   	bolest tracheální - se vyznačuje intenzivní palčivou, </a:t>
            </a:r>
            <a:r>
              <a:rPr lang="cs-CZ" sz="1600" dirty="0" err="1" smtClean="0">
                <a:solidFill>
                  <a:srgbClr val="FFFF66"/>
                </a:solidFill>
              </a:rPr>
              <a:t>retrosternální</a:t>
            </a:r>
            <a:r>
              <a:rPr lang="cs-CZ" sz="1600" dirty="0" smtClean="0">
                <a:solidFill>
                  <a:srgbClr val="FFFF66"/>
                </a:solidFill>
              </a:rPr>
              <a:t> bolestí v akutní fázi onemocnění (</a:t>
            </a:r>
            <a:r>
              <a:rPr lang="cs-CZ" sz="1600" dirty="0" err="1" smtClean="0">
                <a:solidFill>
                  <a:srgbClr val="FFFF66"/>
                </a:solidFill>
              </a:rPr>
              <a:t>dif</a:t>
            </a:r>
            <a:r>
              <a:rPr lang="cs-CZ" sz="1600" dirty="0" smtClean="0">
                <a:solidFill>
                  <a:srgbClr val="FFFF66"/>
                </a:solidFill>
              </a:rPr>
              <a:t>. diagnosticky nutno vyloučit infarkt myokardu),</a:t>
            </a:r>
          </a:p>
          <a:p>
            <a:pPr eaLnBrk="1" hangingPunct="1">
              <a:defRPr/>
            </a:pPr>
            <a:r>
              <a:rPr lang="cs-CZ" sz="1600" dirty="0" smtClean="0">
                <a:solidFill>
                  <a:srgbClr val="FFFF66"/>
                </a:solidFill>
              </a:rPr>
              <a:t>   	bolest nádorová - vzniká prorůstáním tumoru do brachiálního plexu (</a:t>
            </a:r>
            <a:r>
              <a:rPr lang="cs-CZ" sz="1600" dirty="0" err="1" smtClean="0">
                <a:solidFill>
                  <a:srgbClr val="FFFF66"/>
                </a:solidFill>
              </a:rPr>
              <a:t>Pancoastův</a:t>
            </a:r>
            <a:r>
              <a:rPr lang="cs-CZ" sz="1600" dirty="0" smtClean="0">
                <a:solidFill>
                  <a:srgbClr val="FFFF66"/>
                </a:solidFill>
              </a:rPr>
              <a:t> nádor je periferní forma bronchogenního karcinomu). Projevuje se intenzivní bolestí ramene s iradiací do paže.</a:t>
            </a:r>
          </a:p>
          <a:p>
            <a:pPr eaLnBrk="1" hangingPunct="1">
              <a:defRPr/>
            </a:pPr>
            <a:endParaRPr lang="cs-CZ" sz="1600" dirty="0" smtClean="0">
              <a:solidFill>
                <a:srgbClr val="FFFF66"/>
              </a:solidFill>
            </a:endParaRPr>
          </a:p>
          <a:p>
            <a:pPr eaLnBrk="1" hangingPunct="1">
              <a:defRPr/>
            </a:pPr>
            <a:endParaRPr lang="cs-CZ" sz="16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5999"/>
    </mc:Choice>
    <mc:Fallback>
      <p:transition spd="slow" advTm="1059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850" y="115888"/>
            <a:ext cx="8229600" cy="6192837"/>
          </a:xfrm>
        </p:spPr>
        <p:txBody>
          <a:bodyPr/>
          <a:lstStyle/>
          <a:p>
            <a:pPr eaLnBrk="1" hangingPunct="1">
              <a:defRPr/>
            </a:pPr>
            <a:r>
              <a:rPr lang="cs-CZ" sz="1600" dirty="0" smtClean="0">
                <a:solidFill>
                  <a:srgbClr val="FFFF66"/>
                </a:solidFill>
              </a:rPr>
              <a:t>Příznaky chorob oběhového ústrojí	 1</a:t>
            </a:r>
          </a:p>
          <a:p>
            <a:pPr eaLnBrk="1" hangingPunct="1">
              <a:defRPr/>
            </a:pPr>
            <a:r>
              <a:rPr lang="cs-CZ" sz="1600" dirty="0" smtClean="0">
                <a:solidFill>
                  <a:srgbClr val="FFFF66"/>
                </a:solidFill>
              </a:rPr>
              <a:t>	</a:t>
            </a:r>
          </a:p>
          <a:p>
            <a:pPr marL="0" indent="0" eaLnBrk="1" hangingPunct="1">
              <a:buFont typeface="Wingdings" panose="05000000000000000000" pitchFamily="2" charset="2"/>
              <a:buNone/>
              <a:defRPr/>
            </a:pPr>
            <a:r>
              <a:rPr lang="cs-CZ" sz="1600" dirty="0" smtClean="0">
                <a:solidFill>
                  <a:srgbClr val="FFFF66"/>
                </a:solidFill>
              </a:rPr>
              <a:t>BOLEST závažným klinickým příznakem. Při jejím posuzování hodnotíme:</a:t>
            </a:r>
          </a:p>
          <a:p>
            <a:pPr eaLnBrk="1" hangingPunct="1">
              <a:defRPr/>
            </a:pPr>
            <a:r>
              <a:rPr lang="cs-CZ" sz="1600" dirty="0" smtClean="0">
                <a:solidFill>
                  <a:srgbClr val="FFFF66"/>
                </a:solidFill>
              </a:rPr>
              <a:t>1) charakter, </a:t>
            </a:r>
          </a:p>
          <a:p>
            <a:pPr eaLnBrk="1" hangingPunct="1">
              <a:defRPr/>
            </a:pPr>
            <a:r>
              <a:rPr lang="cs-CZ" sz="1600" dirty="0" smtClean="0">
                <a:solidFill>
                  <a:srgbClr val="FFFF66"/>
                </a:solidFill>
              </a:rPr>
              <a:t>2) lokalizaci, </a:t>
            </a:r>
          </a:p>
          <a:p>
            <a:pPr eaLnBrk="1" hangingPunct="1">
              <a:defRPr/>
            </a:pPr>
            <a:r>
              <a:rPr lang="cs-CZ" sz="1600" dirty="0" smtClean="0">
                <a:solidFill>
                  <a:srgbClr val="FFFF66"/>
                </a:solidFill>
              </a:rPr>
              <a:t>3) vyzařování, </a:t>
            </a:r>
          </a:p>
          <a:p>
            <a:pPr eaLnBrk="1" hangingPunct="1">
              <a:defRPr/>
            </a:pPr>
            <a:r>
              <a:rPr lang="cs-CZ" sz="1600" dirty="0" smtClean="0">
                <a:solidFill>
                  <a:srgbClr val="FFFF66"/>
                </a:solidFill>
              </a:rPr>
              <a:t>4) provokaci, </a:t>
            </a:r>
          </a:p>
          <a:p>
            <a:pPr eaLnBrk="1" hangingPunct="1">
              <a:defRPr/>
            </a:pPr>
            <a:r>
              <a:rPr lang="cs-CZ" sz="1600" dirty="0" smtClean="0">
                <a:solidFill>
                  <a:srgbClr val="FFFF66"/>
                </a:solidFill>
              </a:rPr>
              <a:t>5) úlevové manévry.</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BOLESTI NA HRUDI</a:t>
            </a:r>
          </a:p>
          <a:p>
            <a:pPr eaLnBrk="1" hangingPunct="1">
              <a:defRPr/>
            </a:pPr>
            <a:r>
              <a:rPr lang="cs-CZ" sz="1600" dirty="0" smtClean="0">
                <a:solidFill>
                  <a:srgbClr val="FFFF66"/>
                </a:solidFill>
              </a:rPr>
              <a:t>Anginózní bolest - stenokardie, se vyskytuje u ischemické choroby srdeční. Obvykle vzniká při námaze (chůze, chůze do kopce) nebo při rozčilení. Zhoršuje ji chlad, např. přechod z tepla do zimy. Při přerušení námahy ustupuje. Může vzniknout i v klidu.</a:t>
            </a:r>
          </a:p>
          <a:p>
            <a:pPr eaLnBrk="1" hangingPunct="1">
              <a:defRPr/>
            </a:pPr>
            <a:r>
              <a:rPr lang="cs-CZ" sz="1600" dirty="0" smtClean="0">
                <a:solidFill>
                  <a:srgbClr val="FFFF66"/>
                </a:solidFill>
              </a:rPr>
              <a:t>Je to tlaková, svíravá nebo palčivá plošná bolest lokalizovaná </a:t>
            </a:r>
            <a:r>
              <a:rPr lang="cs-CZ" sz="1600" dirty="0" err="1" smtClean="0">
                <a:solidFill>
                  <a:srgbClr val="FFFF66"/>
                </a:solidFill>
              </a:rPr>
              <a:t>retrosternálně</a:t>
            </a:r>
            <a:r>
              <a:rPr lang="cs-CZ" sz="1600" dirty="0" smtClean="0">
                <a:solidFill>
                  <a:srgbClr val="FFFF66"/>
                </a:solidFill>
              </a:rPr>
              <a:t>, někdy v celém </a:t>
            </a:r>
            <a:r>
              <a:rPr lang="cs-CZ" sz="1600" dirty="0" err="1" smtClean="0">
                <a:solidFill>
                  <a:srgbClr val="FFFF66"/>
                </a:solidFill>
              </a:rPr>
              <a:t>prekordiu</a:t>
            </a:r>
            <a:r>
              <a:rPr lang="cs-CZ" sz="1600" dirty="0" smtClean="0">
                <a:solidFill>
                  <a:srgbClr val="FFFF66"/>
                </a:solidFill>
              </a:rPr>
              <a:t>.</a:t>
            </a:r>
          </a:p>
          <a:p>
            <a:pPr eaLnBrk="1" hangingPunct="1">
              <a:defRPr/>
            </a:pPr>
            <a:r>
              <a:rPr lang="cs-CZ" sz="1600" dirty="0" smtClean="0">
                <a:solidFill>
                  <a:srgbClr val="FFFF66"/>
                </a:solidFill>
              </a:rPr>
              <a:t>Vystřeluje do krku, dolní čelisti, levého ramene, malíkové strany levé paže, ale i do zad a epigastria.</a:t>
            </a:r>
          </a:p>
          <a:p>
            <a:pPr eaLnBrk="1" hangingPunct="1">
              <a:defRPr/>
            </a:pPr>
            <a:r>
              <a:rPr lang="cs-CZ" sz="1600" dirty="0" smtClean="0">
                <a:solidFill>
                  <a:srgbClr val="FFFF66"/>
                </a:solidFill>
              </a:rPr>
              <a:t>Trvá řádově minuty (angina pectoris), při trvání delším než 20 min, zejména když se projeví v klidu, nutno pomýšlet na infarkt myokardu. (Intenzita bolesti je však výraznější, bývají doprovodné vegetativní reakce - nauzea, úzkost, pocení). Reakce na nitráty podané pod jazyk se dostavuje u anginy pectoris do 5 min, trvá-li déle, je podezření na infarkt myokardu.</a:t>
            </a:r>
          </a:p>
          <a:p>
            <a:pPr eaLnBrk="1" hangingPunct="1">
              <a:defRPr/>
            </a:pPr>
            <a:r>
              <a:rPr lang="cs-CZ" sz="1600" dirty="0" smtClean="0">
                <a:solidFill>
                  <a:srgbClr val="FFFF66"/>
                </a:solidFill>
              </a:rPr>
              <a:t> </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2701"/>
    </mc:Choice>
    <mc:Fallback>
      <p:transition spd="slow" advTm="102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850" y="115888"/>
            <a:ext cx="8229600" cy="6192837"/>
          </a:xfrm>
        </p:spPr>
        <p:txBody>
          <a:bodyPr/>
          <a:lstStyle/>
          <a:p>
            <a:pPr eaLnBrk="1" hangingPunct="1">
              <a:defRPr/>
            </a:pPr>
            <a:r>
              <a:rPr lang="cs-CZ" sz="1600" dirty="0" smtClean="0">
                <a:solidFill>
                  <a:srgbClr val="FFFF66"/>
                </a:solidFill>
              </a:rPr>
              <a:t>Příznaky chorob oběhového ústrojí	 2</a:t>
            </a:r>
          </a:p>
          <a:p>
            <a:pPr eaLnBrk="1" hangingPunct="1">
              <a:defRPr/>
            </a:pPr>
            <a:r>
              <a:rPr lang="cs-CZ" sz="1600" dirty="0" smtClean="0">
                <a:solidFill>
                  <a:srgbClr val="FFFF66"/>
                </a:solidFill>
              </a:rPr>
              <a:t>	</a:t>
            </a:r>
            <a:r>
              <a:rPr lang="cs-CZ" sz="1600" dirty="0" err="1" smtClean="0">
                <a:solidFill>
                  <a:srgbClr val="FFFF66"/>
                </a:solidFill>
              </a:rPr>
              <a:t>Perikardiální</a:t>
            </a:r>
            <a:r>
              <a:rPr lang="cs-CZ" sz="1600" dirty="0" smtClean="0">
                <a:solidFill>
                  <a:srgbClr val="FFFF66"/>
                </a:solidFill>
              </a:rPr>
              <a:t> bolest je ostrá, spíše </a:t>
            </a:r>
            <a:r>
              <a:rPr lang="cs-CZ" sz="1600" dirty="0" err="1" smtClean="0">
                <a:solidFill>
                  <a:srgbClr val="FFFF66"/>
                </a:solidFill>
              </a:rPr>
              <a:t>prekordiálně</a:t>
            </a:r>
            <a:r>
              <a:rPr lang="cs-CZ" sz="1600" dirty="0" smtClean="0">
                <a:solidFill>
                  <a:srgbClr val="FFFF66"/>
                </a:solidFill>
              </a:rPr>
              <a:t> lokalizovaná, dlouhodobého trvání. Zhoršuje se při změně polohy a v závislosti na dýchání. Nebývá spojena s námahou, zmírnění bolesti se projevuje vsedě a v předklonu. Vzniká obvykle v souvislosti s virovým </a:t>
            </a:r>
            <a:r>
              <a:rPr lang="cs-CZ" sz="1600" dirty="0" err="1" smtClean="0">
                <a:solidFill>
                  <a:srgbClr val="FFFF66"/>
                </a:solidFill>
              </a:rPr>
              <a:t>infektem</a:t>
            </a:r>
            <a:r>
              <a:rPr lang="cs-CZ" sz="1600" dirty="0" smtClean="0">
                <a:solidFill>
                  <a:srgbClr val="FFFF66"/>
                </a:solidFill>
              </a:rPr>
              <a:t>, infarktem myokardu a po kardiochirurgickém výkonu.</a:t>
            </a:r>
          </a:p>
          <a:p>
            <a:pPr eaLnBrk="1" hangingPunct="1">
              <a:defRPr/>
            </a:pPr>
            <a:r>
              <a:rPr lang="cs-CZ" sz="1600" dirty="0" smtClean="0">
                <a:solidFill>
                  <a:srgbClr val="FFFF66"/>
                </a:solidFill>
              </a:rPr>
              <a:t> Bolest u </a:t>
            </a:r>
            <a:r>
              <a:rPr lang="cs-CZ" sz="1600" dirty="0" err="1" smtClean="0">
                <a:solidFill>
                  <a:srgbClr val="FFFF66"/>
                </a:solidFill>
              </a:rPr>
              <a:t>disekujícího</a:t>
            </a:r>
            <a:r>
              <a:rPr lang="cs-CZ" sz="1600" dirty="0" smtClean="0">
                <a:solidFill>
                  <a:srgbClr val="FFFF66"/>
                </a:solidFill>
              </a:rPr>
              <a:t> aneuryzmatu aorty je prudká, velmi intenzivní bolest připomínající infarkt myokardu, vystřelující do zad nebo břicha, vzniká náhle, jako "švihnutí bičem", často po námaze (př. zvednutí břemene).</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Funkční </a:t>
            </a:r>
            <a:r>
              <a:rPr lang="cs-CZ" sz="1600" dirty="0" err="1" smtClean="0">
                <a:solidFill>
                  <a:srgbClr val="FFFF66"/>
                </a:solidFill>
              </a:rPr>
              <a:t>prekordiální</a:t>
            </a:r>
            <a:r>
              <a:rPr lang="cs-CZ" sz="1600" dirty="0" smtClean="0">
                <a:solidFill>
                  <a:srgbClr val="FFFF66"/>
                </a:solidFill>
              </a:rPr>
              <a:t> bolest je píchavá, bodavá bolest lokalizovaná do oblasti hrotu srdečního, vznikající v klidu nebo při psychické zátěži u mladých lidí, často je provázena pocitem nemožnosti dodechnout.</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V rámci diferenciální diagnostiky bolesti na hrudi nutno vyloučit obtíže </a:t>
            </a:r>
            <a:r>
              <a:rPr lang="cs-CZ" sz="1600" dirty="0" err="1" smtClean="0">
                <a:solidFill>
                  <a:srgbClr val="FFFF66"/>
                </a:solidFill>
              </a:rPr>
              <a:t>extrakardiální</a:t>
            </a:r>
            <a:r>
              <a:rPr lang="cs-CZ" sz="1600" dirty="0" smtClean="0">
                <a:solidFill>
                  <a:srgbClr val="FFFF66"/>
                </a:solidFill>
              </a:rPr>
              <a:t>, a to </a:t>
            </a:r>
            <a:r>
              <a:rPr lang="cs-CZ" sz="1600" dirty="0" err="1" smtClean="0">
                <a:solidFill>
                  <a:srgbClr val="FFFF66"/>
                </a:solidFill>
              </a:rPr>
              <a:t>vertebrogenní</a:t>
            </a:r>
            <a:r>
              <a:rPr lang="cs-CZ" sz="1600" dirty="0" smtClean="0">
                <a:solidFill>
                  <a:srgbClr val="FFFF66"/>
                </a:solidFill>
              </a:rPr>
              <a:t>, interkostální neuralgie, bolest u refluxní poruchy jícnu</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PALPITACE   jsou nepříjemné, intenzivně vnímané projevy srdeční činnosti charakterizované zejména:</a:t>
            </a:r>
          </a:p>
          <a:p>
            <a:pPr eaLnBrk="1" hangingPunct="1">
              <a:defRPr/>
            </a:pPr>
            <a:r>
              <a:rPr lang="cs-CZ" sz="1600" dirty="0" smtClean="0">
                <a:solidFill>
                  <a:srgbClr val="FFFF66"/>
                </a:solidFill>
              </a:rPr>
              <a:t> - krátkodobou nepravidelností tepu,</a:t>
            </a:r>
          </a:p>
          <a:p>
            <a:pPr eaLnBrk="1" hangingPunct="1">
              <a:defRPr/>
            </a:pPr>
            <a:r>
              <a:rPr lang="cs-CZ" sz="1600" dirty="0" smtClean="0">
                <a:solidFill>
                  <a:srgbClr val="FFFF66"/>
                </a:solidFill>
              </a:rPr>
              <a:t> - "přeskočením",</a:t>
            </a:r>
          </a:p>
          <a:p>
            <a:pPr eaLnBrk="1" hangingPunct="1">
              <a:defRPr/>
            </a:pPr>
            <a:r>
              <a:rPr lang="cs-CZ" sz="1600" dirty="0" smtClean="0">
                <a:solidFill>
                  <a:srgbClr val="FFFF66"/>
                </a:solidFill>
              </a:rPr>
              <a:t> - pocitem "krátkodobého zastavení",</a:t>
            </a:r>
          </a:p>
          <a:p>
            <a:pPr eaLnBrk="1" hangingPunct="1">
              <a:defRPr/>
            </a:pPr>
            <a:r>
              <a:rPr lang="cs-CZ" sz="1600" dirty="0" smtClean="0">
                <a:solidFill>
                  <a:srgbClr val="FFFF66"/>
                </a:solidFill>
              </a:rPr>
              <a:t> - rychlým pravidelným bušením (paroxyzmální tachykardie),</a:t>
            </a:r>
          </a:p>
          <a:p>
            <a:pPr eaLnBrk="1" hangingPunct="1">
              <a:defRPr/>
            </a:pPr>
            <a:r>
              <a:rPr lang="cs-CZ" sz="1600" dirty="0" smtClean="0">
                <a:solidFill>
                  <a:srgbClr val="FFFF66"/>
                </a:solidFill>
              </a:rPr>
              <a:t> - rychlým nepravidelným bušením srdce (fibrilace síní).</a:t>
            </a:r>
          </a:p>
          <a:p>
            <a:pPr eaLnBrk="1" hangingPunct="1">
              <a:defRPr/>
            </a:pPr>
            <a:endParaRPr lang="cs-CZ" sz="16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7604"/>
    </mc:Choice>
    <mc:Fallback>
      <p:transition spd="slow" advTm="1176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850" y="115888"/>
            <a:ext cx="8229600" cy="6192837"/>
          </a:xfrm>
        </p:spPr>
        <p:txBody>
          <a:bodyPr/>
          <a:lstStyle/>
          <a:p>
            <a:pPr eaLnBrk="1" hangingPunct="1">
              <a:defRPr/>
            </a:pPr>
            <a:r>
              <a:rPr lang="cs-CZ" sz="1600" dirty="0" smtClean="0">
                <a:solidFill>
                  <a:srgbClr val="FFFF66"/>
                </a:solidFill>
              </a:rPr>
              <a:t>Příznaky chorob oběhového ústrojí	 3</a:t>
            </a:r>
          </a:p>
          <a:p>
            <a:pPr eaLnBrk="1" hangingPunct="1">
              <a:defRPr/>
            </a:pPr>
            <a:r>
              <a:rPr lang="cs-CZ" sz="1600" dirty="0" smtClean="0">
                <a:solidFill>
                  <a:srgbClr val="FFFF66"/>
                </a:solidFill>
              </a:rPr>
              <a:t>DUŠNOST  závažným klinickým projevem levostranné srdeční slabosti při ischemické chorobě srdeční, hypertenzi a chlopenních vadách.</a:t>
            </a:r>
          </a:p>
          <a:p>
            <a:pPr eaLnBrk="1" hangingPunct="1">
              <a:defRPr/>
            </a:pPr>
            <a:r>
              <a:rPr lang="cs-CZ" sz="1600" dirty="0" smtClean="0">
                <a:solidFill>
                  <a:srgbClr val="FFFF66"/>
                </a:solidFill>
              </a:rPr>
              <a:t> Projevuje se při námaze, v klidu nebo záchvatovitě.</a:t>
            </a:r>
          </a:p>
          <a:p>
            <a:pPr eaLnBrk="1" hangingPunct="1">
              <a:defRPr/>
            </a:pPr>
            <a:r>
              <a:rPr lang="cs-CZ" sz="1600" dirty="0" smtClean="0">
                <a:solidFill>
                  <a:srgbClr val="FFFF66"/>
                </a:solidFill>
              </a:rPr>
              <a:t> Námahová dušnost se hodnotí podle </a:t>
            </a:r>
            <a:r>
              <a:rPr lang="cs-CZ" sz="1600" dirty="0" err="1" smtClean="0">
                <a:solidFill>
                  <a:srgbClr val="FFFF66"/>
                </a:solidFill>
              </a:rPr>
              <a:t>kriterií</a:t>
            </a:r>
            <a:r>
              <a:rPr lang="cs-CZ" sz="1600" dirty="0" smtClean="0">
                <a:solidFill>
                  <a:srgbClr val="FFFF66"/>
                </a:solidFill>
              </a:rPr>
              <a:t> NYHA (New York </a:t>
            </a:r>
            <a:r>
              <a:rPr lang="cs-CZ" sz="1600" dirty="0" err="1" smtClean="0">
                <a:solidFill>
                  <a:srgbClr val="FFFF66"/>
                </a:solidFill>
              </a:rPr>
              <a:t>Heart</a:t>
            </a:r>
            <a:r>
              <a:rPr lang="cs-CZ" sz="1600" dirty="0" smtClean="0">
                <a:solidFill>
                  <a:srgbClr val="FFFF66"/>
                </a:solidFill>
              </a:rPr>
              <a:t> </a:t>
            </a:r>
            <a:r>
              <a:rPr lang="cs-CZ" sz="1600" dirty="0" err="1" smtClean="0">
                <a:solidFill>
                  <a:srgbClr val="FFFF66"/>
                </a:solidFill>
              </a:rPr>
              <a:t>Association</a:t>
            </a:r>
            <a:r>
              <a:rPr lang="cs-CZ" sz="1600" dirty="0" smtClean="0">
                <a:solidFill>
                  <a:srgbClr val="FFFF66"/>
                </a:solidFill>
              </a:rPr>
              <a:t>) z roku 1964:  </a:t>
            </a:r>
          </a:p>
          <a:p>
            <a:pPr eaLnBrk="1" hangingPunct="1">
              <a:defRPr/>
            </a:pPr>
            <a:r>
              <a:rPr lang="cs-CZ" sz="1600" dirty="0" smtClean="0">
                <a:solidFill>
                  <a:srgbClr val="FFFF66"/>
                </a:solidFill>
              </a:rPr>
              <a:t>   	1. stupeň - obvyklá fyzická aktivita nezpůsobuje dušnost ani stenokardie, ta je vyvolána jen velkou zátěží,</a:t>
            </a:r>
          </a:p>
          <a:p>
            <a:pPr eaLnBrk="1" hangingPunct="1">
              <a:defRPr/>
            </a:pPr>
            <a:r>
              <a:rPr lang="cs-CZ" sz="1600" dirty="0" smtClean="0">
                <a:solidFill>
                  <a:srgbClr val="FFFF66"/>
                </a:solidFill>
              </a:rPr>
              <a:t>   	2. stupeň - obvyklá fyzická aktivita způsobuje dušnost nebo anginózní bolest (tolerance běžné denní zátěže je ale dobrá),</a:t>
            </a:r>
          </a:p>
          <a:p>
            <a:pPr eaLnBrk="1" hangingPunct="1">
              <a:defRPr/>
            </a:pPr>
            <a:r>
              <a:rPr lang="cs-CZ" sz="1600" dirty="0" smtClean="0">
                <a:solidFill>
                  <a:srgbClr val="FFFF66"/>
                </a:solidFill>
              </a:rPr>
              <a:t>   	3. stupeň - malá zátěž (pomalá chůze po rovině, oblékání, toaleta) vyvolává dušnost, v klidu bez potíží,</a:t>
            </a:r>
          </a:p>
          <a:p>
            <a:pPr eaLnBrk="1" hangingPunct="1">
              <a:defRPr/>
            </a:pPr>
            <a:r>
              <a:rPr lang="cs-CZ" sz="1600" dirty="0" smtClean="0">
                <a:solidFill>
                  <a:srgbClr val="FFFF66"/>
                </a:solidFill>
              </a:rPr>
              <a:t>   	4. stupeň - projevy klidové dušnosti.</a:t>
            </a:r>
          </a:p>
          <a:p>
            <a:pPr eaLnBrk="1" hangingPunct="1">
              <a:defRPr/>
            </a:pPr>
            <a:r>
              <a:rPr lang="cs-CZ" sz="1600" dirty="0" smtClean="0">
                <a:solidFill>
                  <a:srgbClr val="FFFF66"/>
                </a:solidFill>
              </a:rPr>
              <a:t>Záchvatovitá dušnost</a:t>
            </a:r>
          </a:p>
          <a:p>
            <a:pPr eaLnBrk="1" hangingPunct="1">
              <a:defRPr/>
            </a:pPr>
            <a:r>
              <a:rPr lang="cs-CZ" sz="1600" dirty="0" smtClean="0">
                <a:solidFill>
                  <a:srgbClr val="FFFF66"/>
                </a:solidFill>
              </a:rPr>
              <a:t> Astma </a:t>
            </a:r>
            <a:r>
              <a:rPr lang="cs-CZ" sz="1600" dirty="0" err="1" smtClean="0">
                <a:solidFill>
                  <a:srgbClr val="FFFF66"/>
                </a:solidFill>
              </a:rPr>
              <a:t>cardiale</a:t>
            </a:r>
            <a:r>
              <a:rPr lang="cs-CZ" sz="1600" dirty="0" smtClean="0">
                <a:solidFill>
                  <a:srgbClr val="FFFF66"/>
                </a:solidFill>
              </a:rPr>
              <a:t> vzniká při akutní levostranné srdeční insuficienci, která vede k městnání v plicích. Pacient se probouzí pocitem nedostatku vzduchu asi za 2-3 hod. po usnutí, zaujímá </a:t>
            </a:r>
            <a:r>
              <a:rPr lang="cs-CZ" sz="1600" dirty="0" err="1" smtClean="0">
                <a:solidFill>
                  <a:srgbClr val="FFFF66"/>
                </a:solidFill>
              </a:rPr>
              <a:t>ortopnoickou</a:t>
            </a:r>
            <a:r>
              <a:rPr lang="cs-CZ" sz="1600" dirty="0" smtClean="0">
                <a:solidFill>
                  <a:srgbClr val="FFFF66"/>
                </a:solidFill>
              </a:rPr>
              <a:t> polohu, dušnost může ustoupit (snížení žilního návratu ) nebo progreduje a rozvíjí se.</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Edém plic (vzniká průnikem tekutiny do </a:t>
            </a:r>
            <a:r>
              <a:rPr lang="cs-CZ" sz="1600" dirty="0" err="1" smtClean="0">
                <a:solidFill>
                  <a:srgbClr val="FFFF66"/>
                </a:solidFill>
              </a:rPr>
              <a:t>intersticia</a:t>
            </a:r>
            <a:r>
              <a:rPr lang="cs-CZ" sz="1600" dirty="0" smtClean="0">
                <a:solidFill>
                  <a:srgbClr val="FFFF66"/>
                </a:solidFill>
              </a:rPr>
              <a:t> a alveolů). Vyznačuje se extrémní dušností, úzkostí, chrčivým dýcháním, často slyšitelným na dálku (připomíná probublávání), přítomností zarůžovělé tekutiny v ústech.</a:t>
            </a:r>
          </a:p>
          <a:p>
            <a:pPr eaLnBrk="1" hangingPunct="1">
              <a:defRPr/>
            </a:pPr>
            <a:r>
              <a:rPr lang="cs-CZ" sz="1600" dirty="0" smtClean="0">
                <a:solidFill>
                  <a:srgbClr val="FFFF66"/>
                </a:solidFill>
              </a:rPr>
              <a:t>Objevuje se v noci, u mitrální stenózy na vrcholu námahy.</a:t>
            </a:r>
          </a:p>
          <a:p>
            <a:pPr eaLnBrk="1" hangingPunct="1">
              <a:defRPr/>
            </a:pPr>
            <a:endParaRPr lang="cs-CZ" sz="16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9977"/>
    </mc:Choice>
    <mc:Fallback>
      <p:transition spd="slow" advTm="229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850" y="115888"/>
            <a:ext cx="8229600" cy="6192837"/>
          </a:xfrm>
        </p:spPr>
        <p:txBody>
          <a:bodyPr/>
          <a:lstStyle/>
          <a:p>
            <a:pPr eaLnBrk="1" hangingPunct="1">
              <a:defRPr/>
            </a:pPr>
            <a:r>
              <a:rPr lang="cs-CZ" sz="1600" dirty="0" smtClean="0">
                <a:solidFill>
                  <a:srgbClr val="FFFF66"/>
                </a:solidFill>
              </a:rPr>
              <a:t>Příznaky chorob oběhového ústrojí	 4</a:t>
            </a:r>
          </a:p>
          <a:p>
            <a:pPr eaLnBrk="1" hangingPunct="1">
              <a:defRPr/>
            </a:pPr>
            <a:r>
              <a:rPr lang="cs-CZ" sz="1600" dirty="0" smtClean="0">
                <a:solidFill>
                  <a:srgbClr val="FFFF66"/>
                </a:solidFill>
              </a:rPr>
              <a:t>CYANÓZA  se dělí na centrální a periferní - údaje poskytnuty ve stati celkové vyšetření. </a:t>
            </a:r>
          </a:p>
          <a:p>
            <a:pPr eaLnBrk="1" hangingPunct="1">
              <a:defRPr/>
            </a:pPr>
            <a:r>
              <a:rPr lang="cs-CZ" sz="1600" dirty="0" smtClean="0">
                <a:solidFill>
                  <a:srgbClr val="FFFF66"/>
                </a:solidFill>
              </a:rPr>
              <a:t>Smíšená cyanóza, kombinace centrální a periferní, se projevuje u levostranné srdeční slabosti.</a:t>
            </a:r>
          </a:p>
          <a:p>
            <a:pPr eaLnBrk="1" hangingPunct="1">
              <a:defRPr/>
            </a:pPr>
            <a:r>
              <a:rPr lang="cs-CZ" sz="1600" dirty="0" smtClean="0">
                <a:solidFill>
                  <a:srgbClr val="FFFF66"/>
                </a:solidFill>
              </a:rPr>
              <a:t> OTOKY</a:t>
            </a:r>
          </a:p>
          <a:p>
            <a:pPr eaLnBrk="1" hangingPunct="1">
              <a:defRPr/>
            </a:pPr>
            <a:r>
              <a:rPr lang="cs-CZ" sz="1600" dirty="0" smtClean="0">
                <a:solidFill>
                  <a:srgbClr val="FFFF66"/>
                </a:solidFill>
              </a:rPr>
              <a:t> Otoky vznikají vzestupem žilního tlaku při pravostranné srdeční slabosti za spoluúčasti hormonálních mechanizmů (systém renin - angiotensin - aldosteron).</a:t>
            </a:r>
          </a:p>
          <a:p>
            <a:pPr eaLnBrk="1" hangingPunct="1">
              <a:defRPr/>
            </a:pPr>
            <a:r>
              <a:rPr lang="cs-CZ" sz="1600" dirty="0" smtClean="0">
                <a:solidFill>
                  <a:srgbClr val="FFFF66"/>
                </a:solidFill>
              </a:rPr>
              <a:t> Mírné edémy postihují obě dolní končetiny, v úvodu srdeční slabosti obvykle mizí během noci.</a:t>
            </a:r>
          </a:p>
          <a:p>
            <a:pPr eaLnBrk="1" hangingPunct="1">
              <a:defRPr/>
            </a:pPr>
            <a:r>
              <a:rPr lang="cs-CZ" sz="1600" dirty="0" smtClean="0">
                <a:solidFill>
                  <a:srgbClr val="FFFF66"/>
                </a:solidFill>
              </a:rPr>
              <a:t>SYNKOPA  krátkodobá trvající několik minut, nedostatečným prokrvením mozku.</a:t>
            </a:r>
          </a:p>
          <a:p>
            <a:pPr eaLnBrk="1" hangingPunct="1">
              <a:defRPr/>
            </a:pPr>
            <a:r>
              <a:rPr lang="cs-CZ" sz="1600" dirty="0" smtClean="0">
                <a:solidFill>
                  <a:srgbClr val="FFFF66"/>
                </a:solidFill>
              </a:rPr>
              <a:t> Kardiální synkopa  z arytmie - </a:t>
            </a:r>
            <a:r>
              <a:rPr lang="cs-CZ" sz="1600" dirty="0" err="1" smtClean="0">
                <a:solidFill>
                  <a:srgbClr val="FFFF66"/>
                </a:solidFill>
              </a:rPr>
              <a:t>extremní</a:t>
            </a:r>
            <a:r>
              <a:rPr lang="cs-CZ" sz="1600" dirty="0" smtClean="0">
                <a:solidFill>
                  <a:srgbClr val="FFFF66"/>
                </a:solidFill>
              </a:rPr>
              <a:t> </a:t>
            </a:r>
            <a:r>
              <a:rPr lang="cs-CZ" sz="1600" dirty="0" err="1" smtClean="0">
                <a:solidFill>
                  <a:srgbClr val="FFFF66"/>
                </a:solidFill>
              </a:rPr>
              <a:t>tachy</a:t>
            </a:r>
            <a:r>
              <a:rPr lang="cs-CZ" sz="1600" dirty="0" smtClean="0">
                <a:solidFill>
                  <a:srgbClr val="FFFF66"/>
                </a:solidFill>
              </a:rPr>
              <a:t> a </a:t>
            </a:r>
            <a:r>
              <a:rPr lang="cs-CZ" sz="1600" dirty="0" err="1" smtClean="0">
                <a:solidFill>
                  <a:srgbClr val="FFFF66"/>
                </a:solidFill>
              </a:rPr>
              <a:t>bradyarytmie</a:t>
            </a:r>
            <a:r>
              <a:rPr lang="cs-CZ" sz="1600" dirty="0" smtClean="0">
                <a:solidFill>
                  <a:srgbClr val="FFFF66"/>
                </a:solidFill>
              </a:rPr>
              <a:t> způsobují náhlý pokles minutového objemu (Adams-</a:t>
            </a:r>
            <a:r>
              <a:rPr lang="cs-CZ" sz="1600" dirty="0" err="1" smtClean="0">
                <a:solidFill>
                  <a:srgbClr val="FFFF66"/>
                </a:solidFill>
              </a:rPr>
              <a:t>Stokesův</a:t>
            </a:r>
            <a:r>
              <a:rPr lang="cs-CZ" sz="1600" dirty="0" smtClean="0">
                <a:solidFill>
                  <a:srgbClr val="FFFF66"/>
                </a:solidFill>
              </a:rPr>
              <a:t> syndrom je označení synkopy vznikající při přechodné asystolii nebo komorové tachykardii),</a:t>
            </a:r>
          </a:p>
          <a:p>
            <a:pPr eaLnBrk="1" hangingPunct="1">
              <a:defRPr/>
            </a:pPr>
            <a:r>
              <a:rPr lang="cs-CZ" sz="1600" dirty="0" smtClean="0">
                <a:solidFill>
                  <a:srgbClr val="FFFF66"/>
                </a:solidFill>
              </a:rPr>
              <a:t>   	z aortální stenózy se projevuje při námaze nebo po jejím skončení; synkopa je způsobena omezeným průtokem krve stenózou,</a:t>
            </a:r>
          </a:p>
          <a:p>
            <a:pPr eaLnBrk="1" hangingPunct="1">
              <a:defRPr/>
            </a:pPr>
            <a:r>
              <a:rPr lang="cs-CZ" sz="1600" dirty="0" smtClean="0">
                <a:solidFill>
                  <a:srgbClr val="FFFF66"/>
                </a:solidFill>
              </a:rPr>
              <a:t>   	z obstrukce mitrálního ústí - myxomem nebo velkým trombem v levé síni; vznik synkopy závisí na poloze nebo na námaze.</a:t>
            </a:r>
          </a:p>
          <a:p>
            <a:pPr eaLnBrk="1" hangingPunct="1">
              <a:defRPr/>
            </a:pPr>
            <a:r>
              <a:rPr lang="cs-CZ" sz="1600" dirty="0" smtClean="0">
                <a:solidFill>
                  <a:srgbClr val="FFFF66"/>
                </a:solidFill>
              </a:rPr>
              <a:t> Cirkulační synkopa  ortostatická - vzniká ve stoje hromaděním krve v dolních končetinách, v souvislosti s poruchou baroreceptorů</a:t>
            </a:r>
          </a:p>
          <a:p>
            <a:pPr eaLnBrk="1" hangingPunct="1">
              <a:defRPr/>
            </a:pPr>
            <a:r>
              <a:rPr lang="cs-CZ" sz="1600" dirty="0" err="1" smtClean="0">
                <a:solidFill>
                  <a:srgbClr val="FFFF66"/>
                </a:solidFill>
              </a:rPr>
              <a:t>vazovagální</a:t>
            </a:r>
            <a:r>
              <a:rPr lang="cs-CZ" sz="1600" dirty="0" smtClean="0">
                <a:solidFill>
                  <a:srgbClr val="FFFF66"/>
                </a:solidFill>
              </a:rPr>
              <a:t> - projevuje se obvykle u zdravých osob pod vlivem bolesti, strachu, hladu, dusna. Synkopa vzniká rychle, po pádu nebo uložení do horizontální polohy se vědomí rychle upravuje, syndrom karotického sinu se manifestuje při podráždění karotického sinu u zvláště citlivých osob; vede k bradykardii, hypotenzi a ztrátě.</a:t>
            </a:r>
          </a:p>
          <a:p>
            <a:pPr eaLnBrk="1" hangingPunct="1">
              <a:defRPr/>
            </a:pPr>
            <a:endParaRPr lang="cs-CZ" sz="16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2659"/>
    </mc:Choice>
    <mc:Fallback>
      <p:transition spd="slow" advTm="3626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850" y="115888"/>
            <a:ext cx="8229600" cy="6192837"/>
          </a:xfrm>
        </p:spPr>
        <p:txBody>
          <a:bodyPr/>
          <a:lstStyle/>
          <a:p>
            <a:pPr eaLnBrk="1" hangingPunct="1">
              <a:defRPr/>
            </a:pPr>
            <a:r>
              <a:rPr lang="cs-CZ" sz="1600" dirty="0" smtClean="0">
                <a:solidFill>
                  <a:srgbClr val="FFFF66"/>
                </a:solidFill>
              </a:rPr>
              <a:t>Příznaky chorob oběhového ústrojí	 5</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HEMOPTÝZA</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   	z městnání - projevuje se u mitrální stenózy při ruptuře </a:t>
            </a:r>
            <a:r>
              <a:rPr lang="cs-CZ" sz="1600" dirty="0" err="1" smtClean="0">
                <a:solidFill>
                  <a:srgbClr val="FFFF66"/>
                </a:solidFill>
              </a:rPr>
              <a:t>endobronchiálních</a:t>
            </a:r>
            <a:r>
              <a:rPr lang="cs-CZ" sz="1600" dirty="0" smtClean="0">
                <a:solidFill>
                  <a:srgbClr val="FFFF66"/>
                </a:solidFill>
              </a:rPr>
              <a:t> kolaterál,</a:t>
            </a:r>
          </a:p>
          <a:p>
            <a:pPr eaLnBrk="1" hangingPunct="1">
              <a:defRPr/>
            </a:pPr>
            <a:r>
              <a:rPr lang="cs-CZ" sz="1600" dirty="0" smtClean="0">
                <a:solidFill>
                  <a:srgbClr val="FFFF66"/>
                </a:solidFill>
              </a:rPr>
              <a:t>   	z plicního infarktu - se vyznačuje expektorací tmavě červené krve, zároveň dušnost, pleurální bolest,</a:t>
            </a:r>
          </a:p>
          <a:p>
            <a:pPr eaLnBrk="1" hangingPunct="1">
              <a:defRPr/>
            </a:pPr>
            <a:r>
              <a:rPr lang="cs-CZ" sz="1600" dirty="0" smtClean="0">
                <a:solidFill>
                  <a:srgbClr val="FFFF66"/>
                </a:solidFill>
              </a:rPr>
              <a:t>   	z plicního edému - expektorace narůžovělého sputa při akutní levostranné insuficienci.</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BOLEST BŘICHA </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Bolest břicha v pravém hypochondriu vzniká akutní distenzí jaterního pouzdra při pravostranné srdeční insuficienci.</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3287"/>
    </mc:Choice>
    <mc:Fallback>
      <p:transition spd="slow" advTm="73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288" y="404813"/>
            <a:ext cx="8229600" cy="6337300"/>
          </a:xfrm>
        </p:spPr>
        <p:txBody>
          <a:bodyPr/>
          <a:lstStyle/>
          <a:p>
            <a:pPr eaLnBrk="1" hangingPunct="1">
              <a:defRPr/>
            </a:pPr>
            <a:r>
              <a:rPr lang="cs-CZ" sz="1600" dirty="0" smtClean="0">
                <a:solidFill>
                  <a:srgbClr val="FFFF66"/>
                </a:solidFill>
              </a:rPr>
              <a:t>Příznaky chorob gastrointestinálního ústrojí 	1 </a:t>
            </a:r>
          </a:p>
          <a:p>
            <a:pPr eaLnBrk="1" hangingPunct="1">
              <a:defRPr/>
            </a:pPr>
            <a:endParaRPr lang="cs-CZ" sz="1600" dirty="0" smtClean="0">
              <a:solidFill>
                <a:srgbClr val="FFFF66"/>
              </a:solidFill>
            </a:endParaRPr>
          </a:p>
          <a:p>
            <a:pPr eaLnBrk="1" hangingPunct="1">
              <a:defRPr/>
            </a:pPr>
            <a:r>
              <a:rPr lang="cs-CZ" sz="1600" dirty="0" smtClean="0">
                <a:solidFill>
                  <a:srgbClr val="FFFF66"/>
                </a:solidFill>
              </a:rPr>
              <a:t>BŘIŠNÍ BOLEST  je projevem nejvýznamnějším. Rozdělujeme ji na:</a:t>
            </a:r>
          </a:p>
          <a:p>
            <a:pPr eaLnBrk="1" hangingPunct="1">
              <a:defRPr/>
            </a:pPr>
            <a:r>
              <a:rPr lang="cs-CZ" sz="1600" dirty="0" smtClean="0">
                <a:solidFill>
                  <a:srgbClr val="FFFF66"/>
                </a:solidFill>
              </a:rPr>
              <a:t>   	somatickou (parietální) - vznikající podrážděním stěny břišní, pobřišnice, kořene mezenteria a bránice; je ostrá, ohraničená, lokalizovaná, provázená reflexním stahem svalstva (</a:t>
            </a:r>
            <a:r>
              <a:rPr lang="cs-CZ" sz="1600" dirty="0" err="1" smtClean="0">
                <a:solidFill>
                  <a:srgbClr val="FFFF66"/>
                </a:solidFill>
              </a:rPr>
              <a:t>défense</a:t>
            </a:r>
            <a:r>
              <a:rPr lang="cs-CZ" sz="1600" dirty="0" smtClean="0">
                <a:solidFill>
                  <a:srgbClr val="FFFF66"/>
                </a:solidFill>
              </a:rPr>
              <a:t> </a:t>
            </a:r>
            <a:r>
              <a:rPr lang="cs-CZ" sz="1600" dirty="0" err="1" smtClean="0">
                <a:solidFill>
                  <a:srgbClr val="FFFF66"/>
                </a:solidFill>
              </a:rPr>
              <a:t>musculaire</a:t>
            </a:r>
            <a:r>
              <a:rPr lang="cs-CZ" sz="1600" dirty="0" smtClean="0">
                <a:solidFill>
                  <a:srgbClr val="FFFF66"/>
                </a:solidFill>
              </a:rPr>
              <a:t>); vedou ji senzitivní větve míšních nervů,</a:t>
            </a:r>
          </a:p>
          <a:p>
            <a:pPr eaLnBrk="1" hangingPunct="1">
              <a:defRPr/>
            </a:pPr>
            <a:r>
              <a:rPr lang="cs-CZ" sz="1600" dirty="0" smtClean="0">
                <a:solidFill>
                  <a:srgbClr val="FFFF66"/>
                </a:solidFill>
              </a:rPr>
              <a:t>   	viscerální - způsobenou podrážděním vnitřních orgánů (napětím pouzdra nebo svalové stěny orgánů); bolest je tupá, hůře hodnotitelná, obvykle ve střední čáře, její lokalizace neodpovídá orgánovému uložení; probíhá nervy sympatiku,</a:t>
            </a:r>
          </a:p>
          <a:p>
            <a:pPr eaLnBrk="1" hangingPunct="1">
              <a:defRPr/>
            </a:pPr>
            <a:r>
              <a:rPr lang="cs-CZ" sz="1600" dirty="0" smtClean="0">
                <a:solidFill>
                  <a:srgbClr val="FFFF66"/>
                </a:solidFill>
              </a:rPr>
              <a:t>   	přenesenou (vystřelující) - vyvolanou silným podnětem nebo anatomickým poškozením orgánů (průchod kaménku, uskřinutí střeva); bolest vystřeluje na povrch těla do míst inervovaných míšními nervy ze stejných kořenů, které zásobují postižený orgán; typický směr bolesti pomáhá určit její původ.</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Hodnocením břišní bolesti sledujeme:</a:t>
            </a:r>
          </a:p>
          <a:p>
            <a:pPr eaLnBrk="1" hangingPunct="1">
              <a:defRPr/>
            </a:pPr>
            <a:r>
              <a:rPr lang="cs-CZ" sz="1600" dirty="0" smtClean="0">
                <a:solidFill>
                  <a:srgbClr val="FFFF66"/>
                </a:solidFill>
              </a:rPr>
              <a:t>   	charakter (ráz) - bývá tupá, tlaková, palčivá a křečovitá,</a:t>
            </a:r>
          </a:p>
          <a:p>
            <a:pPr eaLnBrk="1" hangingPunct="1">
              <a:defRPr/>
            </a:pPr>
            <a:r>
              <a:rPr lang="cs-CZ" sz="1600" dirty="0" smtClean="0">
                <a:solidFill>
                  <a:srgbClr val="FFFF66"/>
                </a:solidFill>
              </a:rPr>
              <a:t>   	lokalizaci - umístění nemusí odpovídat uložení orgánu,</a:t>
            </a:r>
          </a:p>
          <a:p>
            <a:pPr eaLnBrk="1" hangingPunct="1">
              <a:defRPr/>
            </a:pPr>
            <a:r>
              <a:rPr lang="cs-CZ" sz="1600" dirty="0" smtClean="0">
                <a:solidFill>
                  <a:srgbClr val="FFFF66"/>
                </a:solidFill>
              </a:rPr>
              <a:t>   	iradiaci (vyzařování) - má větší význam než lokalizace, umožňuje soudit na postižený orgán.</a:t>
            </a:r>
          </a:p>
          <a:p>
            <a:pPr eaLnBrk="1" hangingPunct="1">
              <a:defRPr/>
            </a:pPr>
            <a:r>
              <a:rPr lang="cs-CZ" sz="1600" dirty="0" smtClean="0">
                <a:solidFill>
                  <a:srgbClr val="FFFF66"/>
                </a:solidFill>
              </a:rPr>
              <a:t> </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3925"/>
    </mc:Choice>
    <mc:Fallback>
      <p:transition spd="slow" advTm="93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850" y="260350"/>
            <a:ext cx="8229600" cy="6337300"/>
          </a:xfrm>
        </p:spPr>
        <p:txBody>
          <a:bodyPr/>
          <a:lstStyle/>
          <a:p>
            <a:pPr eaLnBrk="1" hangingPunct="1">
              <a:defRPr/>
            </a:pPr>
            <a:r>
              <a:rPr lang="cs-CZ" sz="1600" dirty="0" smtClean="0">
                <a:solidFill>
                  <a:srgbClr val="FFFF66"/>
                </a:solidFill>
              </a:rPr>
              <a:t>Příznaky chorob gastrointestinálního ústrojí 	2 </a:t>
            </a:r>
          </a:p>
          <a:p>
            <a:pPr marL="0" indent="0" eaLnBrk="1" hangingPunct="1">
              <a:buFont typeface="Wingdings" panose="05000000000000000000" pitchFamily="2" charset="2"/>
              <a:buNone/>
              <a:defRPr/>
            </a:pPr>
            <a:endParaRPr lang="cs-CZ" sz="1600" dirty="0" smtClean="0">
              <a:solidFill>
                <a:srgbClr val="FFFF66"/>
              </a:solidFill>
            </a:endParaRPr>
          </a:p>
          <a:p>
            <a:pPr eaLnBrk="1" hangingPunct="1">
              <a:defRPr/>
            </a:pPr>
            <a:r>
              <a:rPr lang="cs-CZ" sz="1600" dirty="0" smtClean="0">
                <a:solidFill>
                  <a:srgbClr val="FFFF66"/>
                </a:solidFill>
              </a:rPr>
              <a:t>Nejčastější směry iradiace jsou:    vzhůru z epigastria: afekce dolního jícnu, kardie a horní části žaludku (</a:t>
            </a:r>
            <a:r>
              <a:rPr lang="cs-CZ" sz="1600" dirty="0" err="1" smtClean="0">
                <a:solidFill>
                  <a:srgbClr val="FFFF66"/>
                </a:solidFill>
              </a:rPr>
              <a:t>dif</a:t>
            </a:r>
            <a:r>
              <a:rPr lang="cs-CZ" sz="1600" dirty="0" smtClean="0">
                <a:solidFill>
                  <a:srgbClr val="FFFF66"/>
                </a:solidFill>
              </a:rPr>
              <a:t>. dg nutno odlišit stenokardie),</a:t>
            </a:r>
          </a:p>
          <a:p>
            <a:pPr eaLnBrk="1" hangingPunct="1">
              <a:defRPr/>
            </a:pPr>
            <a:r>
              <a:rPr lang="cs-CZ" sz="1600" dirty="0" smtClean="0">
                <a:solidFill>
                  <a:srgbClr val="FFFF66"/>
                </a:solidFill>
              </a:rPr>
              <a:t>   	do pravého podžebří: gastroduodenální vřed, žlučové cesty, hlava pankreatu,</a:t>
            </a:r>
          </a:p>
          <a:p>
            <a:pPr eaLnBrk="1" hangingPunct="1">
              <a:defRPr/>
            </a:pPr>
            <a:r>
              <a:rPr lang="cs-CZ" sz="1600" dirty="0" smtClean="0">
                <a:solidFill>
                  <a:srgbClr val="FFFF66"/>
                </a:solidFill>
              </a:rPr>
              <a:t>   	pod pravou lopatku: onemocnění žlučníku,</a:t>
            </a:r>
          </a:p>
          <a:p>
            <a:pPr eaLnBrk="1" hangingPunct="1">
              <a:defRPr/>
            </a:pPr>
            <a:r>
              <a:rPr lang="cs-CZ" sz="1600" dirty="0" smtClean="0">
                <a:solidFill>
                  <a:srgbClr val="FFFF66"/>
                </a:solidFill>
              </a:rPr>
              <a:t>   	do levého podžebří a pod levou lopatku: tělo a kauda pankreatu, žaludek, karcinom tračníku,</a:t>
            </a:r>
          </a:p>
          <a:p>
            <a:pPr eaLnBrk="1" hangingPunct="1">
              <a:defRPr/>
            </a:pPr>
            <a:r>
              <a:rPr lang="cs-CZ" sz="1600" dirty="0" smtClean="0">
                <a:solidFill>
                  <a:srgbClr val="FFFF66"/>
                </a:solidFill>
              </a:rPr>
              <a:t>   	mezi lopatky: zánět a vřed jícnu, kámen v </a:t>
            </a:r>
            <a:r>
              <a:rPr lang="cs-CZ" sz="1600" dirty="0" err="1" smtClean="0">
                <a:solidFill>
                  <a:srgbClr val="FFFF66"/>
                </a:solidFill>
              </a:rPr>
              <a:t>ductus</a:t>
            </a:r>
            <a:r>
              <a:rPr lang="cs-CZ" sz="1600" dirty="0" smtClean="0">
                <a:solidFill>
                  <a:srgbClr val="FFFF66"/>
                </a:solidFill>
              </a:rPr>
              <a:t> </a:t>
            </a:r>
            <a:r>
              <a:rPr lang="cs-CZ" sz="1600" dirty="0" err="1" smtClean="0">
                <a:solidFill>
                  <a:srgbClr val="FFFF66"/>
                </a:solidFill>
              </a:rPr>
              <a:t>cystius</a:t>
            </a:r>
            <a:r>
              <a:rPr lang="cs-CZ" sz="1600" dirty="0" smtClean="0">
                <a:solidFill>
                  <a:srgbClr val="FFFF66"/>
                </a:solidFill>
              </a:rPr>
              <a:t>, penetrace gastroduodenálního vředu,</a:t>
            </a:r>
          </a:p>
          <a:p>
            <a:pPr eaLnBrk="1" hangingPunct="1">
              <a:defRPr/>
            </a:pPr>
            <a:r>
              <a:rPr lang="cs-CZ" sz="1600" dirty="0" smtClean="0">
                <a:solidFill>
                  <a:srgbClr val="FFFF66"/>
                </a:solidFill>
              </a:rPr>
              <a:t>   	do ramene: afekce bránice a </a:t>
            </a:r>
            <a:r>
              <a:rPr lang="cs-CZ" sz="1600" dirty="0" err="1" smtClean="0">
                <a:solidFill>
                  <a:srgbClr val="FFFF66"/>
                </a:solidFill>
              </a:rPr>
              <a:t>podbráničního</a:t>
            </a:r>
            <a:r>
              <a:rPr lang="cs-CZ" sz="1600" dirty="0" smtClean="0">
                <a:solidFill>
                  <a:srgbClr val="FFFF66"/>
                </a:solidFill>
              </a:rPr>
              <a:t> prostoru (</a:t>
            </a:r>
            <a:r>
              <a:rPr lang="cs-CZ" sz="1600" dirty="0" err="1" smtClean="0">
                <a:solidFill>
                  <a:srgbClr val="FFFF66"/>
                </a:solidFill>
              </a:rPr>
              <a:t>subfrenický</a:t>
            </a:r>
            <a:r>
              <a:rPr lang="cs-CZ" sz="1600" dirty="0" smtClean="0">
                <a:solidFill>
                  <a:srgbClr val="FFFF66"/>
                </a:solidFill>
              </a:rPr>
              <a:t> absces, infarkt sleziny, perforace gastroduodenálního vředu),</a:t>
            </a:r>
          </a:p>
          <a:p>
            <a:pPr eaLnBrk="1" hangingPunct="1">
              <a:defRPr/>
            </a:pPr>
            <a:r>
              <a:rPr lang="cs-CZ" sz="1600" dirty="0" smtClean="0">
                <a:solidFill>
                  <a:srgbClr val="FFFF66"/>
                </a:solidFill>
              </a:rPr>
              <a:t>   	do třísel: ledviny, močovody.</a:t>
            </a:r>
          </a:p>
          <a:p>
            <a:pPr eaLnBrk="1" hangingPunct="1">
              <a:defRPr/>
            </a:pPr>
            <a:r>
              <a:rPr lang="cs-CZ" sz="1600" dirty="0" smtClean="0">
                <a:solidFill>
                  <a:srgbClr val="FFFF66"/>
                </a:solidFill>
              </a:rPr>
              <a:t>Trvání - je různé, obvykle příznačné pro typ onemocnění. Křečovitá bolest trvá sekundy, minuty, popřípadě hodiny; slizniční podráždění se projevuje dny, ale i týdny.</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Rytmus - představuje střídání bolesti s obdobím klidu.</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"Kolika" (kolikovitá bolest) - je rytmicky se opakující, opětovně ustupující břišní bolest, různé délky trvání, způsobená peristaltikou dutých orgánů (spazmy a uvolnění hladké svaloviny) usilující o překonání překážky průchodnosti (biliární - kamínek ve žlučovodu, renální - kamínek v močovodu, střevní - ileus, dyskineze).</a:t>
            </a:r>
          </a:p>
          <a:p>
            <a:pPr eaLnBrk="1" hangingPunct="1">
              <a:defRPr/>
            </a:pPr>
            <a:endParaRPr lang="cs-CZ" sz="16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8414"/>
    </mc:Choice>
    <mc:Fallback>
      <p:transition spd="slow" advTm="68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850" y="260350"/>
            <a:ext cx="8229600" cy="6337300"/>
          </a:xfrm>
        </p:spPr>
        <p:txBody>
          <a:bodyPr/>
          <a:lstStyle/>
          <a:p>
            <a:pPr eaLnBrk="1" hangingPunct="1">
              <a:defRPr/>
            </a:pPr>
            <a:r>
              <a:rPr lang="cs-CZ" sz="1600" dirty="0" smtClean="0">
                <a:solidFill>
                  <a:srgbClr val="FFFF66"/>
                </a:solidFill>
              </a:rPr>
              <a:t>Příznaky chorob gastrointestinálního ústrojí 	3 </a:t>
            </a:r>
          </a:p>
          <a:p>
            <a:pPr marL="0" indent="0" eaLnBrk="1" hangingPunct="1">
              <a:buFont typeface="Wingdings" panose="05000000000000000000" pitchFamily="2" charset="2"/>
              <a:buNone/>
              <a:defRPr/>
            </a:pPr>
            <a:endParaRPr lang="cs-CZ" sz="1600" dirty="0" smtClean="0">
              <a:solidFill>
                <a:srgbClr val="FFFF66"/>
              </a:solidFill>
            </a:endParaRPr>
          </a:p>
          <a:p>
            <a:pPr eaLnBrk="1" hangingPunct="1">
              <a:defRPr/>
            </a:pPr>
            <a:r>
              <a:rPr lang="cs-CZ" sz="1600" dirty="0" smtClean="0">
                <a:solidFill>
                  <a:srgbClr val="FFFF66"/>
                </a:solidFill>
              </a:rPr>
              <a:t>Vyvolávající a ulevující vlivy: </a:t>
            </a:r>
          </a:p>
          <a:p>
            <a:pPr eaLnBrk="1" hangingPunct="1">
              <a:defRPr/>
            </a:pPr>
            <a:r>
              <a:rPr lang="cs-CZ" sz="1600" dirty="0" smtClean="0">
                <a:solidFill>
                  <a:srgbClr val="FFFF66"/>
                </a:solidFill>
              </a:rPr>
              <a:t>   	příjem potravy - může tlumit i vyvolávat bolest (duodenální a žaludeční vřed),</a:t>
            </a:r>
          </a:p>
          <a:p>
            <a:pPr eaLnBrk="1" hangingPunct="1">
              <a:defRPr/>
            </a:pPr>
            <a:r>
              <a:rPr lang="cs-CZ" sz="1600" dirty="0" smtClean="0">
                <a:solidFill>
                  <a:srgbClr val="FFFF66"/>
                </a:solidFill>
              </a:rPr>
              <a:t>   	defekace - obvykle provokuje bolest u onemocnění konečníku (karcinom, </a:t>
            </a:r>
            <a:r>
              <a:rPr lang="cs-CZ" sz="1600" dirty="0" err="1" smtClean="0">
                <a:solidFill>
                  <a:srgbClr val="FFFF66"/>
                </a:solidFill>
              </a:rPr>
              <a:t>proktokolitida</a:t>
            </a:r>
            <a:r>
              <a:rPr lang="cs-CZ" sz="1600" dirty="0" smtClean="0">
                <a:solidFill>
                  <a:srgbClr val="FFFF66"/>
                </a:solidFill>
              </a:rPr>
              <a:t>) a řitního kanálu (fisura, hemoroidy),</a:t>
            </a:r>
          </a:p>
          <a:p>
            <a:pPr eaLnBrk="1" hangingPunct="1">
              <a:defRPr/>
            </a:pPr>
            <a:r>
              <a:rPr lang="cs-CZ" sz="1600" dirty="0" smtClean="0">
                <a:solidFill>
                  <a:srgbClr val="FFFF66"/>
                </a:solidFill>
              </a:rPr>
              <a:t>   	vhodná poloha - přináší úlevu u refluxní choroby jícnu (elevace hrudníku), karcinomu pankreatu ("na všech čtyřech").</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Vnímání bolesti:   závisí na druhu a velikosti podnětu, také na prahu vnímavosti a interpretaci pocitů ze strany pacienta.</a:t>
            </a:r>
          </a:p>
          <a:p>
            <a:pPr eaLnBrk="1" hangingPunct="1">
              <a:defRPr/>
            </a:pPr>
            <a:r>
              <a:rPr lang="cs-CZ" sz="1600" dirty="0" smtClean="0">
                <a:solidFill>
                  <a:srgbClr val="FFFF66"/>
                </a:solidFill>
              </a:rPr>
              <a:t>Na možnost </a:t>
            </a:r>
            <a:r>
              <a:rPr lang="cs-CZ" sz="1600" dirty="0" err="1" smtClean="0">
                <a:solidFill>
                  <a:srgbClr val="FFFF66"/>
                </a:solidFill>
              </a:rPr>
              <a:t>extraabdominálního</a:t>
            </a:r>
            <a:r>
              <a:rPr lang="cs-CZ" sz="1600" dirty="0" smtClean="0">
                <a:solidFill>
                  <a:srgbClr val="FFFF66"/>
                </a:solidFill>
              </a:rPr>
              <a:t> původu bolesti je třeba také vždy myslet. </a:t>
            </a:r>
          </a:p>
          <a:p>
            <a:pPr eaLnBrk="1" hangingPunct="1">
              <a:defRPr/>
            </a:pPr>
            <a:endParaRPr lang="cs-CZ" sz="1600" dirty="0" smtClean="0">
              <a:solidFill>
                <a:srgbClr val="FFFF66"/>
              </a:solidFill>
            </a:endParaRPr>
          </a:p>
          <a:p>
            <a:pPr eaLnBrk="1" hangingPunct="1">
              <a:defRPr/>
            </a:pPr>
            <a:r>
              <a:rPr lang="cs-CZ" sz="1600" dirty="0" smtClean="0">
                <a:solidFill>
                  <a:srgbClr val="FFFF66"/>
                </a:solidFill>
              </a:rPr>
              <a:t>DYSPEPSIE  obtížně definovatelný pojem. Používá se pro sumární vyjádření "nevůle" v zažívacím ústrojí funkčního nebo organického původu, případně </a:t>
            </a:r>
            <a:r>
              <a:rPr lang="cs-CZ" sz="1600" dirty="0" err="1" smtClean="0">
                <a:solidFill>
                  <a:srgbClr val="FFFF66"/>
                </a:solidFill>
              </a:rPr>
              <a:t>extragastrointestinální</a:t>
            </a:r>
            <a:r>
              <a:rPr lang="cs-CZ" sz="1600" dirty="0" smtClean="0">
                <a:solidFill>
                  <a:srgbClr val="FFFF66"/>
                </a:solidFill>
              </a:rPr>
              <a:t> povahy (metabolizmus, léky).</a:t>
            </a:r>
          </a:p>
          <a:p>
            <a:pPr eaLnBrk="1" hangingPunct="1">
              <a:defRPr/>
            </a:pPr>
            <a:r>
              <a:rPr lang="cs-CZ" sz="1600" dirty="0" smtClean="0">
                <a:solidFill>
                  <a:srgbClr val="FFFF66"/>
                </a:solidFill>
              </a:rPr>
              <a:t> Horní (žaludeční) dyspepsie - představuje:</a:t>
            </a:r>
          </a:p>
          <a:p>
            <a:pPr eaLnBrk="1" hangingPunct="1">
              <a:defRPr/>
            </a:pPr>
            <a:r>
              <a:rPr lang="cs-CZ" sz="1600" dirty="0" smtClean="0">
                <a:solidFill>
                  <a:srgbClr val="FFFF66"/>
                </a:solidFill>
              </a:rPr>
              <a:t>   	nauzeu (pocit na zvracení),     	zvracení,  říhání, 	</a:t>
            </a:r>
            <a:r>
              <a:rPr lang="cs-CZ" sz="1600" dirty="0" err="1" smtClean="0">
                <a:solidFill>
                  <a:srgbClr val="FFFF66"/>
                </a:solidFill>
              </a:rPr>
              <a:t>pyrozu</a:t>
            </a:r>
            <a:r>
              <a:rPr lang="cs-CZ" sz="1600" dirty="0" smtClean="0">
                <a:solidFill>
                  <a:srgbClr val="FFFF66"/>
                </a:solidFill>
              </a:rPr>
              <a:t> (pálení žáhy).</a:t>
            </a:r>
          </a:p>
          <a:p>
            <a:pPr eaLnBrk="1" hangingPunct="1">
              <a:defRPr/>
            </a:pPr>
            <a:r>
              <a:rPr lang="cs-CZ" sz="1600" dirty="0" smtClean="0">
                <a:solidFill>
                  <a:srgbClr val="FFFF66"/>
                </a:solidFill>
              </a:rPr>
              <a:t> Dolní (střevní) dyspepsie - v popředí jsou:</a:t>
            </a:r>
          </a:p>
          <a:p>
            <a:pPr eaLnBrk="1" hangingPunct="1">
              <a:defRPr/>
            </a:pPr>
            <a:r>
              <a:rPr lang="cs-CZ" sz="1600" dirty="0" smtClean="0">
                <a:solidFill>
                  <a:srgbClr val="FFFF66"/>
                </a:solidFill>
              </a:rPr>
              <a:t>    	poruchy vyprazdňování stolice,</a:t>
            </a:r>
          </a:p>
          <a:p>
            <a:pPr eaLnBrk="1" hangingPunct="1">
              <a:defRPr/>
            </a:pPr>
            <a:r>
              <a:rPr lang="cs-CZ" sz="1600" dirty="0" smtClean="0">
                <a:solidFill>
                  <a:srgbClr val="FFFF66"/>
                </a:solidFill>
              </a:rPr>
              <a:t>   	flatulence (odchod plynů),</a:t>
            </a:r>
          </a:p>
          <a:p>
            <a:pPr eaLnBrk="1" hangingPunct="1">
              <a:defRPr/>
            </a:pPr>
            <a:r>
              <a:rPr lang="cs-CZ" sz="1600" dirty="0" smtClean="0">
                <a:solidFill>
                  <a:srgbClr val="FFFF66"/>
                </a:solidFill>
              </a:rPr>
              <a:t>   	meteorizmus (nahromadění plynu v trávicí trubici).</a:t>
            </a:r>
          </a:p>
          <a:p>
            <a:pPr eaLnBrk="1" hangingPunct="1">
              <a:defRPr/>
            </a:pPr>
            <a:endParaRPr lang="cs-CZ" sz="16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2490"/>
    </mc:Choice>
    <mc:Fallback>
      <p:transition spd="slow" advTm="1024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type="body" idx="1"/>
          </p:nvPr>
        </p:nvSpPr>
        <p:spPr>
          <a:xfrm>
            <a:off x="0" y="0"/>
            <a:ext cx="9144000" cy="6858000"/>
          </a:xfrm>
        </p:spPr>
        <p:txBody>
          <a:bodyPr/>
          <a:lstStyle/>
          <a:p>
            <a:pPr eaLnBrk="1" hangingPunct="1">
              <a:lnSpc>
                <a:spcPct val="80000"/>
              </a:lnSpc>
              <a:defRPr/>
            </a:pPr>
            <a:r>
              <a:rPr lang="cs-CZ" altLang="cs-CZ" sz="2000" b="1" u="sng" dirty="0" smtClean="0">
                <a:solidFill>
                  <a:srgbClr val="FFFF66"/>
                </a:solidFill>
                <a:latin typeface="Times New Roman" panose="02020603050405020304" pitchFamily="18" charset="0"/>
              </a:rPr>
              <a:t>Poklep</a:t>
            </a:r>
            <a:r>
              <a:rPr lang="cs-CZ" altLang="cs-CZ" sz="2000" b="1" dirty="0" smtClean="0">
                <a:solidFill>
                  <a:srgbClr val="FFFF66"/>
                </a:solidFill>
                <a:latin typeface="Times New Roman" panose="02020603050405020304" pitchFamily="18" charset="0"/>
              </a:rPr>
              <a:t>: - přímý</a:t>
            </a:r>
          </a:p>
          <a:p>
            <a:pPr eaLnBrk="1" hangingPunct="1">
              <a:lnSpc>
                <a:spcPct val="80000"/>
              </a:lnSpc>
              <a:defRPr/>
            </a:pPr>
            <a:r>
              <a:rPr lang="cs-CZ" altLang="cs-CZ" sz="2000" b="1" dirty="0" smtClean="0">
                <a:solidFill>
                  <a:srgbClr val="FFFF66"/>
                </a:solidFill>
                <a:latin typeface="Times New Roman" panose="02020603050405020304" pitchFamily="18" charset="0"/>
              </a:rPr>
              <a:t>- nepřímý poklep jasný- přiměřená vzdušnost + napětí plicní tkáně</a:t>
            </a:r>
          </a:p>
          <a:p>
            <a:pPr eaLnBrk="1" hangingPunct="1">
              <a:lnSpc>
                <a:spcPct val="80000"/>
              </a:lnSpc>
              <a:defRPr/>
            </a:pPr>
            <a:r>
              <a:rPr lang="cs-CZ" altLang="cs-CZ" sz="2000" b="1" dirty="0" smtClean="0">
                <a:solidFill>
                  <a:srgbClr val="FFFF66"/>
                </a:solidFill>
                <a:latin typeface="Times New Roman" panose="02020603050405020304" pitchFamily="18" charset="0"/>
              </a:rPr>
              <a:t>poklep zkrácený- ¯ vzdušnost (infiltrace plicní tkáně)</a:t>
            </a:r>
          </a:p>
          <a:p>
            <a:pPr eaLnBrk="1" hangingPunct="1">
              <a:lnSpc>
                <a:spcPct val="80000"/>
              </a:lnSpc>
              <a:defRPr/>
            </a:pPr>
            <a:r>
              <a:rPr lang="cs-CZ" altLang="cs-CZ" sz="2000" b="1" dirty="0" smtClean="0">
                <a:solidFill>
                  <a:srgbClr val="FFFF66"/>
                </a:solidFill>
                <a:latin typeface="Times New Roman" panose="02020603050405020304" pitchFamily="18" charset="0"/>
              </a:rPr>
              <a:t>poklep temný- 0 vzduch (nad pleurálním výpotkem)</a:t>
            </a:r>
          </a:p>
          <a:p>
            <a:pPr eaLnBrk="1" hangingPunct="1">
              <a:lnSpc>
                <a:spcPct val="80000"/>
              </a:lnSpc>
              <a:defRPr/>
            </a:pPr>
            <a:r>
              <a:rPr lang="cs-CZ" altLang="cs-CZ" sz="2000" b="1" dirty="0" smtClean="0">
                <a:solidFill>
                  <a:srgbClr val="FFFF66"/>
                </a:solidFill>
                <a:latin typeface="Times New Roman" panose="02020603050405020304" pitchFamily="18" charset="0"/>
              </a:rPr>
              <a:t>poklep </a:t>
            </a:r>
            <a:r>
              <a:rPr lang="cs-CZ" altLang="cs-CZ" sz="2000" b="1" dirty="0" err="1" smtClean="0">
                <a:solidFill>
                  <a:srgbClr val="FFFF66"/>
                </a:solidFill>
                <a:latin typeface="Times New Roman" panose="02020603050405020304" pitchFamily="18" charset="0"/>
              </a:rPr>
              <a:t>hypersonorní</a:t>
            </a:r>
            <a:r>
              <a:rPr lang="cs-CZ" altLang="cs-CZ" sz="2000" b="1" dirty="0" smtClean="0">
                <a:solidFill>
                  <a:srgbClr val="FFFF66"/>
                </a:solidFill>
                <a:latin typeface="Times New Roman" panose="02020603050405020304" pitchFamily="18" charset="0"/>
              </a:rPr>
              <a:t>- ­ vzdušnost (plicní </a:t>
            </a:r>
            <a:r>
              <a:rPr lang="cs-CZ" altLang="cs-CZ" sz="2000" b="1" dirty="0" err="1" smtClean="0">
                <a:solidFill>
                  <a:srgbClr val="FFFF66"/>
                </a:solidFill>
                <a:latin typeface="Times New Roman" panose="02020603050405020304" pitchFamily="18" charset="0"/>
              </a:rPr>
              <a:t>emfysem</a:t>
            </a:r>
            <a:r>
              <a:rPr lang="cs-CZ" altLang="cs-CZ" sz="2000" b="1" dirty="0" smtClean="0">
                <a:solidFill>
                  <a:srgbClr val="FFFF66"/>
                </a:solidFill>
                <a:latin typeface="Times New Roman" panose="02020603050405020304" pitchFamily="18" charset="0"/>
              </a:rPr>
              <a:t>)</a:t>
            </a:r>
          </a:p>
          <a:p>
            <a:pPr eaLnBrk="1" hangingPunct="1">
              <a:lnSpc>
                <a:spcPct val="80000"/>
              </a:lnSpc>
              <a:defRPr/>
            </a:pPr>
            <a:r>
              <a:rPr lang="cs-CZ" altLang="cs-CZ" sz="2000" b="1" dirty="0" smtClean="0">
                <a:solidFill>
                  <a:srgbClr val="FFFF66"/>
                </a:solidFill>
                <a:latin typeface="Times New Roman" panose="02020603050405020304" pitchFamily="18" charset="0"/>
              </a:rPr>
              <a:t>poklep bubínkový- pod stěnou jen vzduch (pneumotorax),</a:t>
            </a:r>
          </a:p>
          <a:p>
            <a:pPr eaLnBrk="1" hangingPunct="1">
              <a:lnSpc>
                <a:spcPct val="80000"/>
              </a:lnSpc>
              <a:defRPr/>
            </a:pPr>
            <a:r>
              <a:rPr lang="cs-CZ" altLang="cs-CZ" sz="2000" b="1" dirty="0" smtClean="0">
                <a:solidFill>
                  <a:srgbClr val="FFFF66"/>
                </a:solidFill>
                <a:latin typeface="Times New Roman" panose="02020603050405020304" pitchFamily="18" charset="0"/>
              </a:rPr>
              <a:t>diferencovaně bubínkový- normální břicho</a:t>
            </a:r>
          </a:p>
          <a:p>
            <a:pPr eaLnBrk="1" hangingPunct="1">
              <a:lnSpc>
                <a:spcPct val="80000"/>
              </a:lnSpc>
              <a:defRPr/>
            </a:pPr>
            <a:r>
              <a:rPr lang="cs-CZ" altLang="cs-CZ" sz="2000" b="1" dirty="0" smtClean="0">
                <a:solidFill>
                  <a:srgbClr val="FFFF66"/>
                </a:solidFill>
                <a:latin typeface="Times New Roman" panose="02020603050405020304" pitchFamily="18" charset="0"/>
              </a:rPr>
              <a:t>- srovnávací   nebo - topografický</a:t>
            </a:r>
          </a:p>
          <a:p>
            <a:pPr eaLnBrk="1" hangingPunct="1">
              <a:lnSpc>
                <a:spcPct val="80000"/>
              </a:lnSpc>
              <a:defRPr/>
            </a:pPr>
            <a:r>
              <a:rPr lang="cs-CZ" altLang="cs-CZ" sz="2000" b="1" u="sng" dirty="0" smtClean="0">
                <a:solidFill>
                  <a:srgbClr val="FFFF66"/>
                </a:solidFill>
                <a:latin typeface="Times New Roman" panose="02020603050405020304" pitchFamily="18" charset="0"/>
              </a:rPr>
              <a:t>Poslech: -</a:t>
            </a:r>
            <a:r>
              <a:rPr lang="cs-CZ" altLang="cs-CZ" sz="2000" b="1" dirty="0" smtClean="0">
                <a:solidFill>
                  <a:srgbClr val="FFFF66"/>
                </a:solidFill>
                <a:latin typeface="Times New Roman" panose="02020603050405020304" pitchFamily="18" charset="0"/>
              </a:rPr>
              <a:t> přímý</a:t>
            </a:r>
          </a:p>
          <a:p>
            <a:pPr eaLnBrk="1" hangingPunct="1">
              <a:lnSpc>
                <a:spcPct val="80000"/>
              </a:lnSpc>
              <a:defRPr/>
            </a:pPr>
            <a:r>
              <a:rPr lang="cs-CZ" altLang="cs-CZ" sz="2000" b="1" dirty="0" smtClean="0">
                <a:solidFill>
                  <a:srgbClr val="FFFF66"/>
                </a:solidFill>
                <a:latin typeface="Times New Roman" panose="02020603050405020304" pitchFamily="18" charset="0"/>
              </a:rPr>
              <a:t>- nepřímý: - dýchací ústrojí- typ dýchacího šelestu + vedlejší </a:t>
            </a:r>
            <a:r>
              <a:rPr lang="cs-CZ" altLang="cs-CZ" sz="2000" b="1" dirty="0" err="1" smtClean="0">
                <a:solidFill>
                  <a:srgbClr val="FFFF66"/>
                </a:solidFill>
                <a:latin typeface="Times New Roman" panose="02020603050405020304" pitchFamily="18" charset="0"/>
              </a:rPr>
              <a:t>dých.šelesty</a:t>
            </a:r>
            <a:endParaRPr lang="cs-CZ" altLang="cs-CZ" sz="2000" b="1" dirty="0" smtClean="0">
              <a:solidFill>
                <a:srgbClr val="FFFF66"/>
              </a:solidFill>
              <a:latin typeface="Times New Roman" panose="02020603050405020304" pitchFamily="18" charset="0"/>
            </a:endParaRPr>
          </a:p>
          <a:p>
            <a:pPr eaLnBrk="1" hangingPunct="1">
              <a:lnSpc>
                <a:spcPct val="80000"/>
              </a:lnSpc>
              <a:defRPr/>
            </a:pPr>
            <a:r>
              <a:rPr lang="cs-CZ" altLang="cs-CZ" sz="2000" b="1" dirty="0" smtClean="0">
                <a:solidFill>
                  <a:srgbClr val="FFFF66"/>
                </a:solidFill>
                <a:latin typeface="Times New Roman" panose="02020603050405020304" pitchFamily="18" charset="0"/>
              </a:rPr>
              <a:t>normálně sklípkové + čisté nebo trubicové</a:t>
            </a:r>
          </a:p>
          <a:p>
            <a:pPr eaLnBrk="1" hangingPunct="1">
              <a:lnSpc>
                <a:spcPct val="80000"/>
              </a:lnSpc>
              <a:defRPr/>
            </a:pPr>
            <a:r>
              <a:rPr lang="cs-CZ" altLang="cs-CZ" sz="2000" b="1" dirty="0" smtClean="0">
                <a:solidFill>
                  <a:srgbClr val="FFFF66"/>
                </a:solidFill>
                <a:latin typeface="Times New Roman" panose="02020603050405020304" pitchFamily="18" charset="0"/>
              </a:rPr>
              <a:t>patologie: zostřené, oslabené, s prodlouženým výdechem, vedlejší fenomény – vlhké</a:t>
            </a:r>
          </a:p>
          <a:p>
            <a:pPr eaLnBrk="1" hangingPunct="1">
              <a:lnSpc>
                <a:spcPct val="80000"/>
              </a:lnSpc>
              <a:defRPr/>
            </a:pPr>
            <a:r>
              <a:rPr lang="cs-CZ" altLang="cs-CZ" sz="2000" b="1" dirty="0" smtClean="0">
                <a:solidFill>
                  <a:srgbClr val="FFFF66"/>
                </a:solidFill>
                <a:latin typeface="Times New Roman" panose="02020603050405020304" pitchFamily="18" charset="0"/>
              </a:rPr>
              <a:t>- suché</a:t>
            </a:r>
          </a:p>
          <a:p>
            <a:pPr eaLnBrk="1" hangingPunct="1">
              <a:lnSpc>
                <a:spcPct val="80000"/>
              </a:lnSpc>
              <a:defRPr/>
            </a:pPr>
            <a:r>
              <a:rPr lang="cs-CZ" altLang="cs-CZ" sz="2000" b="1" dirty="0" smtClean="0">
                <a:solidFill>
                  <a:srgbClr val="FFFF66"/>
                </a:solidFill>
                <a:latin typeface="Times New Roman" panose="02020603050405020304" pitchFamily="18" charset="0"/>
              </a:rPr>
              <a:t>- srdce- ozvy (2), přídatné zvuky (ozvy, kliky), šelesty</a:t>
            </a:r>
          </a:p>
          <a:p>
            <a:pPr eaLnBrk="1" hangingPunct="1">
              <a:lnSpc>
                <a:spcPct val="80000"/>
              </a:lnSpc>
              <a:defRPr/>
            </a:pPr>
            <a:r>
              <a:rPr lang="cs-CZ" altLang="cs-CZ" sz="2000" b="1" dirty="0" smtClean="0">
                <a:solidFill>
                  <a:srgbClr val="FFFF66"/>
                </a:solidFill>
                <a:latin typeface="Times New Roman" panose="02020603050405020304" pitchFamily="18" charset="0"/>
              </a:rPr>
              <a:t>- tepny- šelesty</a:t>
            </a:r>
          </a:p>
          <a:p>
            <a:pPr eaLnBrk="1" hangingPunct="1">
              <a:lnSpc>
                <a:spcPct val="80000"/>
              </a:lnSpc>
              <a:defRPr/>
            </a:pPr>
            <a:r>
              <a:rPr lang="cs-CZ" altLang="cs-CZ" sz="2000" b="1" dirty="0" smtClean="0">
                <a:solidFill>
                  <a:srgbClr val="FFFF66"/>
                </a:solidFill>
                <a:latin typeface="Times New Roman" panose="02020603050405020304" pitchFamily="18" charset="0"/>
              </a:rPr>
              <a:t>- břicho- přelévání cca 15/min: - ­ obstrukční ileus - paralytický ileus</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7243"/>
    </mc:Choice>
    <mc:Fallback>
      <p:transition spd="slow" advTm="207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850" y="260350"/>
            <a:ext cx="8229600" cy="6337300"/>
          </a:xfrm>
        </p:spPr>
        <p:txBody>
          <a:bodyPr/>
          <a:lstStyle/>
          <a:p>
            <a:pPr eaLnBrk="1" hangingPunct="1">
              <a:defRPr/>
            </a:pPr>
            <a:r>
              <a:rPr lang="cs-CZ" sz="1600" dirty="0" smtClean="0">
                <a:solidFill>
                  <a:srgbClr val="FFFF66"/>
                </a:solidFill>
              </a:rPr>
              <a:t>Příznaky chorob gastrointestinálního ústrojí 	4 </a:t>
            </a:r>
          </a:p>
          <a:p>
            <a:pPr marL="0" indent="0" eaLnBrk="1" hangingPunct="1">
              <a:buFont typeface="Wingdings" panose="05000000000000000000" pitchFamily="2" charset="2"/>
              <a:buNone/>
              <a:defRPr/>
            </a:pPr>
            <a:endParaRPr lang="cs-CZ" sz="1600" dirty="0" smtClean="0">
              <a:solidFill>
                <a:srgbClr val="FFFF66"/>
              </a:solidFill>
            </a:endParaRPr>
          </a:p>
          <a:p>
            <a:pPr eaLnBrk="1" hangingPunct="1">
              <a:defRPr/>
            </a:pPr>
            <a:r>
              <a:rPr lang="cs-CZ" sz="1600" dirty="0" smtClean="0">
                <a:solidFill>
                  <a:srgbClr val="FFFF66"/>
                </a:solidFill>
              </a:rPr>
              <a:t>DYSFAGIE  znamená pocit uváznutí pevného sousta při polykání. Podle lokalizace jde o horní nebo dolní typ. Příčinou bývá zejména karcinom nebo vřed jícnu, refluxní choroba, spazmy. </a:t>
            </a:r>
          </a:p>
          <a:p>
            <a:pPr eaLnBrk="1" hangingPunct="1">
              <a:defRPr/>
            </a:pPr>
            <a:r>
              <a:rPr lang="cs-CZ" sz="1600" dirty="0" smtClean="0">
                <a:solidFill>
                  <a:srgbClr val="FFFF66"/>
                </a:solidFill>
              </a:rPr>
              <a:t>Paradoxní dysfagie představuje potíže při polykání tekutiny. Bývá funkční povahy.</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PYRÓZA  palčivý pocit za dolním sternem vázaný na reflux žaludečního nebo duodenálního obsahu do jícnu. Charakter obtíží vyžaduje vyloučení anginy pectoris.</a:t>
            </a:r>
          </a:p>
          <a:p>
            <a:pPr eaLnBrk="1" hangingPunct="1">
              <a:defRPr/>
            </a:pPr>
            <a:r>
              <a:rPr lang="cs-CZ" sz="1600" dirty="0" smtClean="0">
                <a:solidFill>
                  <a:srgbClr val="FFFF66"/>
                </a:solidFill>
              </a:rPr>
              <a:t> </a:t>
            </a:r>
          </a:p>
          <a:p>
            <a:pPr eaLnBrk="1" hangingPunct="1">
              <a:defRPr/>
            </a:pPr>
            <a:r>
              <a:rPr lang="cs-CZ" sz="1600" dirty="0" smtClean="0">
                <a:solidFill>
                  <a:srgbClr val="FFFF66"/>
                </a:solidFill>
              </a:rPr>
              <a:t>ZVRACENÍ  komplexní reflektorickou povahu, vzniká podrážděním centra pro zvracení. </a:t>
            </a:r>
          </a:p>
          <a:p>
            <a:pPr eaLnBrk="1" hangingPunct="1">
              <a:defRPr/>
            </a:pPr>
            <a:r>
              <a:rPr lang="cs-CZ" sz="1600" dirty="0" smtClean="0">
                <a:solidFill>
                  <a:srgbClr val="FFFF66"/>
                </a:solidFill>
              </a:rPr>
              <a:t>Podle příčiny se dělí na: </a:t>
            </a:r>
          </a:p>
          <a:p>
            <a:pPr eaLnBrk="1" hangingPunct="1">
              <a:defRPr/>
            </a:pPr>
            <a:r>
              <a:rPr lang="cs-CZ" sz="1600" dirty="0" smtClean="0">
                <a:solidFill>
                  <a:srgbClr val="FFFF66"/>
                </a:solidFill>
              </a:rPr>
              <a:t>   	centrální - vlivy toxické (acidóza, urémie), léky (digoxin, morfin), psychogenní (odpor), nitrolební hypertenze (zvracení bez nauzey),</a:t>
            </a:r>
          </a:p>
          <a:p>
            <a:pPr eaLnBrk="1" hangingPunct="1">
              <a:defRPr/>
            </a:pPr>
            <a:r>
              <a:rPr lang="cs-CZ" sz="1600" dirty="0" smtClean="0">
                <a:solidFill>
                  <a:srgbClr val="FFFF66"/>
                </a:solidFill>
              </a:rPr>
              <a:t>   	periferní - u onemocnění gastroduodenálních, biliárních, ale i </a:t>
            </a:r>
            <a:r>
              <a:rPr lang="cs-CZ" sz="1600" dirty="0" err="1" smtClean="0">
                <a:solidFill>
                  <a:srgbClr val="FFFF66"/>
                </a:solidFill>
              </a:rPr>
              <a:t>otogenních</a:t>
            </a:r>
            <a:r>
              <a:rPr lang="cs-CZ" sz="1600" dirty="0" smtClean="0">
                <a:solidFill>
                  <a:srgbClr val="FFFF66"/>
                </a:solidFill>
              </a:rPr>
              <a:t> a v graviditě.</a:t>
            </a:r>
          </a:p>
          <a:p>
            <a:pPr eaLnBrk="1" hangingPunct="1">
              <a:defRPr/>
            </a:pPr>
            <a:r>
              <a:rPr lang="cs-CZ" sz="1600" dirty="0" smtClean="0">
                <a:solidFill>
                  <a:srgbClr val="FFFF66"/>
                </a:solidFill>
              </a:rPr>
              <a:t> Správné posouzení zvracení z pohledu diagnostického vyžaduje zhodnocení souvislostí jeho vzniku a posouzení zvratků.</a:t>
            </a:r>
          </a:p>
          <a:p>
            <a:pPr eaLnBrk="1" hangingPunct="1">
              <a:defRPr/>
            </a:pPr>
            <a:r>
              <a:rPr lang="cs-CZ" sz="1600" dirty="0" smtClean="0">
                <a:solidFill>
                  <a:srgbClr val="FFFF66"/>
                </a:solidFill>
              </a:rPr>
              <a:t>    	vznik - závislost na příjmu potravy ( časová a druh potravy),</a:t>
            </a:r>
          </a:p>
          <a:p>
            <a:pPr eaLnBrk="1" hangingPunct="1">
              <a:defRPr/>
            </a:pPr>
            <a:r>
              <a:rPr lang="cs-CZ" sz="1600" dirty="0" smtClean="0">
                <a:solidFill>
                  <a:srgbClr val="FFFF66"/>
                </a:solidFill>
              </a:rPr>
              <a:t>   	vzhled - zabarvení, přítomnost potravy (čerstvá, natrávená), event. krve,</a:t>
            </a:r>
          </a:p>
          <a:p>
            <a:pPr eaLnBrk="1" hangingPunct="1">
              <a:defRPr/>
            </a:pPr>
            <a:r>
              <a:rPr lang="cs-CZ" sz="1600" dirty="0" smtClean="0">
                <a:solidFill>
                  <a:srgbClr val="FFFF66"/>
                </a:solidFill>
              </a:rPr>
              <a:t>   	zápach - kyselý znamená přítomnost </a:t>
            </a:r>
            <a:r>
              <a:rPr lang="cs-CZ" sz="1600" dirty="0" err="1" smtClean="0">
                <a:solidFill>
                  <a:srgbClr val="FFFF66"/>
                </a:solidFill>
              </a:rPr>
              <a:t>HCl</a:t>
            </a:r>
            <a:r>
              <a:rPr lang="cs-CZ" sz="1600" dirty="0" smtClean="0">
                <a:solidFill>
                  <a:srgbClr val="FFFF66"/>
                </a:solidFill>
              </a:rPr>
              <a:t>, fekální souvisí s obstrukcí střevní.</a:t>
            </a:r>
          </a:p>
          <a:p>
            <a:pPr eaLnBrk="1" hangingPunct="1">
              <a:defRPr/>
            </a:pPr>
            <a:endParaRPr lang="cs-CZ" sz="16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8926"/>
    </mc:Choice>
    <mc:Fallback>
      <p:transition spd="slow" advTm="78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850" y="260350"/>
            <a:ext cx="8229600" cy="6337300"/>
          </a:xfrm>
        </p:spPr>
        <p:txBody>
          <a:bodyPr/>
          <a:lstStyle/>
          <a:p>
            <a:pPr eaLnBrk="1" hangingPunct="1">
              <a:defRPr/>
            </a:pPr>
            <a:r>
              <a:rPr lang="cs-CZ" sz="1600" dirty="0" smtClean="0">
                <a:solidFill>
                  <a:srgbClr val="FFFF66"/>
                </a:solidFill>
              </a:rPr>
              <a:t>Příznaky chorob gastrointestinálního ústrojí 	5 </a:t>
            </a:r>
          </a:p>
          <a:p>
            <a:pPr marL="0" indent="0" eaLnBrk="1" hangingPunct="1">
              <a:buFont typeface="Wingdings" panose="05000000000000000000" pitchFamily="2" charset="2"/>
              <a:buNone/>
              <a:defRPr/>
            </a:pPr>
            <a:endParaRPr lang="cs-CZ" sz="1600" dirty="0" smtClean="0">
              <a:solidFill>
                <a:srgbClr val="FFFF66"/>
              </a:solidFill>
            </a:endParaRPr>
          </a:p>
          <a:p>
            <a:pPr eaLnBrk="1" hangingPunct="1">
              <a:defRPr/>
            </a:pPr>
            <a:r>
              <a:rPr lang="cs-CZ" sz="1600" dirty="0" smtClean="0">
                <a:solidFill>
                  <a:srgbClr val="FFFF66"/>
                </a:solidFill>
              </a:rPr>
              <a:t>ZÁCPA A PRŮJEM</a:t>
            </a:r>
          </a:p>
          <a:p>
            <a:pPr eaLnBrk="1" hangingPunct="1">
              <a:defRPr/>
            </a:pPr>
            <a:r>
              <a:rPr lang="cs-CZ" sz="1600" dirty="0" smtClean="0">
                <a:solidFill>
                  <a:srgbClr val="FFFF66"/>
                </a:solidFill>
              </a:rPr>
              <a:t>ZÁCPA znamená obtížné vyprazdňování tuhé stolice ZA 3 DNY.</a:t>
            </a:r>
          </a:p>
          <a:p>
            <a:pPr eaLnBrk="1" hangingPunct="1">
              <a:defRPr/>
            </a:pPr>
            <a:r>
              <a:rPr lang="cs-CZ" sz="1600" dirty="0" smtClean="0">
                <a:solidFill>
                  <a:srgbClr val="FFFF66"/>
                </a:solidFill>
              </a:rPr>
              <a:t>Průjem se projevuje vyprazdňováním nebo vyprázdněním řídké nebo vodnaté stolice, častěji než obvykle. Posuzuje se pocit nutkání na stolici, </a:t>
            </a:r>
            <a:r>
              <a:rPr lang="cs-CZ" sz="1600" dirty="0" err="1" smtClean="0">
                <a:solidFill>
                  <a:srgbClr val="FFFF66"/>
                </a:solidFill>
              </a:rPr>
              <a:t>tenezmus</a:t>
            </a:r>
            <a:r>
              <a:rPr lang="cs-CZ" sz="1600" dirty="0" smtClean="0">
                <a:solidFill>
                  <a:srgbClr val="FFFF66"/>
                </a:solidFill>
              </a:rPr>
              <a:t>.</a:t>
            </a:r>
          </a:p>
          <a:p>
            <a:pPr eaLnBrk="1" hangingPunct="1">
              <a:defRPr/>
            </a:pPr>
            <a:r>
              <a:rPr lang="cs-CZ" sz="1600" dirty="0" smtClean="0">
                <a:solidFill>
                  <a:srgbClr val="FFFF66"/>
                </a:solidFill>
              </a:rPr>
              <a:t> Příčiny mohou být funkční, infekční, organické, vyžadují vždy pečlivé posouzení pro možnou přítomnost kolorektálního karcinomu.</a:t>
            </a:r>
          </a:p>
          <a:p>
            <a:pPr eaLnBrk="1" hangingPunct="1">
              <a:defRPr/>
            </a:pPr>
            <a:r>
              <a:rPr lang="cs-CZ" sz="1600" dirty="0" smtClean="0">
                <a:solidFill>
                  <a:srgbClr val="FFFF66"/>
                </a:solidFill>
              </a:rPr>
              <a:t>KRVÁCENÍ DO GIT</a:t>
            </a:r>
          </a:p>
          <a:p>
            <a:pPr eaLnBrk="1" hangingPunct="1">
              <a:defRPr/>
            </a:pPr>
            <a:r>
              <a:rPr lang="cs-CZ" sz="1600" dirty="0" smtClean="0">
                <a:solidFill>
                  <a:srgbClr val="FFFF66"/>
                </a:solidFill>
              </a:rPr>
              <a:t> </a:t>
            </a:r>
            <a:r>
              <a:rPr lang="cs-CZ" sz="1600" dirty="0" err="1" smtClean="0">
                <a:solidFill>
                  <a:srgbClr val="FFFF66"/>
                </a:solidFill>
              </a:rPr>
              <a:t>Meléna</a:t>
            </a:r>
            <a:r>
              <a:rPr lang="cs-CZ" sz="1600" dirty="0" smtClean="0">
                <a:solidFill>
                  <a:srgbClr val="FFFF66"/>
                </a:solidFill>
              </a:rPr>
              <a:t>, enteroragie  </a:t>
            </a:r>
            <a:r>
              <a:rPr lang="cs-CZ" sz="1600" dirty="0" err="1" smtClean="0">
                <a:solidFill>
                  <a:srgbClr val="FFFF66"/>
                </a:solidFill>
              </a:rPr>
              <a:t>Meléna</a:t>
            </a:r>
            <a:r>
              <a:rPr lang="cs-CZ" sz="1600" dirty="0" smtClean="0">
                <a:solidFill>
                  <a:srgbClr val="FFFF66"/>
                </a:solidFill>
              </a:rPr>
              <a:t> znamená odchod řídké stolice černé barvy, dehtovitého vzhledu. Vzniká při krvácení v horní části trávicí trubice (jícen, žaludek, </a:t>
            </a:r>
            <a:r>
              <a:rPr lang="cs-CZ" sz="1600" dirty="0" err="1" smtClean="0">
                <a:solidFill>
                  <a:srgbClr val="FFFF66"/>
                </a:solidFill>
              </a:rPr>
              <a:t>doudenum</a:t>
            </a:r>
            <a:r>
              <a:rPr lang="cs-CZ" sz="1600" dirty="0" smtClean="0">
                <a:solidFill>
                  <a:srgbClr val="FFFF66"/>
                </a:solidFill>
              </a:rPr>
              <a:t>). Hodnocení černě zbarvené stolice může ztížit předchozí požití jídel ze zvířecí krve, některé léky (s obsahem železa nebo vizmutu, živočišné uhlí).</a:t>
            </a:r>
          </a:p>
          <a:p>
            <a:pPr eaLnBrk="1" hangingPunct="1">
              <a:defRPr/>
            </a:pPr>
            <a:r>
              <a:rPr lang="cs-CZ" sz="1600" dirty="0" smtClean="0">
                <a:solidFill>
                  <a:srgbClr val="FFFF66"/>
                </a:solidFill>
              </a:rPr>
              <a:t> Krvácení z dolní části gastrointestinálního traktu se projevuje enteroragií (krev není natrávená). Její nejčastější příčinou bývá kolorektální karcinom, vnitřní hemoroidy a idiopatická </a:t>
            </a:r>
            <a:r>
              <a:rPr lang="cs-CZ" sz="1600" dirty="0" err="1" smtClean="0">
                <a:solidFill>
                  <a:srgbClr val="FFFF66"/>
                </a:solidFill>
              </a:rPr>
              <a:t>proktokolitida</a:t>
            </a:r>
            <a:r>
              <a:rPr lang="cs-CZ" sz="1600" dirty="0" smtClean="0">
                <a:solidFill>
                  <a:srgbClr val="FFFF66"/>
                </a:solidFill>
              </a:rPr>
              <a:t>.</a:t>
            </a:r>
          </a:p>
          <a:p>
            <a:pPr eaLnBrk="1" hangingPunct="1">
              <a:defRPr/>
            </a:pPr>
            <a:r>
              <a:rPr lang="cs-CZ" sz="1600" dirty="0" smtClean="0">
                <a:solidFill>
                  <a:srgbClr val="FFFF66"/>
                </a:solidFill>
              </a:rPr>
              <a:t> </a:t>
            </a:r>
            <a:r>
              <a:rPr lang="cs-CZ" sz="1600" dirty="0" err="1" smtClean="0">
                <a:solidFill>
                  <a:srgbClr val="FFFF66"/>
                </a:solidFill>
              </a:rPr>
              <a:t>Hematemeza</a:t>
            </a:r>
            <a:r>
              <a:rPr lang="cs-CZ" sz="1600" dirty="0" smtClean="0">
                <a:solidFill>
                  <a:srgbClr val="FFFF66"/>
                </a:solidFill>
              </a:rPr>
              <a:t>  představuje zvracení čerstvé nebo natrávené krve. Zabarvení závisí nejen na intenzitě krvácení, ale i na rychlosti evakuace žaludku a přítomnosti </a:t>
            </a:r>
            <a:r>
              <a:rPr lang="cs-CZ" sz="1600" dirty="0" err="1" smtClean="0">
                <a:solidFill>
                  <a:srgbClr val="FFFF66"/>
                </a:solidFill>
              </a:rPr>
              <a:t>HCl</a:t>
            </a:r>
            <a:r>
              <a:rPr lang="cs-CZ" sz="1600" dirty="0" smtClean="0">
                <a:solidFill>
                  <a:srgbClr val="FFFF66"/>
                </a:solidFill>
              </a:rPr>
              <a:t>. Pomalé vyprazdňování a působení kyseliny solné vyvolává hnědočerné zbarvení, jako kávová sedlina.</a:t>
            </a:r>
          </a:p>
          <a:p>
            <a:pPr eaLnBrk="1" hangingPunct="1">
              <a:defRPr/>
            </a:pPr>
            <a:r>
              <a:rPr lang="cs-CZ" sz="1600" dirty="0" smtClean="0">
                <a:solidFill>
                  <a:srgbClr val="FFFF66"/>
                </a:solidFill>
              </a:rPr>
              <a:t> zdrojem krvácení bývají nejčastěji jícnové varixy, duodenální a žaludeční vředy, hemoragická </a:t>
            </a:r>
            <a:r>
              <a:rPr lang="cs-CZ" sz="1600" dirty="0" err="1" smtClean="0">
                <a:solidFill>
                  <a:srgbClr val="FFFF66"/>
                </a:solidFill>
              </a:rPr>
              <a:t>gastropatie</a:t>
            </a:r>
            <a:r>
              <a:rPr lang="cs-CZ" sz="1600" dirty="0" smtClean="0">
                <a:solidFill>
                  <a:srgbClr val="FFFF66"/>
                </a:solidFill>
              </a:rPr>
              <a:t> a nádory. Výskyt příměsi krve při opakovaném, namáhavém zvracení svědčí s vysokou pravděpodobností pro </a:t>
            </a:r>
            <a:r>
              <a:rPr lang="cs-CZ" sz="1600" dirty="0" err="1" smtClean="0">
                <a:solidFill>
                  <a:srgbClr val="FFFF66"/>
                </a:solidFill>
              </a:rPr>
              <a:t>Mallory</a:t>
            </a:r>
            <a:r>
              <a:rPr lang="cs-CZ" sz="1600" dirty="0" smtClean="0">
                <a:solidFill>
                  <a:srgbClr val="FFFF66"/>
                </a:solidFill>
              </a:rPr>
              <a:t>-Weissův syndrom (lacerace - slizniční trhlinky distálního jícnu).</a:t>
            </a:r>
          </a:p>
          <a:p>
            <a:pPr eaLnBrk="1" hangingPunct="1">
              <a:defRPr/>
            </a:pPr>
            <a:endParaRPr lang="cs-CZ" sz="16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3130"/>
    </mc:Choice>
    <mc:Fallback>
      <p:transition spd="slow" advTm="203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288" y="549275"/>
            <a:ext cx="8229600" cy="4525963"/>
          </a:xfrm>
        </p:spPr>
        <p:txBody>
          <a:bodyPr/>
          <a:lstStyle/>
          <a:p>
            <a:pPr eaLnBrk="1" hangingPunct="1">
              <a:defRPr/>
            </a:pPr>
            <a:r>
              <a:rPr lang="cs-CZ" sz="1800" dirty="0" smtClean="0">
                <a:solidFill>
                  <a:srgbClr val="FFFF66"/>
                </a:solidFill>
              </a:rPr>
              <a:t>Příznaky chorob </a:t>
            </a:r>
            <a:r>
              <a:rPr lang="cs-CZ" sz="1800" dirty="0" err="1" smtClean="0">
                <a:solidFill>
                  <a:srgbClr val="FFFF66"/>
                </a:solidFill>
              </a:rPr>
              <a:t>uropoetického</a:t>
            </a:r>
            <a:r>
              <a:rPr lang="cs-CZ" sz="1800" dirty="0" smtClean="0">
                <a:solidFill>
                  <a:srgbClr val="FFFF66"/>
                </a:solidFill>
              </a:rPr>
              <a:t> systému</a:t>
            </a:r>
          </a:p>
          <a:p>
            <a:pPr eaLnBrk="1" hangingPunct="1">
              <a:defRPr/>
            </a:pPr>
            <a:r>
              <a:rPr lang="cs-CZ" sz="1800" dirty="0" smtClean="0">
                <a:solidFill>
                  <a:srgbClr val="FFFF66"/>
                </a:solidFill>
              </a:rPr>
              <a:t> Dysurie - znamená pálení a řezání při močení (cystitida, uretritida, hypertrofie prostaty),</a:t>
            </a:r>
          </a:p>
          <a:p>
            <a:pPr eaLnBrk="1" hangingPunct="1">
              <a:defRPr/>
            </a:pPr>
            <a:r>
              <a:rPr lang="cs-CZ" sz="1800" dirty="0" smtClean="0">
                <a:solidFill>
                  <a:srgbClr val="FFFF66"/>
                </a:solidFill>
              </a:rPr>
              <a:t> </a:t>
            </a:r>
            <a:r>
              <a:rPr lang="cs-CZ" sz="1800" dirty="0" err="1" smtClean="0">
                <a:solidFill>
                  <a:srgbClr val="FFFF66"/>
                </a:solidFill>
              </a:rPr>
              <a:t>polakisurie</a:t>
            </a:r>
            <a:r>
              <a:rPr lang="cs-CZ" sz="1800" dirty="0" smtClean="0">
                <a:solidFill>
                  <a:srgbClr val="FFFF66"/>
                </a:solidFill>
              </a:rPr>
              <a:t> - představuje častější nucení na močení, obvykle při zánětu nebo kamenech v močových cestách,</a:t>
            </a:r>
          </a:p>
          <a:p>
            <a:pPr eaLnBrk="1" hangingPunct="1">
              <a:defRPr/>
            </a:pPr>
            <a:r>
              <a:rPr lang="cs-CZ" sz="1800" dirty="0" smtClean="0">
                <a:solidFill>
                  <a:srgbClr val="FFFF66"/>
                </a:solidFill>
              </a:rPr>
              <a:t> retence moči (reziduum) - se vyznačuje přítomností moči v měchýři po vymočení (hypertrofie prostaty),</a:t>
            </a:r>
          </a:p>
          <a:p>
            <a:pPr eaLnBrk="1" hangingPunct="1">
              <a:defRPr/>
            </a:pPr>
            <a:r>
              <a:rPr lang="cs-CZ" sz="1800" dirty="0" smtClean="0">
                <a:solidFill>
                  <a:srgbClr val="FFFF66"/>
                </a:solidFill>
              </a:rPr>
              <a:t> paradoxní </a:t>
            </a:r>
            <a:r>
              <a:rPr lang="cs-CZ" sz="1800" dirty="0" err="1" smtClean="0">
                <a:solidFill>
                  <a:srgbClr val="FFFF66"/>
                </a:solidFill>
              </a:rPr>
              <a:t>ischurie</a:t>
            </a:r>
            <a:r>
              <a:rPr lang="cs-CZ" sz="1800" dirty="0" smtClean="0">
                <a:solidFill>
                  <a:srgbClr val="FFFF66"/>
                </a:solidFill>
              </a:rPr>
              <a:t> - odpovídá výrazné močové retenci s odtékáním moči po kapkách (hypertrofie prostaty),</a:t>
            </a:r>
          </a:p>
          <a:p>
            <a:pPr eaLnBrk="1" hangingPunct="1">
              <a:defRPr/>
            </a:pPr>
            <a:r>
              <a:rPr lang="cs-CZ" sz="1800" dirty="0" smtClean="0">
                <a:solidFill>
                  <a:srgbClr val="FFFF66"/>
                </a:solidFill>
              </a:rPr>
              <a:t> inkontinence moči - spontánní odtok moči (CMP, u pokročilé arteriosklerózy, poruchy funkce svěrače hrdla u gynekologických onemocnění),</a:t>
            </a:r>
          </a:p>
          <a:p>
            <a:pPr eaLnBrk="1" hangingPunct="1">
              <a:defRPr/>
            </a:pPr>
            <a:r>
              <a:rPr lang="cs-CZ" sz="1800" dirty="0" smtClean="0">
                <a:solidFill>
                  <a:srgbClr val="FFFF66"/>
                </a:solidFill>
              </a:rPr>
              <a:t> ledvinová kolika - se projevuje intenzivní křečovitou bolestí kolikového charakteru vycházející z lumbální krajiny, vystřelující do břicha, šířící se za symfýzu, někdy až do horní vnitřní části stehen.</a:t>
            </a:r>
          </a:p>
          <a:p>
            <a:pPr eaLnBrk="1" hangingPunct="1">
              <a:defRPr/>
            </a:pPr>
            <a:r>
              <a:rPr lang="cs-CZ" sz="1800" dirty="0" smtClean="0">
                <a:solidFill>
                  <a:srgbClr val="FFFF66"/>
                </a:solidFill>
              </a:rPr>
              <a:t> </a:t>
            </a:r>
          </a:p>
          <a:p>
            <a:pPr eaLnBrk="1" hangingPunct="1">
              <a:defRPr/>
            </a:pPr>
            <a:endParaRPr lang="cs-CZ" sz="1800" dirty="0"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6275"/>
    </mc:Choice>
    <mc:Fallback>
      <p:transition spd="slow" advTm="186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endParaRPr lang="cs-CZ" smtClean="0"/>
          </a:p>
        </p:txBody>
      </p:sp>
      <p:sp>
        <p:nvSpPr>
          <p:cNvPr id="3" name="Zástupný symbol pro obsah 2"/>
          <p:cNvSpPr>
            <a:spLocks noGrp="1"/>
          </p:cNvSpPr>
          <p:nvPr>
            <p:ph idx="1"/>
          </p:nvPr>
        </p:nvSpPr>
        <p:spPr/>
        <p:txBody>
          <a:bodyPr/>
          <a:lstStyle/>
          <a:p>
            <a:pPr eaLnBrk="1" hangingPunct="1">
              <a:defRPr/>
            </a:pPr>
            <a:endParaRPr lang="cs-CZ" smtClean="0"/>
          </a:p>
        </p:txBody>
      </p:sp>
      <p:pic>
        <p:nvPicPr>
          <p:cNvPr id="4" name="Zvu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1002"/>
    </mc:Choice>
    <mc:Fallback>
      <p:transition spd="slow" advTm="310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277813"/>
            <a:ext cx="8229600" cy="630237"/>
          </a:xfrm>
        </p:spPr>
        <p:txBody>
          <a:bodyPr/>
          <a:lstStyle/>
          <a:p>
            <a:pPr eaLnBrk="1" hangingPunct="1">
              <a:defRPr/>
            </a:pPr>
            <a:r>
              <a:rPr lang="cs-CZ" altLang="cs-CZ" sz="3200" smtClean="0">
                <a:solidFill>
                  <a:srgbClr val="FFFF66"/>
                </a:solidFill>
                <a:latin typeface="Times New Roman" panose="02020603050405020304" pitchFamily="18" charset="0"/>
              </a:rPr>
              <a:t>Celkové vyšetření 0</a:t>
            </a:r>
          </a:p>
        </p:txBody>
      </p:sp>
      <p:sp>
        <p:nvSpPr>
          <p:cNvPr id="108547" name="Rectangle 3"/>
          <p:cNvSpPr>
            <a:spLocks noGrp="1" noChangeArrowheads="1"/>
          </p:cNvSpPr>
          <p:nvPr>
            <p:ph type="body" idx="1"/>
          </p:nvPr>
        </p:nvSpPr>
        <p:spPr>
          <a:xfrm>
            <a:off x="0" y="908050"/>
            <a:ext cx="9144000" cy="5616575"/>
          </a:xfrm>
        </p:spPr>
        <p:txBody>
          <a:bodyPr/>
          <a:lstStyle/>
          <a:p>
            <a:pPr eaLnBrk="1" hangingPunct="1">
              <a:lnSpc>
                <a:spcPct val="80000"/>
              </a:lnSpc>
              <a:defRPr/>
            </a:pPr>
            <a:r>
              <a:rPr lang="cs-CZ" altLang="cs-CZ" sz="1600" b="1" dirty="0" smtClean="0">
                <a:solidFill>
                  <a:srgbClr val="FFFF66"/>
                </a:solidFill>
              </a:rPr>
              <a:t>Puls</a:t>
            </a:r>
          </a:p>
          <a:p>
            <a:pPr eaLnBrk="1" hangingPunct="1">
              <a:lnSpc>
                <a:spcPct val="80000"/>
              </a:lnSpc>
              <a:defRPr/>
            </a:pPr>
            <a:r>
              <a:rPr lang="cs-CZ" altLang="cs-CZ" sz="1600" b="1" dirty="0" smtClean="0">
                <a:solidFill>
                  <a:srgbClr val="FFFF66"/>
                </a:solidFill>
              </a:rPr>
              <a:t>60-80/min</a:t>
            </a:r>
          </a:p>
          <a:p>
            <a:pPr eaLnBrk="1" hangingPunct="1">
              <a:lnSpc>
                <a:spcPct val="80000"/>
              </a:lnSpc>
              <a:defRPr/>
            </a:pPr>
            <a:r>
              <a:rPr lang="cs-CZ" altLang="cs-CZ" sz="1600" b="1" dirty="0" smtClean="0">
                <a:solidFill>
                  <a:srgbClr val="FFFF66"/>
                </a:solidFill>
              </a:rPr>
              <a:t>frekvence, rytmus, objem pulsu, rychlost vzestupu pulsové vlny, symetričnost</a:t>
            </a:r>
          </a:p>
          <a:p>
            <a:pPr eaLnBrk="1" hangingPunct="1">
              <a:lnSpc>
                <a:spcPct val="80000"/>
              </a:lnSpc>
              <a:defRPr/>
            </a:pPr>
            <a:r>
              <a:rPr lang="cs-CZ" altLang="cs-CZ" sz="1600" b="1" dirty="0" smtClean="0">
                <a:solidFill>
                  <a:srgbClr val="FFFF66"/>
                </a:solidFill>
              </a:rPr>
              <a:t>frekvence: tachykardie, bradykardie,   rytmus: - pravidelný</a:t>
            </a:r>
          </a:p>
          <a:p>
            <a:pPr eaLnBrk="1" hangingPunct="1">
              <a:lnSpc>
                <a:spcPct val="80000"/>
              </a:lnSpc>
              <a:defRPr/>
            </a:pPr>
            <a:r>
              <a:rPr lang="cs-CZ" altLang="cs-CZ" sz="1600" b="1" dirty="0" smtClean="0">
                <a:solidFill>
                  <a:srgbClr val="FFFF66"/>
                </a:solidFill>
              </a:rPr>
              <a:t>- nepravidelný,  objem pulsu: </a:t>
            </a:r>
            <a:r>
              <a:rPr lang="cs-CZ" altLang="cs-CZ" sz="1600" b="1" dirty="0" err="1" smtClean="0">
                <a:solidFill>
                  <a:srgbClr val="FFFF66"/>
                </a:solidFill>
              </a:rPr>
              <a:t>pulsus</a:t>
            </a:r>
            <a:r>
              <a:rPr lang="cs-CZ" altLang="cs-CZ" sz="1600" b="1" dirty="0" smtClean="0">
                <a:solidFill>
                  <a:srgbClr val="FFFF66"/>
                </a:solidFill>
              </a:rPr>
              <a:t> </a:t>
            </a:r>
            <a:r>
              <a:rPr lang="cs-CZ" altLang="cs-CZ" sz="1600" b="1" dirty="0" err="1" smtClean="0">
                <a:solidFill>
                  <a:srgbClr val="FFFF66"/>
                </a:solidFill>
              </a:rPr>
              <a:t>magnus</a:t>
            </a:r>
            <a:r>
              <a:rPr lang="cs-CZ" altLang="cs-CZ" sz="1600" b="1" dirty="0" smtClean="0">
                <a:solidFill>
                  <a:srgbClr val="FFFF66"/>
                </a:solidFill>
              </a:rPr>
              <a:t> </a:t>
            </a:r>
            <a:r>
              <a:rPr lang="cs-CZ" altLang="cs-CZ" sz="1600" b="1" dirty="0" err="1" smtClean="0">
                <a:solidFill>
                  <a:srgbClr val="FFFF66"/>
                </a:solidFill>
              </a:rPr>
              <a:t>seu</a:t>
            </a:r>
            <a:r>
              <a:rPr lang="cs-CZ" altLang="cs-CZ" sz="1600" b="1" dirty="0" smtClean="0">
                <a:solidFill>
                  <a:srgbClr val="FFFF66"/>
                </a:solidFill>
              </a:rPr>
              <a:t> </a:t>
            </a:r>
            <a:r>
              <a:rPr lang="cs-CZ" altLang="cs-CZ" sz="1600" b="1" dirty="0" err="1" smtClean="0">
                <a:solidFill>
                  <a:srgbClr val="FFFF66"/>
                </a:solidFill>
              </a:rPr>
              <a:t>altus</a:t>
            </a:r>
            <a:r>
              <a:rPr lang="cs-CZ" altLang="cs-CZ" sz="1600" b="1" dirty="0" smtClean="0">
                <a:solidFill>
                  <a:srgbClr val="FFFF66"/>
                </a:solidFill>
              </a:rPr>
              <a:t> (aortální insuficience, AV zkrat)</a:t>
            </a:r>
          </a:p>
          <a:p>
            <a:pPr eaLnBrk="1" hangingPunct="1">
              <a:lnSpc>
                <a:spcPct val="80000"/>
              </a:lnSpc>
              <a:defRPr/>
            </a:pPr>
            <a:r>
              <a:rPr lang="cs-CZ" altLang="cs-CZ" sz="1600" b="1" dirty="0" err="1" smtClean="0">
                <a:solidFill>
                  <a:srgbClr val="FFFF66"/>
                </a:solidFill>
              </a:rPr>
              <a:t>pulsus</a:t>
            </a:r>
            <a:r>
              <a:rPr lang="cs-CZ" altLang="cs-CZ" sz="1600" b="1" dirty="0" smtClean="0">
                <a:solidFill>
                  <a:srgbClr val="FFFF66"/>
                </a:solidFill>
              </a:rPr>
              <a:t> </a:t>
            </a:r>
            <a:r>
              <a:rPr lang="cs-CZ" altLang="cs-CZ" sz="1600" b="1" dirty="0" err="1" smtClean="0">
                <a:solidFill>
                  <a:srgbClr val="FFFF66"/>
                </a:solidFill>
              </a:rPr>
              <a:t>parvus</a:t>
            </a:r>
            <a:r>
              <a:rPr lang="cs-CZ" altLang="cs-CZ" sz="1600" b="1" dirty="0" smtClean="0">
                <a:solidFill>
                  <a:srgbClr val="FFFF66"/>
                </a:solidFill>
              </a:rPr>
              <a:t> (aortální stenóza, mitrální stenóza, fibrilace síní)</a:t>
            </a:r>
          </a:p>
          <a:p>
            <a:pPr eaLnBrk="1" hangingPunct="1">
              <a:lnSpc>
                <a:spcPct val="80000"/>
              </a:lnSpc>
              <a:defRPr/>
            </a:pPr>
            <a:r>
              <a:rPr lang="cs-CZ" altLang="cs-CZ" sz="1600" b="1" dirty="0" err="1" smtClean="0">
                <a:solidFill>
                  <a:srgbClr val="FFFF66"/>
                </a:solidFill>
              </a:rPr>
              <a:t>pulsus</a:t>
            </a:r>
            <a:r>
              <a:rPr lang="cs-CZ" altLang="cs-CZ" sz="1600" b="1" dirty="0" smtClean="0">
                <a:solidFill>
                  <a:srgbClr val="FFFF66"/>
                </a:solidFill>
              </a:rPr>
              <a:t> </a:t>
            </a:r>
            <a:r>
              <a:rPr lang="cs-CZ" altLang="cs-CZ" sz="1600" b="1" dirty="0" err="1" smtClean="0">
                <a:solidFill>
                  <a:srgbClr val="FFFF66"/>
                </a:solidFill>
              </a:rPr>
              <a:t>paradoxus</a:t>
            </a:r>
            <a:r>
              <a:rPr lang="cs-CZ" altLang="cs-CZ" sz="1600" b="1" dirty="0" smtClean="0">
                <a:solidFill>
                  <a:srgbClr val="FFFF66"/>
                </a:solidFill>
              </a:rPr>
              <a:t> (tamponáda)- inspirační snížení objemu pulsu</a:t>
            </a:r>
          </a:p>
          <a:p>
            <a:pPr eaLnBrk="1" hangingPunct="1">
              <a:lnSpc>
                <a:spcPct val="80000"/>
              </a:lnSpc>
              <a:defRPr/>
            </a:pPr>
            <a:r>
              <a:rPr lang="cs-CZ" altLang="cs-CZ" sz="1600" b="1" dirty="0" err="1" smtClean="0">
                <a:solidFill>
                  <a:srgbClr val="FFFF66"/>
                </a:solidFill>
              </a:rPr>
              <a:t>pulsus</a:t>
            </a:r>
            <a:r>
              <a:rPr lang="cs-CZ" altLang="cs-CZ" sz="1600" b="1" dirty="0" smtClean="0">
                <a:solidFill>
                  <a:srgbClr val="FFFF66"/>
                </a:solidFill>
              </a:rPr>
              <a:t> </a:t>
            </a:r>
            <a:r>
              <a:rPr lang="cs-CZ" altLang="cs-CZ" sz="1600" b="1" dirty="0" err="1" smtClean="0">
                <a:solidFill>
                  <a:srgbClr val="FFFF66"/>
                </a:solidFill>
              </a:rPr>
              <a:t>alternans</a:t>
            </a:r>
            <a:r>
              <a:rPr lang="cs-CZ" altLang="cs-CZ" sz="1600" b="1" dirty="0" smtClean="0">
                <a:solidFill>
                  <a:srgbClr val="FFFF66"/>
                </a:solidFill>
              </a:rPr>
              <a:t> (srdeční selhání) rychlost vzestupu a poklesu pulsové vlny: </a:t>
            </a:r>
            <a:r>
              <a:rPr lang="cs-CZ" altLang="cs-CZ" sz="1600" b="1" dirty="0" err="1" smtClean="0">
                <a:solidFill>
                  <a:srgbClr val="FFFF66"/>
                </a:solidFill>
              </a:rPr>
              <a:t>pulsus</a:t>
            </a:r>
            <a:r>
              <a:rPr lang="cs-CZ" altLang="cs-CZ" sz="1600" b="1" dirty="0" smtClean="0">
                <a:solidFill>
                  <a:srgbClr val="FFFF66"/>
                </a:solidFill>
              </a:rPr>
              <a:t> celer et </a:t>
            </a:r>
            <a:r>
              <a:rPr lang="cs-CZ" altLang="cs-CZ" sz="1600" b="1" dirty="0" err="1" smtClean="0">
                <a:solidFill>
                  <a:srgbClr val="FFFF66"/>
                </a:solidFill>
              </a:rPr>
              <a:t>altus</a:t>
            </a:r>
            <a:r>
              <a:rPr lang="cs-CZ" altLang="cs-CZ" sz="1600" b="1" dirty="0" smtClean="0">
                <a:solidFill>
                  <a:srgbClr val="FFFF66"/>
                </a:solidFill>
              </a:rPr>
              <a:t>- </a:t>
            </a:r>
            <a:r>
              <a:rPr lang="cs-CZ" altLang="cs-CZ" sz="1600" b="1" dirty="0" err="1" smtClean="0">
                <a:solidFill>
                  <a:srgbClr val="FFFF66"/>
                </a:solidFill>
              </a:rPr>
              <a:t>Corriganův</a:t>
            </a:r>
            <a:r>
              <a:rPr lang="cs-CZ" altLang="cs-CZ" sz="1600" b="1" dirty="0" smtClean="0">
                <a:solidFill>
                  <a:srgbClr val="FFFF66"/>
                </a:solidFill>
              </a:rPr>
              <a:t>- </a:t>
            </a:r>
            <a:r>
              <a:rPr lang="cs-CZ" altLang="cs-CZ" sz="1600" b="1" dirty="0" err="1" smtClean="0">
                <a:solidFill>
                  <a:srgbClr val="FFFF66"/>
                </a:solidFill>
              </a:rPr>
              <a:t>aort.insuficience</a:t>
            </a:r>
            <a:endParaRPr lang="cs-CZ" altLang="cs-CZ" sz="1600" b="1" dirty="0" smtClean="0">
              <a:solidFill>
                <a:srgbClr val="FFFF66"/>
              </a:solidFill>
            </a:endParaRPr>
          </a:p>
          <a:p>
            <a:pPr eaLnBrk="1" hangingPunct="1">
              <a:lnSpc>
                <a:spcPct val="80000"/>
              </a:lnSpc>
              <a:defRPr/>
            </a:pPr>
            <a:r>
              <a:rPr lang="cs-CZ" altLang="cs-CZ" sz="1600" b="1" dirty="0" err="1" smtClean="0">
                <a:solidFill>
                  <a:srgbClr val="FFFF66"/>
                </a:solidFill>
              </a:rPr>
              <a:t>pulsus</a:t>
            </a:r>
            <a:r>
              <a:rPr lang="cs-CZ" altLang="cs-CZ" sz="1600" b="1" dirty="0" smtClean="0">
                <a:solidFill>
                  <a:srgbClr val="FFFF66"/>
                </a:solidFill>
              </a:rPr>
              <a:t> </a:t>
            </a:r>
            <a:r>
              <a:rPr lang="cs-CZ" altLang="cs-CZ" sz="1600" b="1" dirty="0" err="1" smtClean="0">
                <a:solidFill>
                  <a:srgbClr val="FFFF66"/>
                </a:solidFill>
              </a:rPr>
              <a:t>tardus</a:t>
            </a:r>
            <a:r>
              <a:rPr lang="cs-CZ" altLang="cs-CZ" sz="1600" b="1" dirty="0" smtClean="0">
                <a:solidFill>
                  <a:srgbClr val="FFFF66"/>
                </a:solidFill>
              </a:rPr>
              <a:t>, </a:t>
            </a:r>
            <a:r>
              <a:rPr lang="cs-CZ" altLang="cs-CZ" sz="1600" b="1" dirty="0" err="1" smtClean="0">
                <a:solidFill>
                  <a:srgbClr val="FFFF66"/>
                </a:solidFill>
              </a:rPr>
              <a:t>longus</a:t>
            </a:r>
            <a:r>
              <a:rPr lang="cs-CZ" altLang="cs-CZ" sz="1600" b="1" dirty="0" smtClean="0">
                <a:solidFill>
                  <a:srgbClr val="FFFF66"/>
                </a:solidFill>
              </a:rPr>
              <a:t> et </a:t>
            </a:r>
            <a:r>
              <a:rPr lang="cs-CZ" altLang="cs-CZ" sz="1600" b="1" dirty="0" err="1" smtClean="0">
                <a:solidFill>
                  <a:srgbClr val="FFFF66"/>
                </a:solidFill>
              </a:rPr>
              <a:t>parvus</a:t>
            </a:r>
            <a:r>
              <a:rPr lang="cs-CZ" altLang="cs-CZ" sz="1600" b="1" dirty="0" smtClean="0">
                <a:solidFill>
                  <a:srgbClr val="FFFF66"/>
                </a:solidFill>
              </a:rPr>
              <a:t>- </a:t>
            </a:r>
            <a:r>
              <a:rPr lang="cs-CZ" altLang="cs-CZ" sz="1600" b="1" dirty="0" err="1" smtClean="0">
                <a:solidFill>
                  <a:srgbClr val="FFFF66"/>
                </a:solidFill>
              </a:rPr>
              <a:t>aort.stenóza</a:t>
            </a:r>
            <a:r>
              <a:rPr lang="cs-CZ" altLang="cs-CZ" sz="1600" b="1" dirty="0" smtClean="0">
                <a:solidFill>
                  <a:srgbClr val="FFFF66"/>
                </a:solidFill>
              </a:rPr>
              <a:t>  </a:t>
            </a:r>
            <a:r>
              <a:rPr lang="cs-CZ" altLang="cs-CZ" sz="1600" b="1" dirty="0" err="1" smtClean="0">
                <a:solidFill>
                  <a:srgbClr val="FFFF66"/>
                </a:solidFill>
              </a:rPr>
              <a:t>pulsus</a:t>
            </a:r>
            <a:r>
              <a:rPr lang="cs-CZ" altLang="cs-CZ" sz="1600" b="1" dirty="0" smtClean="0">
                <a:solidFill>
                  <a:srgbClr val="FFFF66"/>
                </a:solidFill>
              </a:rPr>
              <a:t> </a:t>
            </a:r>
            <a:r>
              <a:rPr lang="cs-CZ" altLang="cs-CZ" sz="1600" b="1" dirty="0" err="1" smtClean="0">
                <a:solidFill>
                  <a:srgbClr val="FFFF66"/>
                </a:solidFill>
              </a:rPr>
              <a:t>bisferiens</a:t>
            </a:r>
            <a:r>
              <a:rPr lang="cs-CZ" altLang="cs-CZ" sz="1600" b="1" dirty="0" smtClean="0">
                <a:solidFill>
                  <a:srgbClr val="FFFF66"/>
                </a:solidFill>
              </a:rPr>
              <a:t>- kombinovaná aort. Vada   napětí tepu: </a:t>
            </a:r>
            <a:r>
              <a:rPr lang="cs-CZ" altLang="cs-CZ" sz="1600" b="1" dirty="0" err="1" smtClean="0">
                <a:solidFill>
                  <a:srgbClr val="FFFF66"/>
                </a:solidFill>
              </a:rPr>
              <a:t>pulsus</a:t>
            </a:r>
            <a:r>
              <a:rPr lang="cs-CZ" altLang="cs-CZ" sz="1600" b="1" dirty="0" smtClean="0">
                <a:solidFill>
                  <a:srgbClr val="FFFF66"/>
                </a:solidFill>
              </a:rPr>
              <a:t> </a:t>
            </a:r>
            <a:r>
              <a:rPr lang="cs-CZ" altLang="cs-CZ" sz="1600" b="1" dirty="0" err="1" smtClean="0">
                <a:solidFill>
                  <a:srgbClr val="FFFF66"/>
                </a:solidFill>
              </a:rPr>
              <a:t>durus</a:t>
            </a:r>
            <a:r>
              <a:rPr lang="cs-CZ" altLang="cs-CZ" sz="1600" b="1" dirty="0" smtClean="0">
                <a:solidFill>
                  <a:srgbClr val="FFFF66"/>
                </a:solidFill>
              </a:rPr>
              <a:t> x </a:t>
            </a:r>
            <a:r>
              <a:rPr lang="cs-CZ" altLang="cs-CZ" sz="1600" b="1" dirty="0" err="1" smtClean="0">
                <a:solidFill>
                  <a:srgbClr val="FFFF66"/>
                </a:solidFill>
              </a:rPr>
              <a:t>mollis</a:t>
            </a:r>
            <a:endParaRPr lang="cs-CZ" altLang="cs-CZ" sz="1600" b="1" dirty="0" smtClean="0">
              <a:solidFill>
                <a:srgbClr val="FFFF66"/>
              </a:solidFill>
            </a:endParaRPr>
          </a:p>
          <a:p>
            <a:pPr eaLnBrk="1" hangingPunct="1">
              <a:lnSpc>
                <a:spcPct val="80000"/>
              </a:lnSpc>
              <a:defRPr/>
            </a:pPr>
            <a:r>
              <a:rPr lang="cs-CZ" altLang="cs-CZ" sz="1600" b="1" dirty="0" smtClean="0">
                <a:solidFill>
                  <a:srgbClr val="FFFF66"/>
                </a:solidFill>
              </a:rPr>
              <a:t>symetričnost tepu: </a:t>
            </a:r>
            <a:r>
              <a:rPr lang="cs-CZ" altLang="cs-CZ" sz="1600" b="1" dirty="0" err="1" smtClean="0">
                <a:solidFill>
                  <a:srgbClr val="FFFF66"/>
                </a:solidFill>
              </a:rPr>
              <a:t>bezpulsová</a:t>
            </a:r>
            <a:r>
              <a:rPr lang="cs-CZ" altLang="cs-CZ" sz="1600" b="1" dirty="0" smtClean="0">
                <a:solidFill>
                  <a:srgbClr val="FFFF66"/>
                </a:solidFill>
              </a:rPr>
              <a:t> </a:t>
            </a:r>
            <a:r>
              <a:rPr lang="cs-CZ" altLang="cs-CZ" sz="1600" b="1" dirty="0" err="1" smtClean="0">
                <a:solidFill>
                  <a:srgbClr val="FFFF66"/>
                </a:solidFill>
              </a:rPr>
              <a:t>Takayasuova</a:t>
            </a:r>
            <a:r>
              <a:rPr lang="cs-CZ" altLang="cs-CZ" sz="1600" b="1" dirty="0" smtClean="0">
                <a:solidFill>
                  <a:srgbClr val="FFFF66"/>
                </a:solidFill>
              </a:rPr>
              <a:t> choroba, koarktace aorty, disekce aorty</a:t>
            </a:r>
          </a:p>
          <a:p>
            <a:pPr eaLnBrk="1" hangingPunct="1">
              <a:lnSpc>
                <a:spcPct val="80000"/>
              </a:lnSpc>
              <a:defRPr/>
            </a:pPr>
            <a:r>
              <a:rPr lang="cs-CZ" altLang="cs-CZ" sz="1600" b="1" dirty="0" smtClean="0">
                <a:solidFill>
                  <a:srgbClr val="FFFF66"/>
                </a:solidFill>
              </a:rPr>
              <a:t>Dech</a:t>
            </a:r>
          </a:p>
          <a:p>
            <a:pPr eaLnBrk="1" hangingPunct="1">
              <a:lnSpc>
                <a:spcPct val="80000"/>
              </a:lnSpc>
              <a:defRPr/>
            </a:pPr>
            <a:r>
              <a:rPr lang="cs-CZ" altLang="cs-CZ" sz="1600" b="1" dirty="0" smtClean="0">
                <a:solidFill>
                  <a:srgbClr val="FFFF66"/>
                </a:solidFill>
              </a:rPr>
              <a:t>inspekce hrudníku /!nenápadně/, palpace stěny hrudní</a:t>
            </a:r>
          </a:p>
          <a:p>
            <a:pPr eaLnBrk="1" hangingPunct="1">
              <a:lnSpc>
                <a:spcPct val="80000"/>
              </a:lnSpc>
              <a:defRPr/>
            </a:pPr>
            <a:r>
              <a:rPr lang="cs-CZ" altLang="cs-CZ" sz="1600" b="1" dirty="0" smtClean="0">
                <a:solidFill>
                  <a:srgbClr val="FFFF66"/>
                </a:solidFill>
              </a:rPr>
              <a:t>typ dýchání, zda dýchají obě poloviny hrudníku, dechová frekvence</a:t>
            </a:r>
          </a:p>
          <a:p>
            <a:pPr eaLnBrk="1" hangingPunct="1">
              <a:lnSpc>
                <a:spcPct val="80000"/>
              </a:lnSpc>
              <a:defRPr/>
            </a:pPr>
            <a:r>
              <a:rPr lang="cs-CZ" altLang="cs-CZ" sz="1600" b="1" dirty="0" smtClean="0">
                <a:solidFill>
                  <a:srgbClr val="FFFF66"/>
                </a:solidFill>
              </a:rPr>
              <a:t>typ dýchání- abdominální x kostální, dechová frekvence: normální 14-20/min = eupnoe</a:t>
            </a:r>
          </a:p>
          <a:p>
            <a:pPr eaLnBrk="1" hangingPunct="1">
              <a:lnSpc>
                <a:spcPct val="80000"/>
              </a:lnSpc>
              <a:defRPr/>
            </a:pPr>
            <a:r>
              <a:rPr lang="cs-CZ" altLang="cs-CZ" sz="1600" b="1" dirty="0" smtClean="0">
                <a:solidFill>
                  <a:srgbClr val="FFFF66"/>
                </a:solidFill>
              </a:rPr>
              <a:t>tachypnoe, bradypnoe…apnoe, hyperpnoe</a:t>
            </a:r>
          </a:p>
          <a:p>
            <a:pPr eaLnBrk="1" hangingPunct="1">
              <a:lnSpc>
                <a:spcPct val="80000"/>
              </a:lnSpc>
              <a:defRPr/>
            </a:pPr>
            <a:r>
              <a:rPr lang="cs-CZ" altLang="cs-CZ" sz="1600" b="1" dirty="0" smtClean="0">
                <a:solidFill>
                  <a:srgbClr val="FFFF66"/>
                </a:solidFill>
              </a:rPr>
              <a:t>dyspnoe (dušnost) = subjektivní !! pocit nedostatku vzduchu</a:t>
            </a:r>
          </a:p>
          <a:p>
            <a:pPr eaLnBrk="1" hangingPunct="1">
              <a:lnSpc>
                <a:spcPct val="80000"/>
              </a:lnSpc>
              <a:defRPr/>
            </a:pPr>
            <a:r>
              <a:rPr lang="cs-CZ" altLang="cs-CZ" sz="1600" b="1" dirty="0" smtClean="0">
                <a:solidFill>
                  <a:srgbClr val="FFFF66"/>
                </a:solidFill>
              </a:rPr>
              <a:t>dušnost inspirační x exspirační x smíšená</a:t>
            </a:r>
          </a:p>
          <a:p>
            <a:pPr eaLnBrk="1" hangingPunct="1">
              <a:lnSpc>
                <a:spcPct val="80000"/>
              </a:lnSpc>
              <a:defRPr/>
            </a:pPr>
            <a:r>
              <a:rPr lang="cs-CZ" altLang="cs-CZ" sz="1600" b="1" dirty="0" smtClean="0">
                <a:solidFill>
                  <a:srgbClr val="FFFF66"/>
                </a:solidFill>
              </a:rPr>
              <a:t>trvalá x záchvatovitá,  námahová x klidová</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4511"/>
    </mc:Choice>
    <mc:Fallback>
      <p:transition spd="slow" advTm="94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a:xfrm>
            <a:off x="457200" y="277813"/>
            <a:ext cx="8229600" cy="630237"/>
          </a:xfrm>
        </p:spPr>
        <p:txBody>
          <a:bodyPr/>
          <a:lstStyle/>
          <a:p>
            <a:pPr eaLnBrk="1" hangingPunct="1">
              <a:defRPr/>
            </a:pPr>
            <a:r>
              <a:rPr lang="cs-CZ" altLang="cs-CZ" sz="3200" smtClean="0">
                <a:solidFill>
                  <a:srgbClr val="FFFF66"/>
                </a:solidFill>
                <a:latin typeface="Times New Roman" panose="02020603050405020304" pitchFamily="18" charset="0"/>
              </a:rPr>
              <a:t>Celkové vyšetření 1</a:t>
            </a:r>
          </a:p>
        </p:txBody>
      </p:sp>
      <p:sp>
        <p:nvSpPr>
          <p:cNvPr id="2053" name="Rectangle 5"/>
          <p:cNvSpPr>
            <a:spLocks noGrp="1" noChangeArrowheads="1"/>
          </p:cNvSpPr>
          <p:nvPr>
            <p:ph type="body" idx="1"/>
          </p:nvPr>
        </p:nvSpPr>
        <p:spPr>
          <a:xfrm>
            <a:off x="0" y="920750"/>
            <a:ext cx="9144000" cy="5616575"/>
          </a:xfrm>
        </p:spPr>
        <p:txBody>
          <a:bodyPr/>
          <a:lstStyle/>
          <a:p>
            <a:pPr eaLnBrk="1" hangingPunct="1">
              <a:lnSpc>
                <a:spcPct val="80000"/>
              </a:lnSpc>
              <a:buSzTx/>
              <a:buFont typeface="Wingdings" panose="05000000000000000000" pitchFamily="2" charset="2"/>
              <a:buNone/>
              <a:defRPr/>
            </a:pPr>
            <a:r>
              <a:rPr lang="cs-CZ" altLang="cs-CZ" sz="1800" b="1" dirty="0" smtClean="0">
                <a:solidFill>
                  <a:srgbClr val="FFFF66"/>
                </a:solidFill>
                <a:latin typeface="Times New Roman" panose="02020603050405020304" pitchFamily="18" charset="0"/>
              </a:rPr>
              <a:t>Vědomí a psychický stav</a:t>
            </a:r>
          </a:p>
          <a:p>
            <a:pPr lvl="1" eaLnBrk="1" hangingPunct="1">
              <a:lnSpc>
                <a:spcPct val="80000"/>
              </a:lnSpc>
              <a:buSzTx/>
              <a:buFont typeface="Wingdings" panose="05000000000000000000" pitchFamily="2" charset="2"/>
              <a:buNone/>
              <a:defRPr/>
            </a:pPr>
            <a:r>
              <a:rPr lang="cs-CZ" altLang="cs-CZ" sz="1800" b="1" dirty="0" smtClean="0">
                <a:solidFill>
                  <a:srgbClr val="FFFF66"/>
                </a:solidFill>
                <a:latin typeface="Times New Roman" panose="02020603050405020304" pitchFamily="18" charset="0"/>
              </a:rPr>
              <a:t>Zastřené vědomí – somnolence, </a:t>
            </a:r>
            <a:r>
              <a:rPr lang="cs-CZ" altLang="cs-CZ" sz="1800" b="1" dirty="0" err="1" smtClean="0">
                <a:solidFill>
                  <a:srgbClr val="FFFF66"/>
                </a:solidFill>
                <a:latin typeface="Times New Roman" panose="02020603050405020304" pitchFamily="18" charset="0"/>
              </a:rPr>
              <a:t>sopor</a:t>
            </a:r>
            <a:r>
              <a:rPr lang="cs-CZ" altLang="cs-CZ" sz="1800" b="1" dirty="0" smtClean="0">
                <a:solidFill>
                  <a:srgbClr val="FFFF66"/>
                </a:solidFill>
                <a:latin typeface="Times New Roman" panose="02020603050405020304" pitchFamily="18" charset="0"/>
              </a:rPr>
              <a:t>, </a:t>
            </a:r>
            <a:r>
              <a:rPr lang="cs-CZ" altLang="cs-CZ" sz="1800" b="1" dirty="0" err="1" smtClean="0">
                <a:solidFill>
                  <a:srgbClr val="FFFF66"/>
                </a:solidFill>
                <a:latin typeface="Times New Roman" panose="02020603050405020304" pitchFamily="18" charset="0"/>
              </a:rPr>
              <a:t>koma</a:t>
            </a:r>
            <a:r>
              <a:rPr lang="cs-CZ" altLang="cs-CZ" sz="1800" b="1" dirty="0" smtClean="0">
                <a:solidFill>
                  <a:srgbClr val="FFFF66"/>
                </a:solidFill>
                <a:latin typeface="Times New Roman" panose="02020603050405020304" pitchFamily="18" charset="0"/>
              </a:rPr>
              <a:t> – synkopa je </a:t>
            </a:r>
            <a:r>
              <a:rPr lang="cs-CZ" altLang="cs-CZ" sz="1800" b="1" dirty="0" err="1" smtClean="0">
                <a:solidFill>
                  <a:srgbClr val="FFFF66"/>
                </a:solidFill>
                <a:latin typeface="Times New Roman" panose="02020603050405020304" pitchFamily="18" charset="0"/>
              </a:rPr>
              <a:t>kratkodobá</a:t>
            </a:r>
            <a:r>
              <a:rPr lang="cs-CZ" altLang="cs-CZ" sz="1800" b="1" dirty="0" smtClean="0">
                <a:solidFill>
                  <a:srgbClr val="FFFF66"/>
                </a:solidFill>
                <a:latin typeface="Times New Roman" panose="02020603050405020304" pitchFamily="18" charset="0"/>
              </a:rPr>
              <a:t> porucha</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Celková inspekce</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vzhled nemocného: výška, hmotnost, stav kostry, svalstva, výživy</a:t>
            </a:r>
          </a:p>
          <a:p>
            <a:pPr eaLnBrk="1" hangingPunct="1">
              <a:lnSpc>
                <a:spcPct val="80000"/>
              </a:lnSpc>
              <a:buSzTx/>
              <a:buFont typeface="Wingdings" panose="05000000000000000000" pitchFamily="2" charset="2"/>
              <a:buNone/>
              <a:defRPr/>
            </a:pPr>
            <a:r>
              <a:rPr lang="cs-CZ" altLang="cs-CZ" sz="1800" b="1" dirty="0" smtClean="0">
                <a:solidFill>
                  <a:srgbClr val="FFFF66"/>
                </a:solidFill>
              </a:rPr>
              <a:t>3 konstituční typy: astenický, </a:t>
            </a:r>
            <a:r>
              <a:rPr lang="cs-CZ" altLang="cs-CZ" sz="1800" b="1" dirty="0" err="1" smtClean="0">
                <a:solidFill>
                  <a:srgbClr val="FFFF66"/>
                </a:solidFill>
              </a:rPr>
              <a:t>hyperstenický</a:t>
            </a:r>
            <a:r>
              <a:rPr lang="cs-CZ" altLang="cs-CZ" sz="1800" b="1" dirty="0" smtClean="0">
                <a:solidFill>
                  <a:srgbClr val="FFFF66"/>
                </a:solidFill>
              </a:rPr>
              <a:t>, </a:t>
            </a:r>
            <a:r>
              <a:rPr lang="cs-CZ" altLang="cs-CZ" sz="1800" b="1" dirty="0" err="1" smtClean="0">
                <a:solidFill>
                  <a:srgbClr val="FFFF66"/>
                </a:solidFill>
              </a:rPr>
              <a:t>normostenický</a:t>
            </a:r>
            <a:endParaRPr lang="cs-CZ" altLang="cs-CZ" sz="1800" b="1" dirty="0" smtClean="0">
              <a:solidFill>
                <a:srgbClr val="FFFF66"/>
              </a:solidFill>
            </a:endParaRPr>
          </a:p>
          <a:p>
            <a:pPr eaLnBrk="1" hangingPunct="1">
              <a:lnSpc>
                <a:spcPct val="80000"/>
              </a:lnSpc>
              <a:buSzTx/>
              <a:buFont typeface="Wingdings" panose="05000000000000000000" pitchFamily="2" charset="2"/>
              <a:buNone/>
              <a:defRPr/>
            </a:pPr>
            <a:r>
              <a:rPr lang="cs-CZ" altLang="cs-CZ" sz="1400" b="1" dirty="0" smtClean="0">
                <a:solidFill>
                  <a:srgbClr val="FFFF66"/>
                </a:solidFill>
              </a:rPr>
              <a:t>gigantismus x nanismus, akromegalie</a:t>
            </a:r>
            <a:r>
              <a:rPr lang="cs-CZ" altLang="cs-CZ" sz="1800" b="1" dirty="0" smtClean="0">
                <a:solidFill>
                  <a:srgbClr val="FFFF66"/>
                </a:solidFill>
              </a:rPr>
              <a:t>, obezita x inanice, kachexie</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poloha nemocného: aktivní , vynucená (peritonitis, pankreatitis), pasivní (</a:t>
            </a:r>
            <a:r>
              <a:rPr lang="cs-CZ" altLang="cs-CZ" sz="1800" b="1" dirty="0" err="1" smtClean="0">
                <a:solidFill>
                  <a:srgbClr val="FFFF66"/>
                </a:solidFill>
              </a:rPr>
              <a:t>koma</a:t>
            </a:r>
            <a:r>
              <a:rPr lang="cs-CZ" altLang="cs-CZ" sz="1800" b="1" dirty="0" smtClean="0">
                <a:solidFill>
                  <a:srgbClr val="FFFF66"/>
                </a:solidFill>
              </a:rPr>
              <a:t>)</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abnormální pohyby: - třes- klidový (</a:t>
            </a:r>
            <a:r>
              <a:rPr lang="cs-CZ" altLang="cs-CZ" sz="1800" b="1" dirty="0" err="1" smtClean="0">
                <a:solidFill>
                  <a:srgbClr val="FFFF66"/>
                </a:solidFill>
              </a:rPr>
              <a:t>hyperthyreosa</a:t>
            </a:r>
            <a:r>
              <a:rPr lang="cs-CZ" altLang="cs-CZ" sz="1800" b="1" dirty="0" smtClean="0">
                <a:solidFill>
                  <a:srgbClr val="FFFF66"/>
                </a:solidFill>
              </a:rPr>
              <a:t>, Parkinson, </a:t>
            </a:r>
            <a:r>
              <a:rPr lang="cs-CZ" altLang="cs-CZ" sz="1800" b="1" dirty="0" err="1" smtClean="0">
                <a:solidFill>
                  <a:srgbClr val="FFFF66"/>
                </a:solidFill>
              </a:rPr>
              <a:t>flapping</a:t>
            </a:r>
            <a:r>
              <a:rPr lang="cs-CZ" altLang="cs-CZ" sz="1800" b="1" dirty="0" smtClean="0">
                <a:solidFill>
                  <a:srgbClr val="FFFF66"/>
                </a:solidFill>
              </a:rPr>
              <a:t> tremor)</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intenční (mozečkové poruchy)</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křeče- tonické (trvalé napětí svalů)</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klonické (záškuby) tonicko-klonické</a:t>
            </a:r>
          </a:p>
          <a:p>
            <a:pPr eaLnBrk="1" hangingPunct="1">
              <a:lnSpc>
                <a:spcPct val="80000"/>
              </a:lnSpc>
              <a:buSzTx/>
              <a:buFont typeface="Wingdings" panose="05000000000000000000" pitchFamily="2" charset="2"/>
              <a:buNone/>
              <a:defRPr/>
            </a:pPr>
            <a:r>
              <a:rPr lang="cs-CZ" altLang="cs-CZ" sz="1800" b="1" dirty="0" smtClean="0">
                <a:solidFill>
                  <a:srgbClr val="FFFF66"/>
                </a:solidFill>
              </a:rPr>
              <a:t>celkové x lokální</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tiky, choreatické pohyby, </a:t>
            </a:r>
            <a:r>
              <a:rPr lang="cs-CZ" altLang="cs-CZ" sz="1800" b="1" dirty="0" err="1" smtClean="0">
                <a:solidFill>
                  <a:srgbClr val="FFFF66"/>
                </a:solidFill>
              </a:rPr>
              <a:t>atetotické</a:t>
            </a:r>
            <a:r>
              <a:rPr lang="cs-CZ" altLang="cs-CZ" sz="1800" b="1" dirty="0" smtClean="0">
                <a:solidFill>
                  <a:srgbClr val="FFFF66"/>
                </a:solidFill>
              </a:rPr>
              <a:t> pohyby</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postoj a chůze: postoj je normálně přímý, pohyby volné, chůze pružná, souměrná</a:t>
            </a:r>
          </a:p>
          <a:p>
            <a:pPr eaLnBrk="1" hangingPunct="1">
              <a:lnSpc>
                <a:spcPct val="80000"/>
              </a:lnSpc>
              <a:buSzTx/>
              <a:buFont typeface="Wingdings" panose="05000000000000000000" pitchFamily="2" charset="2"/>
              <a:buNone/>
              <a:defRPr/>
            </a:pPr>
            <a:r>
              <a:rPr lang="cs-CZ" altLang="cs-CZ" sz="1800" b="1" dirty="0" smtClean="0">
                <a:solidFill>
                  <a:srgbClr val="FFFF66"/>
                </a:solidFill>
              </a:rPr>
              <a:t>- kůže a adnexa: 1) barva – červená (polyglobulie), bledost (anemie), </a:t>
            </a:r>
            <a:r>
              <a:rPr lang="cs-CZ" altLang="cs-CZ" sz="1800" b="1" dirty="0" err="1" smtClean="0">
                <a:solidFill>
                  <a:srgbClr val="FFFF66"/>
                </a:solidFill>
              </a:rPr>
              <a:t>cyanosa</a:t>
            </a:r>
            <a:r>
              <a:rPr lang="cs-CZ" altLang="cs-CZ" sz="1800" b="1" dirty="0" smtClean="0">
                <a:solidFill>
                  <a:srgbClr val="FFFF66"/>
                </a:solidFill>
              </a:rPr>
              <a:t>, ikterus</a:t>
            </a:r>
          </a:p>
          <a:p>
            <a:pPr eaLnBrk="1" hangingPunct="1">
              <a:lnSpc>
                <a:spcPct val="80000"/>
              </a:lnSpc>
              <a:buSzTx/>
              <a:buFont typeface="Wingdings" panose="05000000000000000000" pitchFamily="2" charset="2"/>
              <a:buNone/>
              <a:defRPr/>
            </a:pPr>
            <a:r>
              <a:rPr lang="cs-CZ" altLang="cs-CZ" sz="1800" b="1" dirty="0" err="1" smtClean="0">
                <a:solidFill>
                  <a:srgbClr val="FFFF66"/>
                </a:solidFill>
              </a:rPr>
              <a:t>cyanosa</a:t>
            </a:r>
            <a:r>
              <a:rPr lang="cs-CZ" altLang="cs-CZ" sz="1800" b="1" dirty="0" smtClean="0">
                <a:solidFill>
                  <a:srgbClr val="FFFF66"/>
                </a:solidFill>
              </a:rPr>
              <a:t> = nafialovělé, zsinalé zbarvení kůže a sliznic, redukovaný </a:t>
            </a:r>
            <a:r>
              <a:rPr lang="cs-CZ" altLang="cs-CZ" sz="1800" b="1" dirty="0" err="1" smtClean="0">
                <a:solidFill>
                  <a:srgbClr val="FFFF66"/>
                </a:solidFill>
              </a:rPr>
              <a:t>Hgb</a:t>
            </a:r>
            <a:r>
              <a:rPr lang="cs-CZ" altLang="cs-CZ" sz="1800" b="1" dirty="0" smtClean="0">
                <a:solidFill>
                  <a:srgbClr val="FFFF66"/>
                </a:solidFill>
              </a:rPr>
              <a:t> &gt; 50 g/l</a:t>
            </a:r>
            <a:endParaRPr lang="cs-CZ" altLang="cs-CZ" sz="1800" b="1" dirty="0" smtClean="0">
              <a:solidFill>
                <a:srgbClr val="FFFF66"/>
              </a:solidFill>
              <a:latin typeface="Times New Roman" panose="02020603050405020304" pitchFamily="18" charset="0"/>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8857"/>
    </mc:Choice>
    <mc:Fallback>
      <p:transition spd="slow" advTm="108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57200" y="277813"/>
            <a:ext cx="8229600" cy="630237"/>
          </a:xfrm>
        </p:spPr>
        <p:txBody>
          <a:bodyPr/>
          <a:lstStyle/>
          <a:p>
            <a:pPr eaLnBrk="1" hangingPunct="1">
              <a:defRPr/>
            </a:pPr>
            <a:r>
              <a:rPr lang="cs-CZ" altLang="cs-CZ" sz="3200" smtClean="0">
                <a:solidFill>
                  <a:srgbClr val="FFFF66"/>
                </a:solidFill>
                <a:latin typeface="Times New Roman" panose="02020603050405020304" pitchFamily="18" charset="0"/>
              </a:rPr>
              <a:t>Celkové vyšetření 2</a:t>
            </a:r>
          </a:p>
        </p:txBody>
      </p:sp>
      <p:sp>
        <p:nvSpPr>
          <p:cNvPr id="104451" name="Rectangle 3"/>
          <p:cNvSpPr>
            <a:spLocks noGrp="1" noChangeArrowheads="1"/>
          </p:cNvSpPr>
          <p:nvPr>
            <p:ph type="body" idx="1"/>
          </p:nvPr>
        </p:nvSpPr>
        <p:spPr>
          <a:xfrm>
            <a:off x="0" y="908050"/>
            <a:ext cx="9144000" cy="5616575"/>
          </a:xfrm>
        </p:spPr>
        <p:txBody>
          <a:bodyPr/>
          <a:lstStyle/>
          <a:p>
            <a:pPr eaLnBrk="1" hangingPunct="1">
              <a:lnSpc>
                <a:spcPct val="80000"/>
              </a:lnSpc>
              <a:buSzTx/>
              <a:buFont typeface="Wingdings" panose="05000000000000000000" pitchFamily="2" charset="2"/>
              <a:buNone/>
              <a:defRPr/>
            </a:pPr>
            <a:r>
              <a:rPr lang="cs-CZ" altLang="cs-CZ" sz="1800" b="1" smtClean="0">
                <a:solidFill>
                  <a:srgbClr val="FFFF66"/>
                </a:solidFill>
              </a:rPr>
              <a:t> Celková inspekce</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Porucha vědomí, delirium, deprese, hypersomnie, demence</a:t>
            </a:r>
          </a:p>
          <a:p>
            <a:pPr eaLnBrk="1" hangingPunct="1">
              <a:lnSpc>
                <a:spcPct val="80000"/>
              </a:lnSpc>
              <a:buSzTx/>
              <a:buFont typeface="Wingdings" panose="05000000000000000000" pitchFamily="2" charset="2"/>
              <a:buNone/>
              <a:defRPr/>
            </a:pPr>
            <a:r>
              <a:rPr lang="cs-CZ" altLang="cs-CZ" sz="1800" b="1" smtClean="0">
                <a:solidFill>
                  <a:srgbClr val="FFFF66"/>
                </a:solidFill>
              </a:rPr>
              <a:t>Růst, stav výživy, typy obezity, Cushingův sy, </a:t>
            </a:r>
          </a:p>
          <a:p>
            <a:pPr eaLnBrk="1" hangingPunct="1">
              <a:lnSpc>
                <a:spcPct val="80000"/>
              </a:lnSpc>
              <a:buSzTx/>
              <a:buFont typeface="Wingdings" panose="05000000000000000000" pitchFamily="2" charset="2"/>
              <a:buNone/>
              <a:defRPr/>
            </a:pPr>
            <a:r>
              <a:rPr lang="cs-CZ" altLang="cs-CZ" sz="1800" b="1" smtClean="0">
                <a:solidFill>
                  <a:srgbClr val="FFFF66"/>
                </a:solidFill>
              </a:rPr>
              <a:t>Pohlavní vývoj</a:t>
            </a:r>
          </a:p>
          <a:p>
            <a:pPr eaLnBrk="1" hangingPunct="1">
              <a:lnSpc>
                <a:spcPct val="80000"/>
              </a:lnSpc>
              <a:buSzTx/>
              <a:buFont typeface="Wingdings" panose="05000000000000000000" pitchFamily="2" charset="2"/>
              <a:buNone/>
              <a:defRPr/>
            </a:pPr>
            <a:r>
              <a:rPr lang="cs-CZ" altLang="cs-CZ" sz="1800" b="1" smtClean="0">
                <a:solidFill>
                  <a:srgbClr val="FFFF66"/>
                </a:solidFill>
              </a:rPr>
              <a:t>Mentální schopnost</a:t>
            </a:r>
          </a:p>
          <a:p>
            <a:pPr eaLnBrk="1" hangingPunct="1">
              <a:lnSpc>
                <a:spcPct val="80000"/>
              </a:lnSpc>
              <a:buSzTx/>
              <a:buFont typeface="Wingdings" panose="05000000000000000000" pitchFamily="2" charset="2"/>
              <a:buNone/>
              <a:defRPr/>
            </a:pPr>
            <a:r>
              <a:rPr lang="cs-CZ" altLang="cs-CZ" sz="1800" b="1" smtClean="0">
                <a:solidFill>
                  <a:srgbClr val="FFFF66"/>
                </a:solidFill>
              </a:rPr>
              <a:t>Poloha nemocného – aktivně – vše je OK, pasivní nic nemůže, vynucená</a:t>
            </a:r>
          </a:p>
          <a:p>
            <a:pPr eaLnBrk="1" hangingPunct="1">
              <a:lnSpc>
                <a:spcPct val="80000"/>
              </a:lnSpc>
              <a:buSzTx/>
              <a:buFont typeface="Wingdings" panose="05000000000000000000" pitchFamily="2" charset="2"/>
              <a:buNone/>
              <a:defRPr/>
            </a:pPr>
            <a:r>
              <a:rPr lang="cs-CZ" altLang="cs-CZ" sz="1800" b="1" smtClean="0">
                <a:solidFill>
                  <a:srgbClr val="FFFF66"/>
                </a:solidFill>
              </a:rPr>
              <a:t>Stoj chůze – hemoplegický, Parkinsonský sy. </a:t>
            </a:r>
          </a:p>
          <a:p>
            <a:pPr eaLnBrk="1" hangingPunct="1">
              <a:lnSpc>
                <a:spcPct val="80000"/>
              </a:lnSpc>
              <a:buSzTx/>
              <a:buFont typeface="Wingdings" panose="05000000000000000000" pitchFamily="2" charset="2"/>
              <a:buNone/>
              <a:defRPr/>
            </a:pPr>
            <a:r>
              <a:rPr lang="cs-CZ" altLang="cs-CZ" sz="1800" b="1" smtClean="0">
                <a:solidFill>
                  <a:srgbClr val="FFFF66"/>
                </a:solidFill>
              </a:rPr>
              <a:t>Třes – jaterní, neurologický – Parkinsonský, hypertyreóza, Wilsonova chorobahypoglykemie, choreatické pohyby (revm. Horečka) atetoidní pohyby</a:t>
            </a:r>
          </a:p>
          <a:p>
            <a:pPr eaLnBrk="1" hangingPunct="1">
              <a:lnSpc>
                <a:spcPct val="80000"/>
              </a:lnSpc>
              <a:buSzTx/>
              <a:buFont typeface="Wingdings" panose="05000000000000000000" pitchFamily="2" charset="2"/>
              <a:buNone/>
              <a:defRPr/>
            </a:pPr>
            <a:r>
              <a:rPr lang="cs-CZ" altLang="cs-CZ" sz="1800" b="1" smtClean="0">
                <a:solidFill>
                  <a:srgbClr val="FFFF66"/>
                </a:solidFill>
              </a:rPr>
              <a:t>Křeče –epilepsie, tetanus, horečky, </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Hlas pohlavní znaky – změny, hypotyreóza, paréza rekurens, porucha řeči – skandovaná odsekávaná, afazie – expresivní !!, </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Kůže-  eflorescence (výkvětky- plošná je makula, prominující papula, puchýř vesikula, fisura, ulcerace), barva (erytém, flush- jen horní poloviny těla, cyanosa – centrální – kůže je při ní teplá, periferni je od stagnece krve, ikterus, hyperpigmentace Addison, albinismus) , vlhkost, otoky</a:t>
            </a:r>
          </a:p>
          <a:p>
            <a:pPr eaLnBrk="1" hangingPunct="1">
              <a:lnSpc>
                <a:spcPct val="80000"/>
              </a:lnSpc>
              <a:buSzTx/>
              <a:buFont typeface="Wingdings" panose="05000000000000000000" pitchFamily="2" charset="2"/>
              <a:buNone/>
              <a:defRPr/>
            </a:pPr>
            <a:r>
              <a:rPr lang="cs-CZ" altLang="cs-CZ" sz="1800" b="1" smtClean="0">
                <a:solidFill>
                  <a:srgbClr val="FFFF66"/>
                </a:solidFill>
              </a:rPr>
              <a:t>Erytém – motýlový exantém, pavouškové névy, </a:t>
            </a:r>
          </a:p>
          <a:p>
            <a:pPr eaLnBrk="1" hangingPunct="1">
              <a:lnSpc>
                <a:spcPct val="80000"/>
              </a:lnSpc>
              <a:buSzTx/>
              <a:buFont typeface="Wingdings" panose="05000000000000000000" pitchFamily="2" charset="2"/>
              <a:buNone/>
              <a:defRPr/>
            </a:pPr>
            <a:r>
              <a:rPr lang="cs-CZ" altLang="cs-CZ" sz="1800" b="1" smtClean="0">
                <a:solidFill>
                  <a:srgbClr val="FFFF66"/>
                </a:solidFill>
              </a:rPr>
              <a:t>Xantelasmata, petechie, sufúze, - hematomy, </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2888"/>
    </mc:Choice>
    <mc:Fallback>
      <p:transition spd="slow" advTm="928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457200" y="277813"/>
            <a:ext cx="8229600" cy="630237"/>
          </a:xfrm>
        </p:spPr>
        <p:txBody>
          <a:bodyPr/>
          <a:lstStyle/>
          <a:p>
            <a:pPr eaLnBrk="1" hangingPunct="1">
              <a:defRPr/>
            </a:pPr>
            <a:r>
              <a:rPr lang="cs-CZ" altLang="cs-CZ" sz="3200" smtClean="0">
                <a:solidFill>
                  <a:srgbClr val="FFFF66"/>
                </a:solidFill>
                <a:latin typeface="Times New Roman" panose="02020603050405020304" pitchFamily="18" charset="0"/>
              </a:rPr>
              <a:t>Celkové vyšetření 3</a:t>
            </a:r>
          </a:p>
        </p:txBody>
      </p:sp>
      <p:sp>
        <p:nvSpPr>
          <p:cNvPr id="105475" name="Rectangle 3"/>
          <p:cNvSpPr>
            <a:spLocks noGrp="1" noChangeArrowheads="1"/>
          </p:cNvSpPr>
          <p:nvPr>
            <p:ph type="body" idx="1"/>
          </p:nvPr>
        </p:nvSpPr>
        <p:spPr>
          <a:xfrm>
            <a:off x="0" y="908050"/>
            <a:ext cx="9144000" cy="5616575"/>
          </a:xfrm>
        </p:spPr>
        <p:txBody>
          <a:bodyPr/>
          <a:lstStyle/>
          <a:p>
            <a:pPr eaLnBrk="1" hangingPunct="1">
              <a:lnSpc>
                <a:spcPct val="80000"/>
              </a:lnSpc>
              <a:buSzTx/>
              <a:buFont typeface="Wingdings" panose="05000000000000000000" pitchFamily="2" charset="2"/>
              <a:buNone/>
              <a:defRPr/>
            </a:pPr>
            <a:r>
              <a:rPr lang="cs-CZ" altLang="cs-CZ" sz="1800" b="1" smtClean="0">
                <a:solidFill>
                  <a:srgbClr val="FFFF66"/>
                </a:solidFill>
              </a:rPr>
              <a:t> Celková inspekce</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Xantelasmata, petechie, sufúze, - hematomy, </a:t>
            </a:r>
          </a:p>
          <a:p>
            <a:pPr eaLnBrk="1" hangingPunct="1">
              <a:lnSpc>
                <a:spcPct val="80000"/>
              </a:lnSpc>
              <a:buSzTx/>
              <a:buFont typeface="Wingdings" panose="05000000000000000000" pitchFamily="2" charset="2"/>
              <a:buNone/>
              <a:defRPr/>
            </a:pPr>
            <a:r>
              <a:rPr lang="cs-CZ" altLang="cs-CZ" sz="1800" b="1" smtClean="0">
                <a:solidFill>
                  <a:srgbClr val="FFFF66"/>
                </a:solidFill>
              </a:rPr>
              <a:t>Trofické defekty, dekubity, bércové vředy, při porfyrie, </a:t>
            </a:r>
          </a:p>
          <a:p>
            <a:pPr eaLnBrk="1" hangingPunct="1">
              <a:lnSpc>
                <a:spcPct val="80000"/>
              </a:lnSpc>
              <a:buSzTx/>
              <a:buFont typeface="Wingdings" panose="05000000000000000000" pitchFamily="2" charset="2"/>
              <a:buNone/>
              <a:defRPr/>
            </a:pPr>
            <a:r>
              <a:rPr lang="cs-CZ" altLang="cs-CZ" sz="1800" b="1" smtClean="0">
                <a:solidFill>
                  <a:srgbClr val="FFFF66"/>
                </a:solidFill>
              </a:rPr>
              <a:t>Jizvy</a:t>
            </a:r>
          </a:p>
          <a:p>
            <a:pPr eaLnBrk="1" hangingPunct="1">
              <a:lnSpc>
                <a:spcPct val="80000"/>
              </a:lnSpc>
              <a:buSzTx/>
              <a:buFont typeface="Wingdings" panose="05000000000000000000" pitchFamily="2" charset="2"/>
              <a:buNone/>
              <a:defRPr/>
            </a:pPr>
            <a:r>
              <a:rPr lang="cs-CZ" altLang="cs-CZ" sz="1800" b="1" smtClean="0">
                <a:solidFill>
                  <a:srgbClr val="FFFF66"/>
                </a:solidFill>
              </a:rPr>
              <a:t>Teplota kůže- místně – pak i zarudnutí, zduření, chladná ischemie, </a:t>
            </a:r>
          </a:p>
          <a:p>
            <a:pPr eaLnBrk="1" hangingPunct="1">
              <a:lnSpc>
                <a:spcPct val="80000"/>
              </a:lnSpc>
              <a:buSzTx/>
              <a:buFont typeface="Wingdings" panose="05000000000000000000" pitchFamily="2" charset="2"/>
              <a:buNone/>
              <a:defRPr/>
            </a:pPr>
            <a:r>
              <a:rPr lang="cs-CZ" altLang="cs-CZ" sz="1800" b="1" smtClean="0">
                <a:solidFill>
                  <a:srgbClr val="FFFF66"/>
                </a:solidFill>
              </a:rPr>
              <a:t>Vlhkost kůže – dehydratace- kachexie, pocení T4 vyšší, hypoglykemie, </a:t>
            </a:r>
          </a:p>
          <a:p>
            <a:pPr eaLnBrk="1" hangingPunct="1">
              <a:lnSpc>
                <a:spcPct val="80000"/>
              </a:lnSpc>
              <a:buSzTx/>
              <a:buFont typeface="Wingdings" panose="05000000000000000000" pitchFamily="2" charset="2"/>
              <a:buNone/>
              <a:defRPr/>
            </a:pPr>
            <a:r>
              <a:rPr lang="cs-CZ" altLang="cs-CZ" sz="1800" b="1" smtClean="0">
                <a:solidFill>
                  <a:srgbClr val="FFFF66"/>
                </a:solidFill>
              </a:rPr>
              <a:t>Napětí kůže – klesá s věkem, dehydratace, hyperglykemie, </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Otoky: lokální – venostáza, flebotrombóza, lymfostatický, generalizované otoky – až 2-5 litry, u ledvin víčka, perimaleolární, anasarka, hypoproteinemie – (Ci hepatis), </a:t>
            </a:r>
          </a:p>
          <a:p>
            <a:pPr eaLnBrk="1" hangingPunct="1">
              <a:lnSpc>
                <a:spcPct val="80000"/>
              </a:lnSpc>
              <a:buSzTx/>
              <a:buFont typeface="Wingdings" panose="05000000000000000000" pitchFamily="2" charset="2"/>
              <a:buNone/>
              <a:defRPr/>
            </a:pPr>
            <a:r>
              <a:rPr lang="cs-CZ" altLang="cs-CZ" sz="1800" b="1" smtClean="0">
                <a:solidFill>
                  <a:srgbClr val="FFFF66"/>
                </a:solidFill>
              </a:rPr>
              <a:t>Myxedém mukopolysachyridy v podkoží</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Ochlupení- sekudární pohlavní znaky, hirsutismus, </a:t>
            </a:r>
          </a:p>
          <a:p>
            <a:pPr eaLnBrk="1" hangingPunct="1">
              <a:lnSpc>
                <a:spcPct val="80000"/>
              </a:lnSpc>
              <a:buSzTx/>
              <a:buFont typeface="Wingdings" panose="05000000000000000000" pitchFamily="2" charset="2"/>
              <a:buNone/>
              <a:defRPr/>
            </a:pPr>
            <a:r>
              <a:rPr lang="cs-CZ" altLang="cs-CZ" sz="1800" b="1" smtClean="0">
                <a:solidFill>
                  <a:srgbClr val="FFFF66"/>
                </a:solidFill>
              </a:rPr>
              <a:t>Změny nehtů třepení – při hypothyreóze, sideropenické anemie, paličkovité prsty plicní nemoci, </a:t>
            </a:r>
          </a:p>
          <a:p>
            <a:pPr eaLnBrk="1" hangingPunct="1">
              <a:lnSpc>
                <a:spcPct val="80000"/>
              </a:lnSpc>
              <a:buSzTx/>
              <a:buFont typeface="Wingdings" panose="05000000000000000000" pitchFamily="2" charset="2"/>
              <a:buNone/>
              <a:defRPr/>
            </a:pPr>
            <a:r>
              <a:rPr lang="cs-CZ" altLang="cs-CZ" sz="1800" b="1" smtClean="0">
                <a:solidFill>
                  <a:srgbClr val="FFFF66"/>
                </a:solidFill>
              </a:rPr>
              <a:t>Teplota_ continua (do 1.stupně), remitens(více jak jeden stupeň), intermittens klesá k normalu, , recurrens – návratná klesá až k normalu na několik dní, septica – více jak 40 stupňů, </a:t>
            </a: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2018"/>
    </mc:Choice>
    <mc:Fallback>
      <p:transition spd="slow" advTm="112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277813"/>
            <a:ext cx="8229600" cy="630237"/>
          </a:xfrm>
        </p:spPr>
        <p:txBody>
          <a:bodyPr/>
          <a:lstStyle/>
          <a:p>
            <a:pPr eaLnBrk="1" hangingPunct="1">
              <a:defRPr/>
            </a:pPr>
            <a:r>
              <a:rPr lang="cs-CZ" altLang="cs-CZ" sz="3200" smtClean="0">
                <a:solidFill>
                  <a:srgbClr val="FFFF66"/>
                </a:solidFill>
                <a:latin typeface="Times New Roman" panose="02020603050405020304" pitchFamily="18" charset="0"/>
              </a:rPr>
              <a:t>Celkové vyšetření 4</a:t>
            </a:r>
          </a:p>
        </p:txBody>
      </p:sp>
      <p:sp>
        <p:nvSpPr>
          <p:cNvPr id="106499" name="Rectangle 3"/>
          <p:cNvSpPr>
            <a:spLocks noGrp="1" noChangeArrowheads="1"/>
          </p:cNvSpPr>
          <p:nvPr>
            <p:ph type="body" idx="1"/>
          </p:nvPr>
        </p:nvSpPr>
        <p:spPr>
          <a:xfrm>
            <a:off x="0" y="908050"/>
            <a:ext cx="9144000" cy="5616575"/>
          </a:xfrm>
        </p:spPr>
        <p:txBody>
          <a:bodyPr/>
          <a:lstStyle/>
          <a:p>
            <a:pPr eaLnBrk="1" hangingPunct="1">
              <a:lnSpc>
                <a:spcPct val="80000"/>
              </a:lnSpc>
              <a:buSzTx/>
              <a:buFont typeface="Wingdings" panose="05000000000000000000" pitchFamily="2" charset="2"/>
              <a:buNone/>
              <a:defRPr/>
            </a:pPr>
            <a:r>
              <a:rPr lang="cs-CZ" altLang="cs-CZ" sz="1800" b="1" smtClean="0">
                <a:solidFill>
                  <a:srgbClr val="FFFF66"/>
                </a:solidFill>
              </a:rPr>
              <a:t> Hlava: </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a:p>
            <a:pPr eaLnBrk="1" hangingPunct="1">
              <a:lnSpc>
                <a:spcPct val="80000"/>
              </a:lnSpc>
              <a:buSzTx/>
              <a:buFont typeface="Wingdings" panose="05000000000000000000" pitchFamily="2" charset="2"/>
              <a:buNone/>
              <a:defRPr/>
            </a:pPr>
            <a:r>
              <a:rPr lang="cs-CZ" altLang="cs-CZ" sz="1800" b="1" smtClean="0">
                <a:solidFill>
                  <a:srgbClr val="FFFF66"/>
                </a:solidFill>
              </a:rPr>
              <a:t>Tvar- mikrocefalie, makro, alopecie, hypertrichoza,  pohyby hlavy- třes, (Mussetův příznak – Ao insuf. </a:t>
            </a:r>
          </a:p>
          <a:p>
            <a:pPr eaLnBrk="1" hangingPunct="1">
              <a:lnSpc>
                <a:spcPct val="80000"/>
              </a:lnSpc>
              <a:buSzTx/>
              <a:buFont typeface="Wingdings" panose="05000000000000000000" pitchFamily="2" charset="2"/>
              <a:buNone/>
              <a:defRPr/>
            </a:pPr>
            <a:r>
              <a:rPr lang="cs-CZ" altLang="cs-CZ" sz="1800" b="1" smtClean="0">
                <a:solidFill>
                  <a:srgbClr val="FFFF66"/>
                </a:solidFill>
              </a:rPr>
              <a:t>Výraz obličeje, Hippocratica, Mitralis facies,  motýlový exantém SLE, parkinsonský sy, paréta  VII, </a:t>
            </a:r>
          </a:p>
          <a:p>
            <a:pPr eaLnBrk="1" hangingPunct="1">
              <a:lnSpc>
                <a:spcPct val="80000"/>
              </a:lnSpc>
              <a:buSzTx/>
              <a:buFont typeface="Wingdings" panose="05000000000000000000" pitchFamily="2" charset="2"/>
              <a:buNone/>
              <a:defRPr/>
            </a:pPr>
            <a:r>
              <a:rPr lang="cs-CZ" altLang="cs-CZ" sz="1800" b="1" smtClean="0">
                <a:solidFill>
                  <a:srgbClr val="FFFF66"/>
                </a:solidFill>
              </a:rPr>
              <a:t>Oči- víčka otoky, brýlovitý hematóm, entropium ektropium, </a:t>
            </a:r>
          </a:p>
          <a:p>
            <a:pPr eaLnBrk="1" hangingPunct="1">
              <a:lnSpc>
                <a:spcPct val="80000"/>
              </a:lnSpc>
              <a:buSzTx/>
              <a:buFont typeface="Wingdings" panose="05000000000000000000" pitchFamily="2" charset="2"/>
              <a:buNone/>
              <a:defRPr/>
            </a:pPr>
            <a:r>
              <a:rPr lang="cs-CZ" altLang="cs-CZ" sz="1800" b="1" smtClean="0">
                <a:solidFill>
                  <a:srgbClr val="FFFF66"/>
                </a:solidFill>
              </a:rPr>
              <a:t>Poles víčka – ptoze , mioza  enoftalmus Hornerův syntrom – krční sympatikus – obrana</a:t>
            </a:r>
          </a:p>
          <a:p>
            <a:pPr eaLnBrk="1" hangingPunct="1">
              <a:lnSpc>
                <a:spcPct val="80000"/>
              </a:lnSpc>
              <a:buSzTx/>
              <a:buFont typeface="Wingdings" panose="05000000000000000000" pitchFamily="2" charset="2"/>
              <a:buNone/>
              <a:defRPr/>
            </a:pPr>
            <a:r>
              <a:rPr lang="cs-CZ" altLang="cs-CZ" sz="1800" b="1" smtClean="0">
                <a:solidFill>
                  <a:srgbClr val="FFFF66"/>
                </a:solidFill>
              </a:rPr>
              <a:t>Souměrnost štěrbin, exoftalmus, enoftalmus</a:t>
            </a:r>
          </a:p>
          <a:p>
            <a:pPr eaLnBrk="1" hangingPunct="1">
              <a:lnSpc>
                <a:spcPct val="80000"/>
              </a:lnSpc>
              <a:buSzTx/>
              <a:buFont typeface="Wingdings" panose="05000000000000000000" pitchFamily="2" charset="2"/>
              <a:buNone/>
              <a:defRPr/>
            </a:pPr>
            <a:r>
              <a:rPr lang="cs-CZ" altLang="cs-CZ" sz="1800" b="1" smtClean="0">
                <a:solidFill>
                  <a:srgbClr val="FFFF66"/>
                </a:solidFill>
              </a:rPr>
              <a:t>Pohyby očních bulbů, zorné pole,zornice osvit – přímý nepřímý, (miosis, mydriasis), konvergenca – dochází k zůžení.</a:t>
            </a:r>
          </a:p>
          <a:p>
            <a:pPr eaLnBrk="1" hangingPunct="1">
              <a:lnSpc>
                <a:spcPct val="80000"/>
              </a:lnSpc>
              <a:buSzTx/>
              <a:buFont typeface="Wingdings" panose="05000000000000000000" pitchFamily="2" charset="2"/>
              <a:buNone/>
              <a:defRPr/>
            </a:pPr>
            <a:r>
              <a:rPr lang="cs-CZ" altLang="cs-CZ" sz="1800" b="1" smtClean="0">
                <a:solidFill>
                  <a:srgbClr val="FFFF66"/>
                </a:solidFill>
              </a:rPr>
              <a:t>Rohovka – vředy, acus senilis corneae, Kayserův-Fleischnerův prstenec z Wil.ch.</a:t>
            </a:r>
          </a:p>
          <a:p>
            <a:pPr eaLnBrk="1" hangingPunct="1">
              <a:lnSpc>
                <a:spcPct val="80000"/>
              </a:lnSpc>
              <a:buSzTx/>
              <a:buFont typeface="Wingdings" panose="05000000000000000000" pitchFamily="2" charset="2"/>
              <a:buNone/>
              <a:defRPr/>
            </a:pPr>
            <a:r>
              <a:rPr lang="cs-CZ" altLang="cs-CZ" sz="1800" b="1" smtClean="0">
                <a:solidFill>
                  <a:srgbClr val="FFFF66"/>
                </a:solidFill>
              </a:rPr>
              <a:t>Rohovkový reflex – dotykem na rohovku – není výbavný při hlubokém bez vědomí a pomáha dg. Exitu</a:t>
            </a:r>
          </a:p>
          <a:p>
            <a:pPr eaLnBrk="1" hangingPunct="1">
              <a:lnSpc>
                <a:spcPct val="80000"/>
              </a:lnSpc>
              <a:buSzTx/>
              <a:buFont typeface="Wingdings" panose="05000000000000000000" pitchFamily="2" charset="2"/>
              <a:buNone/>
              <a:defRPr/>
            </a:pPr>
            <a:r>
              <a:rPr lang="cs-CZ" altLang="cs-CZ" sz="1800" b="1" smtClean="0">
                <a:solidFill>
                  <a:srgbClr val="FFFF66"/>
                </a:solidFill>
              </a:rPr>
              <a:t>Oční pozadí očaž ne my</a:t>
            </a:r>
          </a:p>
          <a:p>
            <a:pPr eaLnBrk="1" hangingPunct="1">
              <a:lnSpc>
                <a:spcPct val="80000"/>
              </a:lnSpc>
              <a:buSzTx/>
              <a:buFont typeface="Wingdings" panose="05000000000000000000" pitchFamily="2" charset="2"/>
              <a:buNone/>
              <a:defRPr/>
            </a:pPr>
            <a:r>
              <a:rPr lang="cs-CZ" altLang="cs-CZ" sz="1800" b="1" smtClean="0">
                <a:solidFill>
                  <a:srgbClr val="FFFF66"/>
                </a:solidFill>
              </a:rPr>
              <a:t>Spojivky – hyperemie – bledost suchos u Sjegenova sy.</a:t>
            </a:r>
          </a:p>
          <a:p>
            <a:pPr eaLnBrk="1" hangingPunct="1">
              <a:lnSpc>
                <a:spcPct val="80000"/>
              </a:lnSpc>
              <a:buSzTx/>
              <a:buFont typeface="Wingdings" panose="05000000000000000000" pitchFamily="2" charset="2"/>
              <a:buNone/>
              <a:defRPr/>
            </a:pPr>
            <a:r>
              <a:rPr lang="cs-CZ" altLang="cs-CZ" sz="1800" b="1" smtClean="0">
                <a:solidFill>
                  <a:srgbClr val="FFFF66"/>
                </a:solidFill>
              </a:rPr>
              <a:t>Inervace VII</a:t>
            </a:r>
          </a:p>
          <a:p>
            <a:pPr eaLnBrk="1" hangingPunct="1">
              <a:lnSpc>
                <a:spcPct val="80000"/>
              </a:lnSpc>
              <a:buSzTx/>
              <a:buFont typeface="Wingdings" panose="05000000000000000000" pitchFamily="2" charset="2"/>
              <a:buNone/>
              <a:defRPr/>
            </a:pPr>
            <a:r>
              <a:rPr lang="cs-CZ" altLang="cs-CZ" sz="1800" b="1" smtClean="0">
                <a:solidFill>
                  <a:srgbClr val="FFFF66"/>
                </a:solidFill>
              </a:rPr>
              <a:t>Uši nos,Rty- cyanoza rtů, , bledost u šoku, </a:t>
            </a:r>
          </a:p>
          <a:p>
            <a:pPr eaLnBrk="1" hangingPunct="1">
              <a:lnSpc>
                <a:spcPct val="80000"/>
              </a:lnSpc>
              <a:buSzTx/>
              <a:buFont typeface="Wingdings" panose="05000000000000000000" pitchFamily="2" charset="2"/>
              <a:buNone/>
              <a:defRPr/>
            </a:pPr>
            <a:r>
              <a:rPr lang="cs-CZ" altLang="cs-CZ" sz="1800" b="1" smtClean="0">
                <a:solidFill>
                  <a:srgbClr val="FFFF66"/>
                </a:solidFill>
              </a:rPr>
              <a:t>Dásně a chrup jazyk – pazí se ve střední čáře, </a:t>
            </a:r>
          </a:p>
          <a:p>
            <a:pPr eaLnBrk="1" hangingPunct="1">
              <a:lnSpc>
                <a:spcPct val="80000"/>
              </a:lnSpc>
              <a:buSzTx/>
              <a:buFont typeface="Wingdings" panose="05000000000000000000" pitchFamily="2" charset="2"/>
              <a:buNone/>
              <a:defRPr/>
            </a:pPr>
            <a:endParaRPr lang="cs-CZ" altLang="cs-CZ" sz="1800" b="1" smtClean="0">
              <a:solidFill>
                <a:srgbClr val="FFFF66"/>
              </a:solidFill>
            </a:endParaRPr>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8606"/>
    </mc:Choice>
    <mc:Fallback>
      <p:transition spd="slow" advTm="78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2.7"/>
</p:tagLst>
</file>

<file path=ppt/theme/theme1.xml><?xml version="1.0" encoding="utf-8"?>
<a:theme xmlns:a="http://schemas.openxmlformats.org/drawingml/2006/main" name="Kruhy na vodě">
  <a:themeElements>
    <a:clrScheme name="Kruhy na vodě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Kruhy na vodě">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Kruhy na vodě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Kruhy na vodě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Kruhy na vodě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Kruhy na vodě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Kruhy na vodě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Kruhy na vodě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Kruhy na vodě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Kruhy na vodě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Kruhy na vodě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Ripple</Template>
  <TotalTime>688</TotalTime>
  <Words>2307</Words>
  <Application>Microsoft Office PowerPoint</Application>
  <PresentationFormat>Předvádění na obrazovce (4:3)</PresentationFormat>
  <Paragraphs>513</Paragraphs>
  <Slides>43</Slides>
  <Notes>0</Notes>
  <HiddenSlides>0</HiddenSlides>
  <MMClips>43</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43</vt:i4>
      </vt:variant>
    </vt:vector>
  </HeadingPairs>
  <TitlesOfParts>
    <vt:vector size="47" baseType="lpstr">
      <vt:lpstr>Arial</vt:lpstr>
      <vt:lpstr>Times New Roman</vt:lpstr>
      <vt:lpstr>Wingdings</vt:lpstr>
      <vt:lpstr>Kruhy na vodě</vt:lpstr>
      <vt:lpstr>Prezentace aplikace PowerPoint</vt:lpstr>
      <vt:lpstr>Fyzikální vyšetřovací metody</vt:lpstr>
      <vt:lpstr>Fyzikální vyšetřovací metody</vt:lpstr>
      <vt:lpstr>Prezentace aplikace PowerPoint</vt:lpstr>
      <vt:lpstr>Celkové vyšetření 0</vt:lpstr>
      <vt:lpstr>Celkové vyšetření 1</vt:lpstr>
      <vt:lpstr>Celkové vyšetření 2</vt:lpstr>
      <vt:lpstr>Celkové vyšetření 3</vt:lpstr>
      <vt:lpstr>Celkové vyšetření 4</vt:lpstr>
      <vt:lpstr>Celkové vyšetření 5</vt:lpstr>
      <vt:lpstr>Plicní sydromy</vt:lpstr>
      <vt:lpstr>Vyšetření srdce + cév 1</vt:lpstr>
      <vt:lpstr>Vyšetření srdce + cév 2</vt:lpstr>
      <vt:lpstr>Vyšetření srdce + cév 3</vt:lpstr>
      <vt:lpstr>Prezentace aplikace PowerPoint</vt:lpstr>
      <vt:lpstr>Vyšetření srdce + cév 4</vt:lpstr>
      <vt:lpstr>EKG – teorie a praxe</vt:lpstr>
      <vt:lpstr>Automacie elektrického převodního systému</vt:lpstr>
      <vt:lpstr>Srdeční cyklus dle EKG</vt:lpstr>
      <vt:lpstr>Intervaly</vt:lpstr>
      <vt:lpstr>Hrudní svody osa v transversální rovině – méně důležité</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1.LF 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Fyzikální vyšetřovací metody</dc:title>
  <dc:creator>Beneš Jiří</dc:creator>
  <cp:lastModifiedBy>Hewlett-Packard Company</cp:lastModifiedBy>
  <cp:revision>28</cp:revision>
  <dcterms:created xsi:type="dcterms:W3CDTF">2008-02-13T15:22:17Z</dcterms:created>
  <dcterms:modified xsi:type="dcterms:W3CDTF">2021-02-28T21:17:01Z</dcterms:modified>
</cp:coreProperties>
</file>