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j7AUVuaDrg3J9Y6UP/hLSD2rwr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části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uze nadpis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/>
              <a:t>Opáčko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"/>
          <p:cNvSpPr txBox="1"/>
          <p:nvPr>
            <p:ph idx="1" type="body"/>
          </p:nvPr>
        </p:nvSpPr>
        <p:spPr>
          <a:xfrm>
            <a:off x="457200" y="404664"/>
            <a:ext cx="8229600" cy="61926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9. VL – Vedoucí lékař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Je určen VZS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Koordinuje medicínskou část zásahu třídění a ošetřování zraněných na stanovišti neodkladné péče.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Stanovuje rozsah poskytované péče zraněným s ohledem na kapacitní možnosti.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"/>
          <p:cNvSpPr txBox="1"/>
          <p:nvPr>
            <p:ph idx="1" type="body"/>
          </p:nvPr>
        </p:nvSpPr>
        <p:spPr>
          <a:xfrm>
            <a:off x="457200" y="428604"/>
            <a:ext cx="8229600" cy="5697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10. Třídění</a:t>
            </a:r>
            <a:endParaRPr/>
          </a:p>
        </p:txBody>
      </p:sp>
      <p:pic>
        <p:nvPicPr>
          <p:cNvPr id="137" name="Google Shape;13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86050" y="1074"/>
            <a:ext cx="5243531" cy="6856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/>
          <p:nvPr>
            <p:ph idx="1" type="body"/>
          </p:nvPr>
        </p:nvSpPr>
        <p:spPr>
          <a:xfrm>
            <a:off x="457200" y="548680"/>
            <a:ext cx="8229600" cy="55774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11. Priority třídění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4 – </a:t>
            </a:r>
            <a:r>
              <a:rPr b="1" lang="cs-CZ"/>
              <a:t>černá</a:t>
            </a:r>
            <a:r>
              <a:rPr lang="cs-CZ"/>
              <a:t>: mrtví, poranění neslučitelné se životem.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3 – </a:t>
            </a:r>
            <a:r>
              <a:rPr b="1" lang="cs-CZ">
                <a:solidFill>
                  <a:srgbClr val="00B050"/>
                </a:solidFill>
              </a:rPr>
              <a:t>zelená</a:t>
            </a:r>
            <a:r>
              <a:rPr lang="cs-CZ"/>
              <a:t>: samostatný odchod nebo se vzájemnou pomocí.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1 – </a:t>
            </a:r>
            <a:r>
              <a:rPr b="1" lang="cs-CZ">
                <a:solidFill>
                  <a:srgbClr val="FF0000"/>
                </a:solidFill>
              </a:rPr>
              <a:t>červená</a:t>
            </a:r>
            <a:r>
              <a:rPr lang="cs-CZ"/>
              <a:t>: neodkladná první pomoc a přednostní transport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2 – </a:t>
            </a:r>
            <a:r>
              <a:rPr b="1" lang="cs-CZ">
                <a:solidFill>
                  <a:srgbClr val="FFC000"/>
                </a:solidFill>
              </a:rPr>
              <a:t>žlutá</a:t>
            </a:r>
            <a:r>
              <a:rPr lang="cs-CZ"/>
              <a:t>: „odkladná“ první pomoc a transport až po č. 1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"/>
          <p:cNvSpPr txBox="1"/>
          <p:nvPr>
            <p:ph idx="1" type="body"/>
          </p:nvPr>
        </p:nvSpPr>
        <p:spPr>
          <a:xfrm>
            <a:off x="457200" y="357166"/>
            <a:ext cx="8229600" cy="5768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>
                <a:latin typeface="Calibri"/>
                <a:ea typeface="Calibri"/>
                <a:cs typeface="Calibri"/>
                <a:sym typeface="Calibri"/>
              </a:rPr>
              <a:t>12. VO – Vedoucí odsunu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Určuje jej VZS.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Zajišťuje správný transport pacientů podle určených priorit.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Eviduje všechny odsunuté pacienty do sumáře.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se ZOS a VL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457200" y="285728"/>
            <a:ext cx="8229600" cy="628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500">
                <a:latin typeface="Calibri"/>
                <a:ea typeface="Calibri"/>
                <a:cs typeface="Calibri"/>
                <a:sym typeface="Calibri"/>
              </a:rPr>
              <a:t>1. Základní právní předpisy pro činnost IZS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239/2000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integrovaném záchranném systému,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Vyhláška č. 328/2001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některých podrobnostech zabezpečení integrovaného záchranného systému,</a:t>
            </a:r>
            <a:endParaRPr/>
          </a:p>
          <a:p>
            <a:pPr indent="-34290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374/2011 Sb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., o ZZS,</a:t>
            </a:r>
            <a:endParaRPr/>
          </a:p>
          <a:p>
            <a:pPr indent="-34290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320/2015 Sb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., o HZS,</a:t>
            </a:r>
            <a:endParaRPr/>
          </a:p>
          <a:p>
            <a:pPr indent="-34290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273/2008 Sb.,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 o PČR,</a:t>
            </a:r>
            <a:endParaRPr/>
          </a:p>
          <a:p>
            <a:pPr indent="-34290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240/2000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krizovém řízení a o změně některých zákonů (krizový zákon),</a:t>
            </a:r>
            <a:endParaRPr/>
          </a:p>
          <a:p>
            <a:pPr indent="-342900" lvl="0" marL="342900" rtl="0" algn="just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>
                <a:latin typeface="Calibri"/>
                <a:ea typeface="Calibri"/>
                <a:cs typeface="Calibri"/>
                <a:sym typeface="Calibri"/>
              </a:rPr>
              <a:t>Zákon č. 241/2000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hospodářských opatřeních pro krizové stavy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idx="1" type="body"/>
          </p:nvPr>
        </p:nvSpPr>
        <p:spPr>
          <a:xfrm>
            <a:off x="285720" y="428604"/>
            <a:ext cx="8229600" cy="57404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2. Dokumentace IZS</a:t>
            </a:r>
            <a:endParaRPr/>
          </a:p>
          <a:p>
            <a:pPr indent="-514350" lvl="0" marL="514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TYPOVÉ ČINNOSTI</a:t>
            </a:r>
            <a:endParaRPr sz="2400" cap="none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HAVARIJNÍ PLÁN KRAJŮ A VNĚJŠÍ HAVARIJNÍ PLÁN</a:t>
            </a:r>
            <a:endParaRPr sz="2400" cap="none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DOHODA O POSKYTNUTÍ POMOCI</a:t>
            </a:r>
            <a:endParaRPr sz="2400" cap="none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DOKUMENTACE O SPOLEČNÝCH ZÁCHRANNÝCH A LIKVIDAČNÍCH PRACÍCH A STATISTICKÉ PŘEHLEDY</a:t>
            </a:r>
            <a:endParaRPr sz="2400" cap="none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DOKUMENTACE O SPOLEČNÝCH ŠKOLENÍCH, INSTRUKTÁŽÍCH A CVIČENÍ SLOŽEK IZS</a:t>
            </a:r>
            <a:endParaRPr sz="2400" cap="none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cs-CZ" sz="2400" cap="none"/>
              <a:t>POPLACHOVÝ PLÁN IZS</a:t>
            </a:r>
            <a:endParaRPr sz="2400" cap="none"/>
          </a:p>
          <a:p>
            <a:pPr indent="-311150" lvl="0" marL="51435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/>
          <p:nvPr>
            <p:ph idx="1" type="body"/>
          </p:nvPr>
        </p:nvSpPr>
        <p:spPr>
          <a:xfrm>
            <a:off x="457200" y="357166"/>
            <a:ext cx="8229600" cy="5768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800"/>
              <a:t>3. Typové činnosti</a:t>
            </a:r>
            <a:endParaRPr/>
          </a:p>
          <a:p>
            <a:pPr indent="-17018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Typová činnost obsahuje postup složek IZS při záchranných a likvidačních pracích s ohledem na druh a charakter mimořádné události.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16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</a:t>
            </a:r>
            <a:r>
              <a:rPr b="1" lang="cs-CZ"/>
              <a:t>STČ 02/IZS  Demonstrování úmyslu sebevraždy</a:t>
            </a:r>
            <a:r>
              <a:rPr lang="cs-CZ"/>
              <a:t> 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/>
              <a:t> STČ 04/IZS  Zásah složek IZS u mimořádné události Letecká nehoda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/>
              <a:t> STČ 08/IZS  Dopravní nehoda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/>
              <a:t> STČ 09/IZS  STČ 09 - Zásah složek IZS u mimořádné události s velkým počtem zraněných osob</a:t>
            </a:r>
            <a:endParaRPr/>
          </a:p>
          <a:p>
            <a:pPr indent="-12700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cs-CZ"/>
              <a:t> STČ  13/IZS Reakce na chemický útok v metru</a:t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/>
          <p:nvPr>
            <p:ph idx="1" type="body"/>
          </p:nvPr>
        </p:nvSpPr>
        <p:spPr>
          <a:xfrm>
            <a:off x="457200" y="214290"/>
            <a:ext cx="8229600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4100"/>
              <a:t>4. Traumaplán</a:t>
            </a:r>
            <a:endParaRPr sz="4100"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157480" lvl="0" marL="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Stanoví opatření a postupy uplatňované poskytovatelem zdravotnické záchranné služby při zajišťování a poskytování přednemocniční neodkladné péče v případě hromadných neštěstí. </a:t>
            </a:r>
            <a:endParaRPr/>
          </a:p>
          <a:p>
            <a:pPr indent="0" lvl="0" marL="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cs-CZ"/>
              <a:t>Druhy traumatologického plánu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havarijní plány krajů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vnější havarijní plány 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cs-CZ"/>
              <a:t>provozovatelé jaderných zařízení</a:t>
            </a:r>
            <a:endParaRPr/>
          </a:p>
          <a:p>
            <a:pPr indent="-285750" lvl="1" marL="742950" rtl="0" algn="l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cs-CZ"/>
              <a:t>provozovatelé objektů s rizikem vzniku závažné průmyslové havárie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vnitřní havarijní plán provozovatelů objektů s rizikovou činností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plán poskytovatelů zdravotnické záchranné služby</a:t>
            </a:r>
            <a:endParaRPr/>
          </a:p>
          <a:p>
            <a:pPr indent="-342900" lvl="0" marL="342900" rtl="0" algn="l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plán poskytovatelů jednodenní a lůžkové zdravotní péče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 txBox="1"/>
          <p:nvPr>
            <p:ph idx="1" type="body"/>
          </p:nvPr>
        </p:nvSpPr>
        <p:spPr>
          <a:xfrm>
            <a:off x="457200" y="214290"/>
            <a:ext cx="8229600" cy="628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5. Stupně poplachu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b="1" i="1" lang="cs-CZ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1. stupeň poplachu</a:t>
            </a:r>
            <a:endParaRPr b="1" sz="2000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jednotlivci, objekt nebo jeho část, plochy do 500 m², není nutno při společném zásahu nepřetržitě koordinovat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b="1" i="1" lang="cs-CZ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2. stupeň poplachu </a:t>
            </a:r>
            <a:endParaRPr b="1" sz="2000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Do 100 osob, více než jeden objekt se složitými podmínkami pro zásah, prostředky MHD, plochy do 10 000 m²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Z a LP provádí základní a ostatní složky z kraje, kde MU probíhá, nepřetržitě koordinovat.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b="1" i="1" lang="cs-CZ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3. stupeň poplachu</a:t>
            </a:r>
            <a:endParaRPr b="1" sz="2000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100, až 1000 osob, část obce, areálu podniku, do 1 km², povodí řek, produktovody, hromadná DN.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ZLP provádí základní a ostatní složky nebo se využívají síly a prostředky z jiných krajů, koordinace složek za pomoci štábu velitele zásahu a místo zásahu rozdělit na sektory a úseky, oznamuje se hejtmanovi a starostům.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b="1" i="1" lang="cs-CZ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Zvláštní stupeň poplachu</a:t>
            </a:r>
            <a:endParaRPr b="1" sz="2000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více jak 1000 osob, celé obce a plochy území nad 1 km2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síly a prostředky z jiných krajů, popříhospodářská opatření, vojenské útvary a vojenská zařízení ozbrojených sil ČR) nebo zahraniční pomoc</a:t>
            </a:r>
            <a:r>
              <a:rPr lang="cs-CZ" sz="2000" u="sng"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158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158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i="1" sz="2000">
              <a:latin typeface="Calibri"/>
              <a:ea typeface="Calibri"/>
              <a:cs typeface="Calibri"/>
              <a:sym typeface="Calibri"/>
            </a:endParaRPr>
          </a:p>
          <a:p>
            <a:pPr indent="-158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 txBox="1"/>
          <p:nvPr>
            <p:ph idx="1" type="body"/>
          </p:nvPr>
        </p:nvSpPr>
        <p:spPr>
          <a:xfrm>
            <a:off x="457200" y="357166"/>
            <a:ext cx="8229600" cy="6143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800"/>
              <a:t>6. První VS na místě zásahu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Parkovat bezpečně s důrazem na zachování průjezdnosti komunikace.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Je-li to možné, potvrzovat mimořádnou událost všemi dostupnými prostředky, před vystoupením z vozu. ANO x NE (např. potvrzuji autobus na střeše, očekávejte situační zprávu).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Pro komunikaci upřednostňujeme využití stacionární vysílačky a Matry.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Při vystupování hodnotit bezpečnost a možná rizika.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Provádět rychlý průzkum a první odhad situace.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Co nejdříve se spojit se zdravotnickým operačním střediskem (dále jen „ZOS“) a podávat situační zprávu.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/>
          <p:nvPr>
            <p:ph idx="1" type="body"/>
          </p:nvPr>
        </p:nvSpPr>
        <p:spPr>
          <a:xfrm>
            <a:off x="457200" y="142852"/>
            <a:ext cx="8229600" cy="5983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7. Situační zpráva</a:t>
            </a:r>
            <a:endParaRPr/>
          </a:p>
          <a:p>
            <a:pPr indent="-342900" lvl="0" marL="3429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r>
              <a:t/>
            </a:r>
            <a:endParaRPr sz="900"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cs-CZ" sz="2400"/>
              <a:t>Situační zprávu je nutné podat co nejdříve po příjezdu na místo zásahu. ZOS situaci na místě nevidí, zbytečné otálení je tedy chybou. Pokud některý z údajů situační zprávy nemohu rychle zjistit, podám zprávu neúplnou a zbývající důležité údaje doplním později.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pic>
        <p:nvPicPr>
          <p:cNvPr id="121" name="Google Shape;12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9632" y="2771798"/>
            <a:ext cx="6981825" cy="394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 txBox="1"/>
          <p:nvPr>
            <p:ph idx="1" type="body"/>
          </p:nvPr>
        </p:nvSpPr>
        <p:spPr>
          <a:xfrm>
            <a:off x="457200" y="285728"/>
            <a:ext cx="8229600" cy="5840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>
                <a:latin typeface="Calibri"/>
                <a:ea typeface="Calibri"/>
                <a:cs typeface="Calibri"/>
                <a:sym typeface="Calibri"/>
              </a:rPr>
              <a:t>8. VZS – Vedoucí zdravotnické složky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Je určen ZOS (NLZP, LZP).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Spolupracuje s velitelem zásahu.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Řídí zdravotnickou složku.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se ZOS.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 veliteli zásahu.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sady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2018-02-15T21:26:19Z</dcterms:created>
  <dc:creator>Radek</dc:creator>
</cp:coreProperties>
</file>