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14546" y="1214422"/>
            <a:ext cx="6243654" cy="5160500"/>
          </a:xfrm>
        </p:spPr>
        <p:txBody>
          <a:bodyPr/>
          <a:lstStyle/>
          <a:p>
            <a:pPr marL="342900" indent="-342900"/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František Macků a Evžen Čech, Gynekologie pro SZŠ.</a:t>
            </a:r>
          </a:p>
          <a:p>
            <a:pPr marL="342900" indent="-342900">
              <a:buFont typeface="Wingdings"/>
              <a:buAutoNum type="arabicPeriod"/>
            </a:pPr>
            <a:r>
              <a:rPr lang="cs-CZ" dirty="0" smtClean="0"/>
              <a:t>František Macků a Evžen </a:t>
            </a:r>
            <a:r>
              <a:rPr lang="cs-CZ" dirty="0" smtClean="0"/>
              <a:t>Čech, Porodnictví </a:t>
            </a:r>
            <a:r>
              <a:rPr lang="cs-CZ" dirty="0" smtClean="0"/>
              <a:t>pro </a:t>
            </a:r>
            <a:r>
              <a:rPr lang="cs-CZ" dirty="0" smtClean="0"/>
              <a:t>SZŠ.</a:t>
            </a:r>
          </a:p>
          <a:p>
            <a:pPr marL="342900" indent="-342900">
              <a:buFont typeface="Wingdings"/>
              <a:buAutoNum type="arabicPeriod"/>
            </a:pPr>
            <a:r>
              <a:rPr lang="cs-CZ" dirty="0" smtClean="0"/>
              <a:t>Aleš Roztočil, Moderní gynekologie.</a:t>
            </a:r>
          </a:p>
          <a:p>
            <a:pPr marL="342900" indent="-342900">
              <a:buFont typeface="Wingdings"/>
              <a:buAutoNum type="arabicPeriod"/>
            </a:pPr>
            <a:r>
              <a:rPr lang="cs-CZ" dirty="0" smtClean="0"/>
              <a:t>Lenka Slezáková a kol., Ošetřovatelství v gynekologii a porodnictví.</a:t>
            </a:r>
          </a:p>
          <a:p>
            <a:pPr marL="342900" indent="-342900">
              <a:buFont typeface="Wingdings"/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Zobrazovací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MR:</a:t>
            </a:r>
            <a:endParaRPr lang="cs-CZ" dirty="0"/>
          </a:p>
          <a:p>
            <a:r>
              <a:rPr lang="cs-CZ" dirty="0" smtClean="0"/>
              <a:t>Vyšetření </a:t>
            </a:r>
            <a:r>
              <a:rPr lang="cs-CZ" dirty="0" err="1" smtClean="0"/>
              <a:t>retroperitonea</a:t>
            </a:r>
            <a:r>
              <a:rPr lang="cs-CZ" dirty="0" smtClean="0"/>
              <a:t>, prsů, lymfatického systému, pooperační stavy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USG: </a:t>
            </a:r>
          </a:p>
          <a:p>
            <a:r>
              <a:rPr lang="cs-CZ" dirty="0" err="1" smtClean="0"/>
              <a:t>Transabdominálně</a:t>
            </a:r>
            <a:endParaRPr lang="cs-CZ" dirty="0" smtClean="0"/>
          </a:p>
          <a:p>
            <a:r>
              <a:rPr lang="cs-CZ" dirty="0" err="1" smtClean="0"/>
              <a:t>Transvaginálně</a:t>
            </a:r>
            <a:endParaRPr lang="cs-CZ" dirty="0" smtClean="0"/>
          </a:p>
          <a:p>
            <a:r>
              <a:rPr lang="cs-CZ" dirty="0" smtClean="0"/>
              <a:t> USG prsou</a:t>
            </a:r>
          </a:p>
          <a:p>
            <a:r>
              <a:rPr lang="cs-CZ" dirty="0" smtClean="0"/>
              <a:t>Indikace:</a:t>
            </a:r>
          </a:p>
          <a:p>
            <a:r>
              <a:rPr lang="cs-CZ" dirty="0" err="1" smtClean="0"/>
              <a:t>Folikulometria</a:t>
            </a:r>
            <a:r>
              <a:rPr lang="cs-CZ" dirty="0" smtClean="0"/>
              <a:t> /IVF/</a:t>
            </a:r>
          </a:p>
          <a:p>
            <a:r>
              <a:rPr lang="cs-CZ" dirty="0" smtClean="0"/>
              <a:t>Gynekologické tumory</a:t>
            </a:r>
          </a:p>
          <a:p>
            <a:r>
              <a:rPr lang="cs-CZ" dirty="0" smtClean="0"/>
              <a:t>Výška endometria</a:t>
            </a:r>
          </a:p>
          <a:p>
            <a:r>
              <a:rPr lang="cs-CZ" dirty="0" smtClean="0"/>
              <a:t>Močová inkontinence</a:t>
            </a:r>
          </a:p>
          <a:p>
            <a:r>
              <a:rPr lang="cs-CZ" dirty="0" smtClean="0"/>
              <a:t>Zobrazení DANY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1739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Endoskopické zobrazovací metody (duté orgány a tělní dutiny)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Vaginoskopie</a:t>
            </a:r>
            <a:r>
              <a:rPr lang="cs-CZ" dirty="0" smtClean="0"/>
              <a:t> – dg. VVV pochvy a děložního hrdla, vodné i při neporušeném hymenu</a:t>
            </a:r>
          </a:p>
          <a:p>
            <a:r>
              <a:rPr lang="cs-CZ" dirty="0" smtClean="0"/>
              <a:t>Kolposkopie – vyšetření epitelu  a cévního řečiště děložního hrdla, pomocí binokulární lupy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Hysteroskopie</a:t>
            </a:r>
            <a:r>
              <a:rPr lang="cs-CZ" dirty="0" smtClean="0"/>
              <a:t> – vizualizace děložní dutiny po oddálení jejich stěn insuflaci vzduchu nebo tekutiny. Indikuje se při nepravidelném krvácení, extrakci polypů.</a:t>
            </a:r>
            <a:endParaRPr lang="cs-CZ" dirty="0"/>
          </a:p>
          <a:p>
            <a:r>
              <a:rPr lang="cs-CZ" dirty="0" err="1" smtClean="0"/>
              <a:t>Laparoskopieendoskopické</a:t>
            </a:r>
            <a:r>
              <a:rPr lang="cs-CZ" dirty="0" smtClean="0"/>
              <a:t> vyšetření břišní dutiny a malé pánve s CO2 (endometrióza, GEU, tumory)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140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Operační vyšetřovací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Indikace : objasnění diagnózy (adheze), odběr biologického materiálu</a:t>
            </a:r>
          </a:p>
          <a:p>
            <a:r>
              <a:rPr lang="cs-CZ" dirty="0" smtClean="0"/>
              <a:t>Sondáž děložní dutiny (vývojové anomálie)</a:t>
            </a:r>
          </a:p>
          <a:p>
            <a:r>
              <a:rPr lang="cs-CZ" dirty="0" smtClean="0"/>
              <a:t>Punkce </a:t>
            </a:r>
            <a:r>
              <a:rPr lang="cs-CZ" dirty="0" err="1" smtClean="0"/>
              <a:t>douglasova</a:t>
            </a:r>
            <a:r>
              <a:rPr lang="cs-CZ" dirty="0" smtClean="0"/>
              <a:t> prostoru (při krvácení do břišní dutiny, absces)</a:t>
            </a:r>
          </a:p>
          <a:p>
            <a:r>
              <a:rPr lang="cs-CZ" dirty="0" smtClean="0"/>
              <a:t>Punkce ascitu</a:t>
            </a:r>
          </a:p>
          <a:p>
            <a:r>
              <a:rPr lang="cs-CZ" dirty="0" err="1" smtClean="0"/>
              <a:t>Konizace</a:t>
            </a:r>
            <a:r>
              <a:rPr lang="cs-CZ" dirty="0" smtClean="0"/>
              <a:t> děložního hrdla (vytětí tkáně kolem děložní </a:t>
            </a:r>
            <a:r>
              <a:rPr lang="cs-CZ" dirty="0" smtClean="0"/>
              <a:t>branky, odstranění patologického tkaniva z děložního hrdla)</a:t>
            </a:r>
            <a:endParaRPr lang="cs-CZ" dirty="0" smtClean="0"/>
          </a:p>
          <a:p>
            <a:r>
              <a:rPr lang="cs-CZ" dirty="0" smtClean="0"/>
              <a:t>Kyretáž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7092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Vyšetřovací metody v gynekologii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1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vyšetřovacích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</a:p>
          <a:p>
            <a:r>
              <a:rPr lang="cs-CZ" dirty="0" smtClean="0"/>
              <a:t>Gynekologické vyšetření</a:t>
            </a:r>
          </a:p>
          <a:p>
            <a:r>
              <a:rPr lang="cs-CZ" dirty="0" smtClean="0"/>
              <a:t>Laboratorní vyšetření</a:t>
            </a:r>
          </a:p>
          <a:p>
            <a:r>
              <a:rPr lang="cs-CZ" dirty="0" smtClean="0"/>
              <a:t>Zobrazovací vyšetřovací metody</a:t>
            </a:r>
          </a:p>
          <a:p>
            <a:r>
              <a:rPr lang="cs-CZ" dirty="0" smtClean="0"/>
              <a:t>Endoskopické vyšetřovací metody</a:t>
            </a:r>
          </a:p>
          <a:p>
            <a:r>
              <a:rPr lang="cs-CZ" dirty="0" smtClean="0"/>
              <a:t>Operační vyšetřovací metody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352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Rodinná (VVV, tumory reprodukčních orgánů včetně prsů, TBC, STD, </a:t>
            </a:r>
            <a:r>
              <a:rPr lang="cs-CZ" dirty="0" err="1" smtClean="0"/>
              <a:t>HbsAg</a:t>
            </a:r>
            <a:r>
              <a:rPr lang="cs-CZ" dirty="0" smtClean="0"/>
              <a:t>, D.M. , hypertenze)</a:t>
            </a:r>
          </a:p>
          <a:p>
            <a:r>
              <a:rPr lang="cs-CZ" dirty="0" smtClean="0"/>
              <a:t>Osobní (chronologické údaje, BDN, infekce, úrazy, TRF, ATB, léky, abúzus drog, alkoholu, zaměstnání, sociální zázemí, bytové podmínky</a:t>
            </a:r>
          </a:p>
          <a:p>
            <a:r>
              <a:rPr lang="cs-CZ" dirty="0" smtClean="0"/>
              <a:t>Gynekologická (MC, tumory, sexuální uspokojení, antikoncepce, operace, urologické onemocnění)</a:t>
            </a:r>
          </a:p>
          <a:p>
            <a:r>
              <a:rPr lang="cs-CZ" dirty="0" smtClean="0"/>
              <a:t>Porodnická (porod, Ab, UUT,GEU)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3870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Současná anamnéza  - chronologický popis potíží , vznik, nástup, dosavadní terapie</a:t>
            </a:r>
          </a:p>
          <a:p>
            <a:r>
              <a:rPr lang="cs-CZ" dirty="0" smtClean="0"/>
              <a:t>Nejčastější gynekologické symptomy:</a:t>
            </a:r>
          </a:p>
          <a:p>
            <a:r>
              <a:rPr lang="cs-CZ" dirty="0" smtClean="0"/>
              <a:t>Bolest</a:t>
            </a:r>
          </a:p>
          <a:p>
            <a:r>
              <a:rPr lang="cs-CZ" dirty="0" smtClean="0"/>
              <a:t>Krvácení</a:t>
            </a:r>
          </a:p>
          <a:p>
            <a:r>
              <a:rPr lang="cs-CZ" dirty="0" smtClean="0"/>
              <a:t>Výtok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584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Celkové  vyšetření (od hlavy k patě), BMI, pigmentace , stav výživy,  TT,P, TK,D, psychický stav</a:t>
            </a:r>
          </a:p>
          <a:p>
            <a:r>
              <a:rPr lang="cs-CZ" dirty="0" smtClean="0"/>
              <a:t>Vyšetření břicha (inspekce, palpace, perkuse, auskultace</a:t>
            </a:r>
          </a:p>
          <a:p>
            <a:r>
              <a:rPr lang="cs-CZ" dirty="0" smtClean="0"/>
              <a:t>Vyšetření v gynekologických zrcadlech (hráz, poševní klenby, cervix, fluor</a:t>
            </a:r>
          </a:p>
          <a:p>
            <a:r>
              <a:rPr lang="cs-CZ" dirty="0" err="1" smtClean="0"/>
              <a:t>Bimanuální</a:t>
            </a:r>
            <a:r>
              <a:rPr lang="cs-CZ" dirty="0" smtClean="0"/>
              <a:t> vyšetření (děloha, adnexa, </a:t>
            </a:r>
            <a:r>
              <a:rPr lang="cs-CZ" dirty="0" err="1" smtClean="0"/>
              <a:t>douglasův</a:t>
            </a:r>
            <a:r>
              <a:rPr lang="cs-CZ" dirty="0" smtClean="0"/>
              <a:t> prostor, parametrium- závěsný aparát dělohy tvořen dvěma vazy)</a:t>
            </a:r>
          </a:p>
          <a:p>
            <a:r>
              <a:rPr lang="cs-CZ" dirty="0" smtClean="0"/>
              <a:t>Rektální vyšetření (prostor za dělohou, apendicitis, neporušen hymen – přítomnost matky)</a:t>
            </a:r>
          </a:p>
          <a:p>
            <a:r>
              <a:rPr lang="cs-CZ" dirty="0" smtClean="0"/>
              <a:t>Vyšetření prsou (pohledem, pohmatem, USG)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1055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Laboratorní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Hematologie (KO, </a:t>
            </a:r>
            <a:r>
              <a:rPr lang="cs-CZ" dirty="0" err="1" smtClean="0"/>
              <a:t>dif.KO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Biochemie (CRP, hormony estrogeny, </a:t>
            </a:r>
            <a:r>
              <a:rPr lang="cs-CZ" dirty="0" err="1" smtClean="0"/>
              <a:t>gestagen,hCG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Mikrobiologie (K+C, výtěry, hemokultura)</a:t>
            </a:r>
          </a:p>
          <a:p>
            <a:r>
              <a:rPr lang="cs-CZ" dirty="0" smtClean="0"/>
              <a:t>Sérologie (BWR, TBC, chlamydie)</a:t>
            </a:r>
          </a:p>
          <a:p>
            <a:r>
              <a:rPr lang="cs-CZ" dirty="0" smtClean="0"/>
              <a:t>Mikroskopicky (MOP, cytologie- těhotenská, onkologická)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5630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Indikace :</a:t>
            </a:r>
          </a:p>
          <a:p>
            <a:r>
              <a:rPr lang="cs-CZ" dirty="0" smtClean="0"/>
              <a:t>Amenorea</a:t>
            </a:r>
          </a:p>
          <a:p>
            <a:r>
              <a:rPr lang="cs-CZ" dirty="0" smtClean="0"/>
              <a:t>Poruchy sexuální diferenciace</a:t>
            </a:r>
          </a:p>
          <a:p>
            <a:r>
              <a:rPr lang="cs-CZ" dirty="0" smtClean="0"/>
              <a:t>Sterilita, infertilita</a:t>
            </a:r>
          </a:p>
          <a:p>
            <a:r>
              <a:rPr lang="cs-CZ" dirty="0" smtClean="0"/>
              <a:t>Dg. a prevence VVV</a:t>
            </a:r>
          </a:p>
          <a:p>
            <a:r>
              <a:rPr lang="cs-CZ" dirty="0" smtClean="0"/>
              <a:t>Dg. a prevence dědičných onemocnění</a:t>
            </a:r>
          </a:p>
          <a:p>
            <a:r>
              <a:rPr lang="cs-CZ" dirty="0" smtClean="0"/>
              <a:t>DNA – průkaz otcovství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325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Zobrazovací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RTG:</a:t>
            </a:r>
          </a:p>
          <a:p>
            <a:r>
              <a:rPr lang="cs-CZ" dirty="0" smtClean="0"/>
              <a:t>Mamografie  - screeningové vyšetření žen nad 45 let</a:t>
            </a:r>
          </a:p>
          <a:p>
            <a:r>
              <a:rPr lang="cs-CZ" dirty="0" err="1" smtClean="0"/>
              <a:t>Hysterosalpingografie</a:t>
            </a:r>
            <a:r>
              <a:rPr lang="cs-CZ" dirty="0" smtClean="0"/>
              <a:t> – zobrazení děložní dutiny při VVV dělohy a vejcovodů ( kontrastní látka se vstřikuje přes děložní hrdlo). Při průchodnosti vejcovodů se zobrazí i orgány malé pánve-</a:t>
            </a:r>
            <a:r>
              <a:rPr lang="cs-CZ" dirty="0" err="1" smtClean="0"/>
              <a:t>pelvigrafie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Vylučovací urografie – zobrazení odvodních cest močových . Kontrastní látka je aplikována do vény. Indikace u tumoru v malé pánvi.</a:t>
            </a:r>
          </a:p>
          <a:p>
            <a:r>
              <a:rPr lang="cs-CZ" dirty="0" smtClean="0"/>
              <a:t>CT (tumory ovaria, metastázy)v břišní dutině a </a:t>
            </a:r>
            <a:r>
              <a:rPr lang="cs-CZ" dirty="0" err="1" smtClean="0"/>
              <a:t>retroperitoneu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4977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548</Words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Literatura</vt:lpstr>
      <vt:lpstr>Vyšetřovací metody v gynekologii</vt:lpstr>
      <vt:lpstr>Druhy vyšetřovacích metod</vt:lpstr>
      <vt:lpstr>Anamnéza </vt:lpstr>
      <vt:lpstr>Anamnéza</vt:lpstr>
      <vt:lpstr>Gynekologické vyšetření</vt:lpstr>
      <vt:lpstr>Laboratorní metody</vt:lpstr>
      <vt:lpstr>Genetické vyšetření</vt:lpstr>
      <vt:lpstr>Zobrazovací metody</vt:lpstr>
      <vt:lpstr>Zobrazovací metody</vt:lpstr>
      <vt:lpstr>Endoskopické zobrazovací metody (duté orgány a tělní dutiny)</vt:lpstr>
      <vt:lpstr>Operační vyšetřovací metody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Guest</dc:creator>
  <cp:lastModifiedBy>Guest</cp:lastModifiedBy>
  <cp:revision>3</cp:revision>
  <dcterms:created xsi:type="dcterms:W3CDTF">2020-09-21T14:50:16Z</dcterms:created>
  <dcterms:modified xsi:type="dcterms:W3CDTF">2020-09-21T15:12:16Z</dcterms:modified>
</cp:coreProperties>
</file>