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FE30-AB3A-454D-9445-2168B1E8965D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42DA10-5876-4155-AD31-FAEBDC26D53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FE30-AB3A-454D-9445-2168B1E8965D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DA10-5876-4155-AD31-FAEBDC26D53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42DA10-5876-4155-AD31-FAEBDC26D53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FE30-AB3A-454D-9445-2168B1E8965D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FE30-AB3A-454D-9445-2168B1E8965D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42DA10-5876-4155-AD31-FAEBDC26D53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FE30-AB3A-454D-9445-2168B1E8965D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42DA10-5876-4155-AD31-FAEBDC26D53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DABFE30-AB3A-454D-9445-2168B1E8965D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DA10-5876-4155-AD31-FAEBDC26D53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FE30-AB3A-454D-9445-2168B1E8965D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42DA10-5876-4155-AD31-FAEBDC26D538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FE30-AB3A-454D-9445-2168B1E8965D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42DA10-5876-4155-AD31-FAEBDC26D5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FE30-AB3A-454D-9445-2168B1E8965D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42DA10-5876-4155-AD31-FAEBDC26D5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42DA10-5876-4155-AD31-FAEBDC26D538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FE30-AB3A-454D-9445-2168B1E8965D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42DA10-5876-4155-AD31-FAEBDC26D53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DABFE30-AB3A-454D-9445-2168B1E8965D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DABFE30-AB3A-454D-9445-2168B1E8965D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42DA10-5876-4155-AD31-FAEBDC26D538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Porod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Porodnický balíček  ve </a:t>
            </a:r>
            <a:r>
              <a:rPr lang="cs-CZ" dirty="0" smtClean="0"/>
              <a:t>vozu, letadle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Operační  rukavice</a:t>
            </a:r>
          </a:p>
          <a:p>
            <a:r>
              <a:rPr lang="cs-CZ" dirty="0" smtClean="0"/>
              <a:t>Nůžky</a:t>
            </a:r>
          </a:p>
          <a:p>
            <a:r>
              <a:rPr lang="cs-CZ" dirty="0"/>
              <a:t>S</a:t>
            </a:r>
            <a:r>
              <a:rPr lang="cs-CZ" dirty="0" smtClean="0"/>
              <a:t>ponky </a:t>
            </a:r>
            <a:r>
              <a:rPr lang="cs-CZ" dirty="0"/>
              <a:t>na </a:t>
            </a:r>
            <a:r>
              <a:rPr lang="cs-CZ" dirty="0" smtClean="0"/>
              <a:t>cévy (svorky)</a:t>
            </a:r>
          </a:p>
          <a:p>
            <a:r>
              <a:rPr lang="cs-CZ" dirty="0"/>
              <a:t>P</a:t>
            </a:r>
            <a:r>
              <a:rPr lang="cs-CZ" dirty="0" smtClean="0"/>
              <a:t>upeční tkanice</a:t>
            </a:r>
          </a:p>
          <a:p>
            <a:r>
              <a:rPr lang="cs-CZ" dirty="0" smtClean="0"/>
              <a:t>Čtverce gázy </a:t>
            </a:r>
          </a:p>
          <a:p>
            <a:r>
              <a:rPr lang="cs-CZ" dirty="0" smtClean="0"/>
              <a:t>Pleny , </a:t>
            </a:r>
            <a:r>
              <a:rPr lang="cs-CZ" dirty="0" err="1" smtClean="0"/>
              <a:t>termofólie</a:t>
            </a:r>
            <a:r>
              <a:rPr lang="cs-CZ" dirty="0" smtClean="0"/>
              <a:t> (v sanitce)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33166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Dostupné na ISU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https://is.vszdrav.cz/auth/do/vsz/podklady/osetrovatelska_pece_v_gynekologii.qwarp?prejit=33821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Překotný porod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Překotný porod je rychlý porod do 2 hodin</a:t>
            </a:r>
            <a:r>
              <a:rPr lang="cs-CZ" dirty="0"/>
              <a:t> </a:t>
            </a:r>
            <a:r>
              <a:rPr lang="cs-CZ" dirty="0" smtClean="0"/>
              <a:t>od začátku pravidelných kontrakcí.</a:t>
            </a:r>
          </a:p>
          <a:p>
            <a:r>
              <a:rPr lang="cs-CZ" dirty="0" smtClean="0"/>
              <a:t>Jedná se o nechtěné porody doma, do záchodové mísy, v automobilu…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0316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Překotný porod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řekotný porod  můžeme očekávat zejména u:</a:t>
            </a:r>
          </a:p>
          <a:p>
            <a:r>
              <a:rPr lang="cs-CZ" dirty="0" smtClean="0"/>
              <a:t>u vícerodiček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silných děložních stazích,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nedostatečném uzávěru děložního </a:t>
            </a:r>
            <a:r>
              <a:rPr lang="cs-CZ" dirty="0" smtClean="0"/>
              <a:t>hrdla,</a:t>
            </a:r>
          </a:p>
          <a:p>
            <a:r>
              <a:rPr lang="cs-CZ" dirty="0" smtClean="0"/>
              <a:t>u </a:t>
            </a:r>
            <a:r>
              <a:rPr lang="cs-CZ" dirty="0"/>
              <a:t>malých plodů. </a:t>
            </a:r>
          </a:p>
        </p:txBody>
      </p:sp>
    </p:spTree>
    <p:extLst>
      <p:ext uri="{BB962C8B-B14F-4D97-AF65-F5344CB8AC3E}">
        <p14:creationId xmlns="" xmlns:p14="http://schemas.microsoft.com/office/powerpoint/2010/main" val="157542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Komplikace překotného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 smtClean="0"/>
              <a:t>Poranění </a:t>
            </a:r>
            <a:r>
              <a:rPr lang="cs-CZ" dirty="0"/>
              <a:t>děložního hrdla, </a:t>
            </a:r>
            <a:r>
              <a:rPr lang="cs-CZ" dirty="0" smtClean="0"/>
              <a:t>pochvy.</a:t>
            </a:r>
          </a:p>
          <a:p>
            <a:r>
              <a:rPr lang="cs-CZ" dirty="0" smtClean="0"/>
              <a:t>Vznik </a:t>
            </a:r>
            <a:r>
              <a:rPr lang="cs-CZ" dirty="0"/>
              <a:t>trhlin hráze a krevních výronů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cs-CZ" dirty="0"/>
              <a:t>Novorozencům hrozí nebezpečí nitrolebního krvácení. Příčinou bývají silné a časté děložní stahy, kdy je na hlavičku plodu vyvíjen nadměrný tlak. </a:t>
            </a:r>
            <a:endParaRPr lang="cs-CZ" dirty="0" smtClean="0"/>
          </a:p>
          <a:p>
            <a:r>
              <a:rPr lang="cs-CZ" dirty="0"/>
              <a:t>H</a:t>
            </a:r>
            <a:r>
              <a:rPr lang="cs-CZ" dirty="0" smtClean="0"/>
              <a:t>rozí </a:t>
            </a:r>
            <a:r>
              <a:rPr lang="cs-CZ" dirty="0"/>
              <a:t>přetržení pupečníku a vykrvácení </a:t>
            </a:r>
            <a:r>
              <a:rPr lang="cs-CZ" dirty="0" smtClean="0"/>
              <a:t>dítěte.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6466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Intervence v terénu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/>
              <a:t>Aplikace </a:t>
            </a:r>
            <a:r>
              <a:rPr lang="cs-CZ" dirty="0" err="1"/>
              <a:t>tokolytik</a:t>
            </a:r>
            <a:r>
              <a:rPr lang="cs-CZ" dirty="0"/>
              <a:t> (</a:t>
            </a:r>
            <a:r>
              <a:rPr lang="cs-CZ" dirty="0" err="1"/>
              <a:t>Gynipral</a:t>
            </a:r>
            <a:r>
              <a:rPr lang="cs-CZ" dirty="0"/>
              <a:t> 20mikrogramu do 100ml </a:t>
            </a:r>
            <a:r>
              <a:rPr lang="cs-CZ" dirty="0" smtClean="0"/>
              <a:t>F1/1 event. </a:t>
            </a:r>
            <a:r>
              <a:rPr lang="cs-CZ" dirty="0" err="1" smtClean="0"/>
              <a:t>Inh</a:t>
            </a:r>
            <a:r>
              <a:rPr lang="cs-CZ" dirty="0" smtClean="0"/>
              <a:t> </a:t>
            </a:r>
            <a:r>
              <a:rPr lang="cs-CZ" dirty="0" err="1" smtClean="0"/>
              <a:t>Berotecu</a:t>
            </a:r>
            <a:r>
              <a:rPr lang="cs-CZ" dirty="0" smtClean="0"/>
              <a:t>) = podání </a:t>
            </a:r>
            <a:r>
              <a:rPr lang="cs-CZ" dirty="0"/>
              <a:t>při otevření do 3 cm a dle časového nástupu </a:t>
            </a:r>
            <a:r>
              <a:rPr lang="cs-CZ" dirty="0" smtClean="0"/>
              <a:t>kontrakcí</a:t>
            </a:r>
          </a:p>
          <a:p>
            <a:r>
              <a:rPr lang="cs-CZ" dirty="0" smtClean="0"/>
              <a:t>Aplikace O2, dle saturace a psychického stavu rodičky</a:t>
            </a:r>
            <a:endParaRPr lang="cs-CZ" dirty="0"/>
          </a:p>
          <a:p>
            <a:r>
              <a:rPr lang="cs-CZ" dirty="0" smtClean="0"/>
              <a:t>Pevné podvázaní  pupečníku novorozence (zabránit vykrvácení novorozence)</a:t>
            </a:r>
          </a:p>
          <a:p>
            <a:r>
              <a:rPr lang="cs-CZ" dirty="0" smtClean="0"/>
              <a:t>Prevence podchlazení novorozence (pleny, </a:t>
            </a:r>
            <a:r>
              <a:rPr lang="cs-CZ" dirty="0" err="1" smtClean="0"/>
              <a:t>termofólie</a:t>
            </a:r>
            <a:r>
              <a:rPr lang="cs-CZ" dirty="0" smtClean="0"/>
              <a:t>, infrazářič)</a:t>
            </a:r>
          </a:p>
          <a:p>
            <a:r>
              <a:rPr lang="cs-CZ" dirty="0" smtClean="0"/>
              <a:t>Kontrola celistvosti placenty</a:t>
            </a:r>
          </a:p>
          <a:p>
            <a:r>
              <a:rPr lang="cs-CZ" dirty="0" smtClean="0"/>
              <a:t>Aplikace 1 </a:t>
            </a:r>
            <a:r>
              <a:rPr lang="cs-CZ" dirty="0" err="1" smtClean="0"/>
              <a:t>amp</a:t>
            </a:r>
            <a:r>
              <a:rPr lang="cs-CZ" dirty="0" smtClean="0"/>
              <a:t>. MEM</a:t>
            </a:r>
          </a:p>
          <a:p>
            <a:r>
              <a:rPr lang="cs-CZ" dirty="0" smtClean="0"/>
              <a:t>Provizorní tamponáda (v případě trhlin, ruptur)</a:t>
            </a:r>
          </a:p>
          <a:p>
            <a:r>
              <a:rPr lang="cs-CZ" dirty="0" smtClean="0"/>
              <a:t>Aplikace analgetik</a:t>
            </a:r>
          </a:p>
          <a:p>
            <a:r>
              <a:rPr lang="cs-CZ" dirty="0" smtClean="0"/>
              <a:t>Terapie hemoragického šoku (v případě ruptur, silného krvácení)</a:t>
            </a:r>
          </a:p>
          <a:p>
            <a:r>
              <a:rPr lang="cs-CZ" dirty="0" smtClean="0"/>
              <a:t>Udržovat TK 100 </a:t>
            </a:r>
            <a:r>
              <a:rPr lang="cs-CZ" dirty="0" err="1" smtClean="0"/>
              <a:t>tooru</a:t>
            </a:r>
            <a:r>
              <a:rPr lang="cs-CZ" dirty="0" smtClean="0"/>
              <a:t>  </a:t>
            </a:r>
            <a:r>
              <a:rPr lang="cs-CZ" dirty="0" err="1" smtClean="0"/>
              <a:t>sys</a:t>
            </a:r>
            <a:r>
              <a:rPr lang="cs-CZ" dirty="0" smtClean="0"/>
              <a:t>, pokud je plod in </a:t>
            </a:r>
            <a:r>
              <a:rPr lang="cs-CZ" dirty="0" err="1" smtClean="0"/>
              <a:t>utero</a:t>
            </a:r>
            <a:r>
              <a:rPr lang="cs-CZ" dirty="0" smtClean="0"/>
              <a:t> (cirkulace placenty, prevence hypoxie plodu, prevence  </a:t>
            </a:r>
            <a:r>
              <a:rPr lang="cs-CZ" dirty="0" err="1"/>
              <a:t>S</a:t>
            </a:r>
            <a:r>
              <a:rPr lang="cs-CZ" dirty="0" err="1" smtClean="0"/>
              <a:t>heehanova</a:t>
            </a:r>
            <a:r>
              <a:rPr lang="cs-CZ" dirty="0" smtClean="0"/>
              <a:t> syndromu)</a:t>
            </a:r>
            <a:endParaRPr lang="cs-CZ" dirty="0"/>
          </a:p>
          <a:p>
            <a:r>
              <a:rPr lang="cs-CZ" dirty="0" smtClean="0"/>
              <a:t>Zajistit v  nemocnici pečlivou </a:t>
            </a:r>
            <a:r>
              <a:rPr lang="cs-CZ" dirty="0"/>
              <a:t>kontrolu </a:t>
            </a:r>
            <a:r>
              <a:rPr lang="cs-CZ" dirty="0" smtClean="0"/>
              <a:t>dělohy i </a:t>
            </a:r>
            <a:r>
              <a:rPr lang="cs-CZ" dirty="0"/>
              <a:t>porodních cest, zda nevznikly trhliny děložního hrdla, poševních stěn a hráze.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4066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Průběh porodu dělíme na:</a:t>
            </a:r>
          </a:p>
          <a:p>
            <a:r>
              <a:rPr lang="cs-CZ" b="1" dirty="0" smtClean="0"/>
              <a:t>I. dobu porodní</a:t>
            </a:r>
            <a:r>
              <a:rPr lang="cs-CZ" dirty="0" smtClean="0"/>
              <a:t> – otevírací, začíná pravidelnými děložními kontrakcemi, končí úplným rozevřením branky děložní,</a:t>
            </a:r>
          </a:p>
          <a:p>
            <a:r>
              <a:rPr lang="cs-CZ" b="1" dirty="0" smtClean="0"/>
              <a:t>II. doba porodní</a:t>
            </a:r>
            <a:r>
              <a:rPr lang="cs-CZ" dirty="0" smtClean="0"/>
              <a:t> – vypuzovací, období od rozevření děložní branky do vypuzení plodu,</a:t>
            </a:r>
          </a:p>
          <a:p>
            <a:r>
              <a:rPr lang="cs-CZ" b="1" dirty="0" smtClean="0"/>
              <a:t>III. doba porodní</a:t>
            </a:r>
            <a:r>
              <a:rPr lang="cs-CZ" dirty="0" smtClean="0"/>
              <a:t> – začíná porodem plodu a končí porodem placenty</a:t>
            </a:r>
          </a:p>
          <a:p>
            <a:r>
              <a:rPr lang="cs-CZ" b="1" dirty="0" smtClean="0"/>
              <a:t>poporodní období</a:t>
            </a:r>
            <a:r>
              <a:rPr lang="cs-CZ" dirty="0" smtClean="0"/>
              <a:t> – (někdy nazýváno IV. doba porodní) období 2 hodiny po porodu placenty.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Partus praematurus</a:t>
            </a:r>
          </a:p>
          <a:p>
            <a:r>
              <a:rPr lang="fr-FR" dirty="0"/>
              <a:t>Partus maturus</a:t>
            </a:r>
          </a:p>
          <a:p>
            <a:r>
              <a:rPr lang="fr-FR" dirty="0"/>
              <a:t>Partus serotinus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Porod fyziologický </a:t>
            </a:r>
          </a:p>
          <a:p>
            <a:r>
              <a:rPr lang="cs-CZ" dirty="0" smtClean="0"/>
              <a:t>Partus </a:t>
            </a:r>
            <a:r>
              <a:rPr lang="cs-CZ" dirty="0" err="1" smtClean="0"/>
              <a:t>spontaneus</a:t>
            </a:r>
            <a:endParaRPr lang="cs-CZ" dirty="0" smtClean="0"/>
          </a:p>
          <a:p>
            <a:r>
              <a:rPr lang="cs-CZ" dirty="0" smtClean="0"/>
              <a:t>Porod patologický</a:t>
            </a:r>
          </a:p>
          <a:p>
            <a:r>
              <a:rPr lang="cs-CZ" dirty="0" smtClean="0"/>
              <a:t>Partus </a:t>
            </a:r>
            <a:r>
              <a:rPr lang="cs-CZ" dirty="0" err="1" smtClean="0"/>
              <a:t>praecipitatus</a:t>
            </a:r>
            <a:r>
              <a:rPr lang="cs-CZ" dirty="0" smtClean="0"/>
              <a:t>  (překotný)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2611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??? Gravidita</a:t>
            </a:r>
          </a:p>
          <a:p>
            <a:r>
              <a:rPr lang="cs-CZ" dirty="0" smtClean="0"/>
              <a:t>???Parita</a:t>
            </a:r>
          </a:p>
          <a:p>
            <a:r>
              <a:rPr lang="cs-CZ" dirty="0" smtClean="0"/>
              <a:t>Patologie v těhotenství</a:t>
            </a:r>
          </a:p>
          <a:p>
            <a:r>
              <a:rPr lang="cs-CZ" dirty="0" smtClean="0"/>
              <a:t>Termín porodu</a:t>
            </a:r>
          </a:p>
          <a:p>
            <a:r>
              <a:rPr lang="cs-CZ" dirty="0" smtClean="0"/>
              <a:t>Kontrakce</a:t>
            </a:r>
          </a:p>
          <a:p>
            <a:r>
              <a:rPr lang="cs-CZ" dirty="0" smtClean="0"/>
              <a:t>Plodová voda</a:t>
            </a:r>
          </a:p>
          <a:p>
            <a:r>
              <a:rPr lang="cs-CZ" dirty="0" smtClean="0"/>
              <a:t>Pohyby plodu</a:t>
            </a:r>
          </a:p>
          <a:p>
            <a:r>
              <a:rPr lang="cs-CZ" dirty="0" smtClean="0"/>
              <a:t>Jiné obtíže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0979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Podmínky porodu RLP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cs-CZ" dirty="0"/>
          </a:p>
          <a:p>
            <a:r>
              <a:rPr lang="cs-CZ" dirty="0" smtClean="0"/>
              <a:t>Odtekla  plodová voda</a:t>
            </a:r>
          </a:p>
          <a:p>
            <a:r>
              <a:rPr lang="cs-CZ" dirty="0" smtClean="0"/>
              <a:t>Pravidelné děložní kontrakce</a:t>
            </a:r>
          </a:p>
          <a:p>
            <a:r>
              <a:rPr lang="cs-CZ" dirty="0" smtClean="0"/>
              <a:t>Tlak na konečník</a:t>
            </a:r>
            <a:endParaRPr lang="cs-CZ" dirty="0"/>
          </a:p>
          <a:p>
            <a:r>
              <a:rPr lang="cs-CZ" dirty="0" smtClean="0"/>
              <a:t>Dilatované </a:t>
            </a:r>
            <a:r>
              <a:rPr lang="cs-CZ" dirty="0"/>
              <a:t>hrdlo</a:t>
            </a:r>
          </a:p>
          <a:p>
            <a:r>
              <a:rPr lang="cs-CZ" dirty="0" smtClean="0"/>
              <a:t>Zašlá </a:t>
            </a:r>
            <a:r>
              <a:rPr lang="cs-CZ" dirty="0"/>
              <a:t>branka</a:t>
            </a:r>
          </a:p>
          <a:p>
            <a:r>
              <a:rPr lang="cs-CZ" dirty="0" smtClean="0"/>
              <a:t>Hlavička </a:t>
            </a:r>
            <a:r>
              <a:rPr lang="cs-CZ" dirty="0"/>
              <a:t>ve </a:t>
            </a:r>
            <a:r>
              <a:rPr lang="cs-CZ" dirty="0" smtClean="0"/>
              <a:t>vchodu i východu pánevním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5107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Intervence v terénu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endParaRPr lang="cs-CZ" dirty="0"/>
          </a:p>
          <a:p>
            <a:r>
              <a:rPr lang="cs-CZ" dirty="0" err="1" smtClean="0"/>
              <a:t>Kanylovat</a:t>
            </a:r>
            <a:r>
              <a:rPr lang="cs-CZ" dirty="0" smtClean="0"/>
              <a:t> periferní vénu</a:t>
            </a:r>
          </a:p>
          <a:p>
            <a:r>
              <a:rPr lang="cs-CZ" dirty="0" smtClean="0"/>
              <a:t>Monitorovat FF (P,TK,D)</a:t>
            </a:r>
          </a:p>
          <a:p>
            <a:r>
              <a:rPr lang="cs-CZ" dirty="0" smtClean="0"/>
              <a:t>Hygiena rukou</a:t>
            </a:r>
            <a:endParaRPr lang="cs-CZ" dirty="0"/>
          </a:p>
          <a:p>
            <a:r>
              <a:rPr lang="cs-CZ" dirty="0" smtClean="0"/>
              <a:t>Dezinfikovat zevní rodidla</a:t>
            </a:r>
            <a:endParaRPr lang="cs-CZ" dirty="0"/>
          </a:p>
          <a:p>
            <a:r>
              <a:rPr lang="cs-CZ" dirty="0"/>
              <a:t>Rozbalit porodnický balíček</a:t>
            </a:r>
          </a:p>
          <a:p>
            <a:r>
              <a:rPr lang="cs-CZ" dirty="0"/>
              <a:t>Vnitřně vyšetřit, zjistit fázi porodu</a:t>
            </a:r>
          </a:p>
          <a:p>
            <a:r>
              <a:rPr lang="cs-CZ" dirty="0" smtClean="0"/>
              <a:t>Provézt epiziotomii</a:t>
            </a:r>
            <a:endParaRPr lang="cs-CZ" dirty="0"/>
          </a:p>
          <a:p>
            <a:r>
              <a:rPr lang="cs-CZ" dirty="0"/>
              <a:t>Chránit hráz pomoci sterilních čtverců</a:t>
            </a:r>
          </a:p>
          <a:p>
            <a:r>
              <a:rPr lang="cs-CZ" dirty="0"/>
              <a:t>Nechat </a:t>
            </a:r>
            <a:r>
              <a:rPr lang="cs-CZ" dirty="0" err="1"/>
              <a:t>dorotovat</a:t>
            </a:r>
            <a:r>
              <a:rPr lang="cs-CZ" dirty="0"/>
              <a:t> </a:t>
            </a:r>
            <a:r>
              <a:rPr lang="cs-CZ" dirty="0" smtClean="0"/>
              <a:t>hlavičku (riziko dystokie ramének)</a:t>
            </a:r>
            <a:endParaRPr lang="cs-CZ" dirty="0"/>
          </a:p>
          <a:p>
            <a:r>
              <a:rPr lang="cs-CZ" dirty="0"/>
              <a:t>Aplikovat 5j oxytocinu (aktívní </a:t>
            </a:r>
            <a:r>
              <a:rPr lang="cs-CZ" dirty="0" smtClean="0"/>
              <a:t>vedení III. </a:t>
            </a:r>
            <a:r>
              <a:rPr lang="cs-CZ" dirty="0"/>
              <a:t>porodu</a:t>
            </a:r>
            <a:r>
              <a:rPr lang="cs-CZ" dirty="0" smtClean="0"/>
              <a:t>) = snižuje poporodní krevní ztráty a zkracuje  III. </a:t>
            </a:r>
            <a:r>
              <a:rPr lang="cs-CZ" dirty="0" err="1"/>
              <a:t>d</a:t>
            </a:r>
            <a:r>
              <a:rPr lang="cs-CZ" dirty="0" err="1" smtClean="0"/>
              <a:t>.p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Porodit přední a zadní raménko</a:t>
            </a:r>
          </a:p>
          <a:p>
            <a:r>
              <a:rPr lang="cs-CZ" dirty="0"/>
              <a:t>Ošetřit </a:t>
            </a:r>
            <a:r>
              <a:rPr lang="cs-CZ" dirty="0" smtClean="0"/>
              <a:t>novorozence (odsátí z DÚ, DN, když to dítě potřebuje pozor na </a:t>
            </a:r>
            <a:r>
              <a:rPr lang="cs-CZ" dirty="0" err="1" smtClean="0"/>
              <a:t>bradycardii</a:t>
            </a:r>
            <a:r>
              <a:rPr lang="cs-CZ" dirty="0" smtClean="0"/>
              <a:t>, </a:t>
            </a:r>
            <a:r>
              <a:rPr lang="cs-CZ" dirty="0" err="1" smtClean="0"/>
              <a:t>kredeizace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Zhodnotit </a:t>
            </a:r>
            <a:r>
              <a:rPr lang="cs-CZ" dirty="0" err="1" smtClean="0"/>
              <a:t>Appgar</a:t>
            </a:r>
            <a:r>
              <a:rPr lang="cs-CZ" dirty="0" smtClean="0"/>
              <a:t> skoré 1´, 5´, 10´</a:t>
            </a:r>
            <a:endParaRPr lang="cs-CZ" dirty="0"/>
          </a:p>
          <a:p>
            <a:r>
              <a:rPr lang="cs-CZ" dirty="0"/>
              <a:t>Odebrat  krev do zkumavek </a:t>
            </a:r>
            <a:r>
              <a:rPr lang="cs-CZ" dirty="0" smtClean="0"/>
              <a:t>(</a:t>
            </a:r>
            <a:r>
              <a:rPr lang="cs-CZ" dirty="0" err="1" smtClean="0"/>
              <a:t>Coombsův</a:t>
            </a:r>
            <a:r>
              <a:rPr lang="cs-CZ" dirty="0" smtClean="0"/>
              <a:t> </a:t>
            </a:r>
            <a:r>
              <a:rPr lang="cs-CZ" dirty="0"/>
              <a:t>test</a:t>
            </a:r>
            <a:r>
              <a:rPr lang="cs-CZ" dirty="0" smtClean="0"/>
              <a:t>) = antigeny proti ERY</a:t>
            </a:r>
            <a:endParaRPr lang="cs-CZ" dirty="0"/>
          </a:p>
          <a:p>
            <a:r>
              <a:rPr lang="cs-CZ" dirty="0" smtClean="0"/>
              <a:t>Porod placenty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963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Appgar</a:t>
            </a:r>
            <a:r>
              <a:rPr lang="cs-CZ" dirty="0" smtClean="0"/>
              <a:t> skoré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62" y="2564904"/>
            <a:ext cx="707433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41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76875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25889" y="669361"/>
            <a:ext cx="552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Překotný porod. Všimněte si porozené raménko.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358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7272808" cy="623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42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</TotalTime>
  <Words>453</Words>
  <Application>Microsoft Office PowerPoint</Application>
  <PresentationFormat>Předvádění na obrazovce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Administrativní</vt:lpstr>
      <vt:lpstr>Porod </vt:lpstr>
      <vt:lpstr>Fáze porodu</vt:lpstr>
      <vt:lpstr>Klasifikace porodu</vt:lpstr>
      <vt:lpstr>Základní anamnéza</vt:lpstr>
      <vt:lpstr>Podmínky porodu RLP</vt:lpstr>
      <vt:lpstr>Intervence v terénu </vt:lpstr>
      <vt:lpstr>Appgar skoré</vt:lpstr>
      <vt:lpstr>Snímek 8</vt:lpstr>
      <vt:lpstr>Snímek 9</vt:lpstr>
      <vt:lpstr>Porodnický balíček  ve vozu, letadle</vt:lpstr>
      <vt:lpstr>Dostupné na ISU</vt:lpstr>
      <vt:lpstr>Překotný porod</vt:lpstr>
      <vt:lpstr>Překotný porod</vt:lpstr>
      <vt:lpstr>Komplikace překotného porodu</vt:lpstr>
      <vt:lpstr>Intervence v terénu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Porod</dc:title>
  <dc:creator>Guest</dc:creator>
  <cp:lastModifiedBy>Guest</cp:lastModifiedBy>
  <cp:revision>2</cp:revision>
  <dcterms:created xsi:type="dcterms:W3CDTF">2020-10-05T18:03:24Z</dcterms:created>
  <dcterms:modified xsi:type="dcterms:W3CDTF">2020-10-05T18:20:59Z</dcterms:modified>
</cp:coreProperties>
</file>