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C719F-67C2-4659-8C0C-FD5CC5351C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0FE3B-822F-4524-BE90-7519B82CBBFD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D4C719F-67C2-4659-8C0C-FD5CC5351CD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90FE3B-822F-4524-BE90-7519B82CBBFD}" type="datetimeFigureOut">
              <a:rPr lang="cs-CZ" smtClean="0"/>
              <a:pPr/>
              <a:t>23.2.2021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4C719F-67C2-4659-8C0C-FD5CC5351CDB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KPR těhotné ženy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Zahájit </a:t>
            </a:r>
            <a:r>
              <a:rPr lang="cs-CZ" b="1" dirty="0"/>
              <a:t>resuscitaci ihned od zástavy krevního oběhu, resuscitace trvající déle než 5 min, zvyšuje mortalitu matky a morbiditu novorozence</a:t>
            </a:r>
            <a:r>
              <a:rPr lang="cs-CZ" b="1" dirty="0" smtClean="0"/>
              <a:t>.</a:t>
            </a:r>
          </a:p>
          <a:p>
            <a:pPr marL="68580" lvl="0" indent="0">
              <a:buNone/>
            </a:pPr>
            <a:r>
              <a:rPr lang="cs-CZ" b="1" dirty="0" smtClean="0"/>
              <a:t>1. Poloha</a:t>
            </a:r>
            <a:endParaRPr lang="cs-CZ" dirty="0"/>
          </a:p>
          <a:p>
            <a:pPr marL="68580" indent="0">
              <a:buNone/>
            </a:pPr>
            <a:endParaRPr lang="cs-CZ" dirty="0"/>
          </a:p>
          <a:p>
            <a:pPr lvl="0"/>
            <a:r>
              <a:rPr lang="cs-CZ" dirty="0"/>
              <a:t>Položení pacientky na levý </a:t>
            </a:r>
            <a:r>
              <a:rPr lang="cs-CZ" dirty="0" err="1"/>
              <a:t>polobok</a:t>
            </a:r>
            <a:r>
              <a:rPr lang="cs-CZ" dirty="0"/>
              <a:t> (15°), pravá kyčel se podkládá vhodným, třeba improvizovaným klínem.</a:t>
            </a:r>
          </a:p>
          <a:p>
            <a:pPr lvl="0"/>
            <a:r>
              <a:rPr lang="cs-CZ" dirty="0"/>
              <a:t>Doporučuje se ponechat těhotnou ženu ležet na zádech a manuálně odsunout dělohu na levou stranu. </a:t>
            </a:r>
            <a:endParaRPr lang="cs-CZ" dirty="0" smtClean="0"/>
          </a:p>
          <a:p>
            <a:r>
              <a:rPr lang="cs-CZ" dirty="0"/>
              <a:t>Uvolní se tak dolní dutá žíla  </a:t>
            </a:r>
            <a:r>
              <a:rPr lang="cs-CZ" dirty="0" smtClean="0"/>
              <a:t>(zlepší </a:t>
            </a:r>
            <a:r>
              <a:rPr lang="cs-CZ" dirty="0"/>
              <a:t>žilní návrat a SV) a břišní aorta.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88805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268761"/>
            <a:ext cx="5400600" cy="452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47257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Aortokavální</a:t>
            </a:r>
            <a:r>
              <a:rPr lang="cs-CZ" dirty="0" smtClean="0"/>
              <a:t> komprese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 </a:t>
            </a:r>
            <a:r>
              <a:rPr lang="cs-CZ" dirty="0" err="1"/>
              <a:t>Aortokavální</a:t>
            </a:r>
            <a:r>
              <a:rPr lang="cs-CZ" dirty="0"/>
              <a:t> </a:t>
            </a:r>
            <a:r>
              <a:rPr lang="cs-CZ" dirty="0" err="1"/>
              <a:t>koprese</a:t>
            </a:r>
            <a:r>
              <a:rPr lang="cs-CZ" dirty="0"/>
              <a:t> </a:t>
            </a:r>
            <a:r>
              <a:rPr lang="cs-CZ" b="1" dirty="0"/>
              <a:t>KO matka:    </a:t>
            </a:r>
            <a:r>
              <a:rPr lang="cs-CZ" b="1" dirty="0" smtClean="0"/>
              <a:t> </a:t>
            </a:r>
            <a:endParaRPr lang="cs-CZ" dirty="0" smtClean="0"/>
          </a:p>
          <a:p>
            <a:pPr marL="68580" indent="0">
              <a:buNone/>
            </a:pPr>
            <a:r>
              <a:rPr lang="cs-CZ" dirty="0" smtClean="0"/>
              <a:t>- hypotenze, </a:t>
            </a:r>
          </a:p>
          <a:p>
            <a:pPr marL="68580" indent="0">
              <a:buNone/>
            </a:pPr>
            <a:r>
              <a:rPr lang="cs-CZ" dirty="0" smtClean="0"/>
              <a:t>- </a:t>
            </a:r>
            <a:r>
              <a:rPr lang="cs-CZ" dirty="0"/>
              <a:t>zvýšená TF,</a:t>
            </a:r>
          </a:p>
          <a:p>
            <a:pPr marL="68580" indent="0">
              <a:buNone/>
            </a:pPr>
            <a:r>
              <a:rPr lang="cs-CZ" dirty="0"/>
              <a:t>- zvýšenou žilní náplň na dolních končetinách,</a:t>
            </a:r>
          </a:p>
          <a:p>
            <a:pPr marL="68580" indent="0">
              <a:buNone/>
            </a:pPr>
            <a:r>
              <a:rPr lang="cs-CZ" dirty="0"/>
              <a:t>- sinalost,</a:t>
            </a:r>
          </a:p>
          <a:p>
            <a:pPr marL="68580" indent="0">
              <a:buNone/>
            </a:pPr>
            <a:r>
              <a:rPr lang="cs-CZ" dirty="0" smtClean="0"/>
              <a:t>- </a:t>
            </a:r>
            <a:r>
              <a:rPr lang="cs-CZ" dirty="0"/>
              <a:t>pocení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/>
              <a:t>Aortokavální</a:t>
            </a:r>
            <a:r>
              <a:rPr lang="cs-CZ" dirty="0"/>
              <a:t> </a:t>
            </a:r>
            <a:r>
              <a:rPr lang="cs-CZ" dirty="0" err="1"/>
              <a:t>koprese</a:t>
            </a:r>
            <a:r>
              <a:rPr lang="cs-CZ" dirty="0"/>
              <a:t> </a:t>
            </a:r>
            <a:r>
              <a:rPr lang="cs-CZ" b="1" dirty="0"/>
              <a:t>KO plod:</a:t>
            </a:r>
            <a:endParaRPr lang="cs-CZ" dirty="0"/>
          </a:p>
          <a:p>
            <a:pPr marL="68580" indent="0">
              <a:buNone/>
            </a:pPr>
            <a:r>
              <a:rPr lang="cs-CZ" dirty="0"/>
              <a:t>- metabolický </a:t>
            </a:r>
            <a:r>
              <a:rPr lang="cs-CZ" dirty="0" err="1"/>
              <a:t>dyskomfort</a:t>
            </a:r>
            <a:r>
              <a:rPr lang="cs-CZ" dirty="0"/>
              <a:t>,</a:t>
            </a:r>
          </a:p>
          <a:p>
            <a:pPr marL="68580" indent="0">
              <a:buNone/>
            </a:pPr>
            <a:r>
              <a:rPr lang="cs-CZ" dirty="0"/>
              <a:t>- </a:t>
            </a:r>
            <a:r>
              <a:rPr lang="cs-CZ" dirty="0" err="1"/>
              <a:t>hypoperfutze</a:t>
            </a:r>
            <a:r>
              <a:rPr lang="cs-CZ" dirty="0"/>
              <a:t>,</a:t>
            </a:r>
          </a:p>
          <a:p>
            <a:pPr marL="68580" indent="0">
              <a:buNone/>
            </a:pPr>
            <a:r>
              <a:rPr lang="cs-CZ" dirty="0"/>
              <a:t>- hypoxie,</a:t>
            </a:r>
          </a:p>
          <a:p>
            <a:pPr marL="68580" indent="0">
              <a:buNone/>
            </a:pPr>
            <a:r>
              <a:rPr lang="cs-CZ" dirty="0"/>
              <a:t>- pocení.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42909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KPR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lvl="0" indent="0">
              <a:buNone/>
            </a:pPr>
            <a:r>
              <a:rPr lang="cs-CZ" b="1" dirty="0" smtClean="0">
                <a:latin typeface="ArialMT"/>
                <a:ea typeface="Calibri"/>
                <a:cs typeface="ArialMT"/>
              </a:rPr>
              <a:t>2. Aplikace </a:t>
            </a:r>
            <a:r>
              <a:rPr lang="cs-CZ" b="1" dirty="0">
                <a:latin typeface="ArialMT"/>
                <a:ea typeface="Calibri"/>
                <a:cs typeface="ArialMT"/>
              </a:rPr>
              <a:t>standardní </a:t>
            </a:r>
            <a:r>
              <a:rPr lang="cs-CZ" b="1" dirty="0" err="1">
                <a:latin typeface="ArialMT"/>
                <a:ea typeface="Calibri"/>
                <a:cs typeface="ArialMT"/>
              </a:rPr>
              <a:t>Advanced</a:t>
            </a:r>
            <a:r>
              <a:rPr lang="cs-CZ" b="1" dirty="0">
                <a:latin typeface="ArialMT"/>
                <a:ea typeface="Calibri"/>
                <a:cs typeface="ArialMT"/>
              </a:rPr>
              <a:t> </a:t>
            </a:r>
            <a:r>
              <a:rPr lang="cs-CZ" b="1" dirty="0" err="1">
                <a:latin typeface="ArialMT"/>
                <a:ea typeface="Calibri"/>
                <a:cs typeface="ArialMT"/>
              </a:rPr>
              <a:t>Cardiac</a:t>
            </a:r>
            <a:r>
              <a:rPr lang="cs-CZ" b="1" dirty="0">
                <a:latin typeface="ArialMT"/>
                <a:ea typeface="Calibri"/>
                <a:cs typeface="ArialMT"/>
              </a:rPr>
              <a:t> </a:t>
            </a:r>
            <a:r>
              <a:rPr lang="cs-CZ" b="1" dirty="0" err="1">
                <a:latin typeface="ArialMT"/>
                <a:ea typeface="Calibri"/>
                <a:cs typeface="ArialMT"/>
              </a:rPr>
              <a:t>Life</a:t>
            </a:r>
            <a:r>
              <a:rPr lang="cs-CZ" b="1" dirty="0">
                <a:latin typeface="ArialMT"/>
                <a:ea typeface="Calibri"/>
                <a:cs typeface="ArialMT"/>
              </a:rPr>
              <a:t> Support (dále jen </a:t>
            </a:r>
            <a:r>
              <a:rPr lang="cs-CZ" b="1" dirty="0" err="1" smtClean="0">
                <a:latin typeface="ArialMT"/>
                <a:ea typeface="Calibri"/>
                <a:cs typeface="ArialMT"/>
              </a:rPr>
              <a:t>ACLS</a:t>
            </a:r>
            <a:r>
              <a:rPr lang="cs-CZ" b="1" dirty="0" err="1"/>
              <a:t>Aplikace</a:t>
            </a:r>
            <a:r>
              <a:rPr lang="cs-CZ" b="1" dirty="0"/>
              <a:t> standardní </a:t>
            </a:r>
            <a:r>
              <a:rPr lang="cs-CZ" b="1" dirty="0" err="1"/>
              <a:t>Advanced</a:t>
            </a:r>
            <a:r>
              <a:rPr lang="cs-CZ" b="1" dirty="0"/>
              <a:t> </a:t>
            </a:r>
            <a:r>
              <a:rPr lang="cs-CZ" b="1" dirty="0" err="1"/>
              <a:t>Cardiac</a:t>
            </a:r>
            <a:r>
              <a:rPr lang="cs-CZ" b="1" dirty="0"/>
              <a:t> </a:t>
            </a:r>
            <a:r>
              <a:rPr lang="cs-CZ" b="1" dirty="0" err="1"/>
              <a:t>Life</a:t>
            </a:r>
            <a:r>
              <a:rPr lang="cs-CZ" b="1" dirty="0"/>
              <a:t> Support (dále jen ACLS) algoritmy pro medikaci, intubaci a defibrilaci</a:t>
            </a:r>
            <a:r>
              <a:rPr lang="cs-CZ" b="1" dirty="0" smtClean="0"/>
              <a:t>.</a:t>
            </a:r>
            <a:endParaRPr lang="cs-CZ" dirty="0"/>
          </a:p>
          <a:p>
            <a:pPr marL="68580" lv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68580" indent="0">
              <a:buNone/>
            </a:pPr>
            <a:r>
              <a:rPr lang="cs-CZ" b="1" dirty="0" smtClean="0"/>
              <a:t>3. </a:t>
            </a:r>
            <a:r>
              <a:rPr lang="cs-CZ" b="1" dirty="0" err="1" smtClean="0"/>
              <a:t>Oxygenace</a:t>
            </a:r>
            <a:r>
              <a:rPr lang="cs-CZ" b="1" dirty="0"/>
              <a:t> </a:t>
            </a:r>
            <a:endParaRPr lang="cs-CZ" dirty="0"/>
          </a:p>
          <a:p>
            <a:pPr lvl="0"/>
            <a:r>
              <a:rPr lang="cs-CZ" dirty="0"/>
              <a:t>100 % kyslík</a:t>
            </a:r>
          </a:p>
          <a:p>
            <a:pPr marL="6858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68580" lvl="0" indent="0">
              <a:buNone/>
            </a:pPr>
            <a:r>
              <a:rPr lang="cs-CZ" b="1" dirty="0" smtClean="0"/>
              <a:t>4. Elektrody </a:t>
            </a:r>
            <a:endParaRPr lang="cs-CZ" dirty="0"/>
          </a:p>
          <a:p>
            <a:pPr lvl="0"/>
            <a:r>
              <a:rPr lang="cs-CZ" dirty="0"/>
              <a:t>Biaxiálně</a:t>
            </a:r>
          </a:p>
          <a:p>
            <a:pPr marL="68580" lv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68580" lvl="0" indent="0">
              <a:buNone/>
            </a:pPr>
            <a:r>
              <a:rPr lang="cs-CZ" dirty="0" smtClean="0"/>
              <a:t>5. </a:t>
            </a:r>
            <a:r>
              <a:rPr lang="cs-CZ" b="1" dirty="0" smtClean="0"/>
              <a:t>Tekutiny</a:t>
            </a:r>
            <a:endParaRPr lang="cs-CZ" b="1" dirty="0"/>
          </a:p>
          <a:p>
            <a:r>
              <a:rPr lang="cs-CZ" dirty="0"/>
              <a:t> Koloidy i </a:t>
            </a:r>
            <a:r>
              <a:rPr lang="cs-CZ" dirty="0" smtClean="0"/>
              <a:t>krystaloidy</a:t>
            </a:r>
            <a:r>
              <a:rPr lang="cs-CZ" b="1" dirty="0">
                <a:latin typeface="ArialMT"/>
              </a:rPr>
              <a:t> </a:t>
            </a:r>
            <a:endParaRPr lang="cs-CZ" sz="2000" dirty="0">
              <a:latin typeface="Times New Roman"/>
              <a:ea typeface="Times New Roman"/>
            </a:endParaRPr>
          </a:p>
          <a:p>
            <a:pPr marL="457200" algn="just">
              <a:spcAft>
                <a:spcPts val="0"/>
              </a:spcAft>
            </a:pPr>
            <a:endParaRPr lang="cs-CZ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4697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Algoritmus KPR u těhotné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Srdeční masáž </a:t>
            </a:r>
          </a:p>
          <a:p>
            <a:r>
              <a:rPr lang="cs-CZ" dirty="0" smtClean="0"/>
              <a:t>Počet dechů</a:t>
            </a:r>
          </a:p>
          <a:p>
            <a:r>
              <a:rPr lang="cs-CZ" dirty="0" smtClean="0"/>
              <a:t>Místo komprese</a:t>
            </a:r>
          </a:p>
          <a:p>
            <a:r>
              <a:rPr lang="cs-CZ" dirty="0" smtClean="0"/>
              <a:t>Hloubka komprese</a:t>
            </a:r>
          </a:p>
          <a:p>
            <a:r>
              <a:rPr lang="cs-CZ" dirty="0" smtClean="0"/>
              <a:t>Frekvence komprese</a:t>
            </a:r>
          </a:p>
          <a:p>
            <a:r>
              <a:rPr lang="cs-CZ" dirty="0" smtClean="0"/>
              <a:t>Léky používané v resuscitaci</a:t>
            </a:r>
          </a:p>
          <a:p>
            <a:r>
              <a:rPr lang="cs-CZ" dirty="0" smtClean="0"/>
              <a:t>Poloha těhotné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Doplnit poznatky dle zadané zápočtové práce.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Algoritmus při KPR novorozence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Poloha novorozence</a:t>
            </a:r>
          </a:p>
          <a:p>
            <a:r>
              <a:rPr lang="cs-CZ" dirty="0" smtClean="0"/>
              <a:t>Místo komprese hrudníku </a:t>
            </a:r>
          </a:p>
          <a:p>
            <a:r>
              <a:rPr lang="cs-CZ" dirty="0" smtClean="0"/>
              <a:t>Hloubka komprese</a:t>
            </a:r>
          </a:p>
          <a:p>
            <a:r>
              <a:rPr lang="cs-CZ" dirty="0" smtClean="0"/>
              <a:t>Technika komprese  u novorozenců</a:t>
            </a:r>
          </a:p>
          <a:p>
            <a:r>
              <a:rPr lang="cs-CZ" dirty="0" smtClean="0"/>
              <a:t>Počet dechů + iniciální dechy</a:t>
            </a:r>
          </a:p>
          <a:p>
            <a:r>
              <a:rPr lang="cs-CZ" dirty="0" smtClean="0"/>
              <a:t>Algoritmus (poměr)</a:t>
            </a:r>
          </a:p>
          <a:p>
            <a:r>
              <a:rPr lang="cs-CZ" dirty="0" smtClean="0"/>
              <a:t>Léky používané v resuscitaci</a:t>
            </a:r>
          </a:p>
          <a:p>
            <a:r>
              <a:rPr lang="cs-CZ" dirty="0" smtClean="0"/>
              <a:t>Kdy se zahajuje masáž u novorozence?</a:t>
            </a:r>
          </a:p>
          <a:p>
            <a:r>
              <a:rPr lang="cs-CZ" dirty="0" err="1" smtClean="0"/>
              <a:t>Zajiětení</a:t>
            </a:r>
            <a:r>
              <a:rPr lang="cs-CZ" dirty="0" smtClean="0"/>
              <a:t> DC u novorozence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Doplnit vědomosti dle zápočtové práce+ odkaz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neonatology.cz</a:t>
            </a:r>
            <a:r>
              <a:rPr lang="cs-CZ" dirty="0" smtClean="0"/>
              <a:t>/</a:t>
            </a:r>
            <a:r>
              <a:rPr lang="cs-CZ" dirty="0" err="1" smtClean="0"/>
              <a:t>upload</a:t>
            </a:r>
            <a:r>
              <a:rPr lang="cs-CZ" dirty="0" smtClean="0"/>
              <a:t>/www.</a:t>
            </a:r>
            <a:r>
              <a:rPr lang="cs-CZ" dirty="0" err="1" smtClean="0"/>
              <a:t>neonatology.cz</a:t>
            </a:r>
            <a:r>
              <a:rPr lang="cs-CZ" dirty="0" smtClean="0"/>
              <a:t>/Legislativa/Postupy/resuscitace-novorozence.</a:t>
            </a:r>
            <a:r>
              <a:rPr lang="cs-CZ" dirty="0" err="1" smtClean="0"/>
              <a:t>pdf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233</Words>
  <Application>Microsoft Office PowerPoint</Application>
  <PresentationFormat>Předvádění na obrazovce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KPR těhotné ženy</vt:lpstr>
      <vt:lpstr>Snímek 2</vt:lpstr>
      <vt:lpstr>Aortokavální komprese </vt:lpstr>
      <vt:lpstr>KPR </vt:lpstr>
      <vt:lpstr>Algoritmus KPR u těhotné </vt:lpstr>
      <vt:lpstr>Algoritmus při KPR novorozence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KPR těhotné ženy</dc:title>
  <dc:creator>Guest</dc:creator>
  <cp:lastModifiedBy>Guest</cp:lastModifiedBy>
  <cp:revision>5</cp:revision>
  <dcterms:created xsi:type="dcterms:W3CDTF">2020-10-05T15:23:36Z</dcterms:created>
  <dcterms:modified xsi:type="dcterms:W3CDTF">2021-02-23T13:00:53Z</dcterms:modified>
</cp:coreProperties>
</file>