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46C558-DCA4-4FBD-964B-FC7E654D7D37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AC05C-BB2A-48A0-8FC3-3DFE75AFD79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3E3FA5-6F70-4CA3-8A92-221A2FA2EDDA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13906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Preeklampsie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1042416" y="2313432"/>
            <a:ext cx="3419856" cy="3493008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r>
              <a:rPr lang="cs-CZ" b="1" dirty="0" err="1"/>
              <a:t>Preeklampsie</a:t>
            </a:r>
            <a:r>
              <a:rPr lang="cs-CZ" b="1" dirty="0"/>
              <a:t> </a:t>
            </a:r>
            <a:r>
              <a:rPr lang="cs-CZ" dirty="0"/>
              <a:t>neboli pozdní </a:t>
            </a:r>
            <a:r>
              <a:rPr lang="cs-CZ" dirty="0" err="1"/>
              <a:t>gestóza</a:t>
            </a:r>
            <a:r>
              <a:rPr lang="cs-CZ" dirty="0"/>
              <a:t> je porucha ve III. trimestru </a:t>
            </a:r>
            <a:r>
              <a:rPr lang="cs-CZ" dirty="0" smtClean="0"/>
              <a:t>těhotenství (po 20t.t.).</a:t>
            </a:r>
          </a:p>
          <a:p>
            <a:r>
              <a:rPr lang="cs-CZ" dirty="0" smtClean="0"/>
              <a:t>Postihuje </a:t>
            </a:r>
            <a:r>
              <a:rPr lang="cs-CZ" dirty="0"/>
              <a:t>více orgánů </a:t>
            </a:r>
            <a:r>
              <a:rPr lang="cs-CZ" dirty="0" smtClean="0"/>
              <a:t>- ledviny</a:t>
            </a:r>
            <a:r>
              <a:rPr lang="cs-CZ" dirty="0"/>
              <a:t>, játra, mozek, kardiovaskulární </a:t>
            </a:r>
            <a:r>
              <a:rPr lang="cs-CZ" dirty="0" smtClean="0"/>
              <a:t>systém.</a:t>
            </a:r>
          </a:p>
          <a:p>
            <a:r>
              <a:rPr lang="cs-CZ" dirty="0" smtClean="0"/>
              <a:t>Etiologie neznámá  </a:t>
            </a:r>
          </a:p>
          <a:p>
            <a:r>
              <a:rPr lang="cs-CZ" dirty="0" smtClean="0"/>
              <a:t>Teoreticky:  porucha invaze trofoblastu do arterií (připomíná aterosklerózu)</a:t>
            </a:r>
          </a:p>
          <a:p>
            <a:r>
              <a:rPr lang="cs-CZ" dirty="0" smtClean="0"/>
              <a:t>R.F.: primární hypertenze, prvorodičky pod 18l, nad 35 let, obezita, vícečetné těhotenství, </a:t>
            </a:r>
            <a:r>
              <a:rPr lang="cs-CZ" dirty="0" err="1" smtClean="0"/>
              <a:t>polyhydramnion</a:t>
            </a:r>
            <a:r>
              <a:rPr lang="cs-CZ" dirty="0" smtClean="0"/>
              <a:t>, VVV plodu</a:t>
            </a:r>
          </a:p>
          <a:p>
            <a:endParaRPr 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233998"/>
            <a:ext cx="2880320" cy="3345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72716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Syndrom Status </a:t>
            </a:r>
            <a:r>
              <a:rPr lang="cs-CZ" dirty="0" err="1" smtClean="0"/>
              <a:t>eclampticus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 smtClean="0"/>
              <a:t>Status </a:t>
            </a:r>
            <a:r>
              <a:rPr lang="cs-CZ" dirty="0" err="1"/>
              <a:t>eclampticus</a:t>
            </a:r>
            <a:r>
              <a:rPr lang="cs-CZ" dirty="0"/>
              <a:t> </a:t>
            </a:r>
            <a:r>
              <a:rPr lang="cs-CZ" dirty="0" smtClean="0"/>
              <a:t>(záchvaty se opakují nebo neustupují) </a:t>
            </a:r>
          </a:p>
          <a:p>
            <a:r>
              <a:rPr lang="cs-CZ" b="1" dirty="0" err="1" smtClean="0"/>
              <a:t>Th</a:t>
            </a:r>
            <a:r>
              <a:rPr lang="cs-CZ" b="1" dirty="0" smtClean="0"/>
              <a:t>: </a:t>
            </a:r>
            <a:r>
              <a:rPr lang="cs-CZ" dirty="0" smtClean="0"/>
              <a:t>(stejně jako u eklampsie )</a:t>
            </a:r>
          </a:p>
          <a:p>
            <a:r>
              <a:rPr lang="cs-CZ" dirty="0" err="1" smtClean="0"/>
              <a:t>Ebrantil</a:t>
            </a:r>
            <a:r>
              <a:rPr lang="cs-CZ" dirty="0" smtClean="0"/>
              <a:t> (</a:t>
            </a:r>
            <a:r>
              <a:rPr lang="cs-CZ" dirty="0" err="1" smtClean="0"/>
              <a:t>Nepresol</a:t>
            </a:r>
            <a:r>
              <a:rPr lang="cs-CZ" dirty="0" smtClean="0"/>
              <a:t>) 25 -50mg</a:t>
            </a:r>
          </a:p>
          <a:p>
            <a:r>
              <a:rPr lang="cs-CZ" dirty="0" err="1" smtClean="0"/>
              <a:t>Apaurin</a:t>
            </a:r>
            <a:r>
              <a:rPr lang="cs-CZ" dirty="0" smtClean="0"/>
              <a:t> 10-20mg </a:t>
            </a:r>
            <a:r>
              <a:rPr lang="cs-CZ" dirty="0" err="1" smtClean="0"/>
              <a:t>i.v</a:t>
            </a:r>
            <a:r>
              <a:rPr lang="cs-CZ" dirty="0" smtClean="0"/>
              <a:t>.</a:t>
            </a:r>
          </a:p>
          <a:p>
            <a:r>
              <a:rPr lang="cs-CZ" dirty="0" smtClean="0"/>
              <a:t>Mgso4 20% 2-3 </a:t>
            </a:r>
            <a:r>
              <a:rPr lang="cs-CZ" dirty="0" err="1" smtClean="0"/>
              <a:t>amp</a:t>
            </a:r>
            <a:r>
              <a:rPr lang="cs-CZ" dirty="0" smtClean="0"/>
              <a:t> </a:t>
            </a:r>
            <a:r>
              <a:rPr lang="cs-CZ" dirty="0" err="1" smtClean="0"/>
              <a:t>i.v</a:t>
            </a:r>
            <a:r>
              <a:rPr lang="cs-CZ" dirty="0" smtClean="0"/>
              <a:t>  (30ml)</a:t>
            </a:r>
          </a:p>
          <a:p>
            <a:r>
              <a:rPr lang="cs-CZ" dirty="0" err="1" smtClean="0"/>
              <a:t>Thiopental</a:t>
            </a:r>
            <a:r>
              <a:rPr lang="cs-CZ" dirty="0" smtClean="0"/>
              <a:t> </a:t>
            </a:r>
            <a:r>
              <a:rPr lang="cs-CZ" dirty="0"/>
              <a:t>(5mg/kg) zajištění dýchacích </a:t>
            </a:r>
            <a:r>
              <a:rPr lang="cs-CZ" dirty="0" smtClean="0"/>
              <a:t>cest(relaxace)</a:t>
            </a:r>
          </a:p>
          <a:p>
            <a:r>
              <a:rPr lang="cs-CZ" dirty="0"/>
              <a:t>Ř</a:t>
            </a:r>
            <a:r>
              <a:rPr lang="cs-CZ" dirty="0" smtClean="0"/>
              <a:t>ízená </a:t>
            </a:r>
            <a:r>
              <a:rPr lang="cs-CZ" dirty="0"/>
              <a:t>ventilace </a:t>
            </a:r>
            <a:endParaRPr lang="cs-CZ" dirty="0" smtClean="0"/>
          </a:p>
          <a:p>
            <a:r>
              <a:rPr lang="cs-CZ" dirty="0"/>
              <a:t>T</a:t>
            </a:r>
            <a:r>
              <a:rPr lang="cs-CZ" dirty="0" smtClean="0"/>
              <a:t>ransport </a:t>
            </a:r>
            <a:r>
              <a:rPr lang="cs-CZ" dirty="0"/>
              <a:t>rodičky přímo na operační sál/UP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4284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Embolie plodovou vodou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Vzniká přechodem plodové vody do mateřského oběhu a následně do plicního řečiště</a:t>
            </a:r>
          </a:p>
          <a:p>
            <a:r>
              <a:rPr lang="cs-CZ" dirty="0" smtClean="0"/>
              <a:t>Vzácná ale katastrofická příhoda</a:t>
            </a:r>
          </a:p>
          <a:p>
            <a:r>
              <a:rPr lang="cs-CZ" dirty="0" smtClean="0"/>
              <a:t>60-80% mateřská mortalita</a:t>
            </a:r>
          </a:p>
          <a:p>
            <a:r>
              <a:rPr lang="cs-CZ" dirty="0" smtClean="0"/>
              <a:t>50%  plodu umírá</a:t>
            </a:r>
          </a:p>
          <a:p>
            <a:r>
              <a:rPr lang="cs-CZ" dirty="0" smtClean="0"/>
              <a:t>Pokud matka a dítě přežijí , mají neuropsychické potíže</a:t>
            </a:r>
          </a:p>
        </p:txBody>
      </p:sp>
    </p:spTree>
    <p:extLst>
      <p:ext uri="{BB962C8B-B14F-4D97-AF65-F5344CB8AC3E}">
        <p14:creationId xmlns="" xmlns:p14="http://schemas.microsoft.com/office/powerpoint/2010/main" val="116724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Etiologie embolie PV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1042416" y="2313432"/>
            <a:ext cx="3419856" cy="3493008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endParaRPr lang="cs-CZ" dirty="0"/>
          </a:p>
          <a:p>
            <a:r>
              <a:rPr lang="cs-CZ" dirty="0"/>
              <a:t>Abrupce placenty</a:t>
            </a:r>
          </a:p>
          <a:p>
            <a:r>
              <a:rPr lang="cs-CZ" dirty="0"/>
              <a:t>Placenta </a:t>
            </a:r>
            <a:r>
              <a:rPr lang="cs-CZ" dirty="0" err="1"/>
              <a:t>acreta</a:t>
            </a:r>
            <a:endParaRPr lang="cs-CZ" dirty="0"/>
          </a:p>
          <a:p>
            <a:r>
              <a:rPr lang="cs-CZ" dirty="0"/>
              <a:t>Operace ve  </a:t>
            </a:r>
            <a:r>
              <a:rPr lang="cs-CZ" dirty="0" err="1"/>
              <a:t>III.d.p</a:t>
            </a:r>
            <a:r>
              <a:rPr lang="cs-CZ" dirty="0"/>
              <a:t>. (manuální </a:t>
            </a:r>
            <a:r>
              <a:rPr lang="cs-CZ" dirty="0" err="1"/>
              <a:t>lýza</a:t>
            </a:r>
            <a:r>
              <a:rPr lang="cs-CZ" dirty="0"/>
              <a:t> placenty)</a:t>
            </a:r>
          </a:p>
          <a:p>
            <a:r>
              <a:rPr lang="cs-CZ" dirty="0"/>
              <a:t>Intrauterinní operace (UPT, </a:t>
            </a:r>
            <a:r>
              <a:rPr lang="cs-CZ" dirty="0" err="1"/>
              <a:t>amniocenteza</a:t>
            </a:r>
            <a:r>
              <a:rPr lang="cs-CZ" dirty="0"/>
              <a:t>)</a:t>
            </a:r>
          </a:p>
          <a:p>
            <a:r>
              <a:rPr lang="cs-CZ" dirty="0"/>
              <a:t>Indukce porodu bez </a:t>
            </a:r>
            <a:r>
              <a:rPr lang="cs-CZ" dirty="0" err="1"/>
              <a:t>dirupce</a:t>
            </a:r>
            <a:r>
              <a:rPr lang="cs-CZ" dirty="0"/>
              <a:t> vaku blan</a:t>
            </a:r>
          </a:p>
          <a:p>
            <a:r>
              <a:rPr lang="cs-CZ" dirty="0" err="1"/>
              <a:t>Preeklampsie</a:t>
            </a:r>
            <a:endParaRPr lang="cs-CZ" dirty="0"/>
          </a:p>
          <a:p>
            <a:r>
              <a:rPr lang="cs-CZ" dirty="0"/>
              <a:t>Ruptura děložního hrdla, ruptura dělohy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294967295"/>
          </p:nvPr>
        </p:nvSpPr>
        <p:spPr>
          <a:xfrm>
            <a:off x="4645152" y="2313431"/>
            <a:ext cx="3419856" cy="3493008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r>
              <a:rPr lang="cs-CZ" dirty="0"/>
              <a:t>Operační porod – S.C, </a:t>
            </a:r>
            <a:r>
              <a:rPr lang="cs-CZ" dirty="0" err="1"/>
              <a:t>vakuumextrakce</a:t>
            </a:r>
            <a:r>
              <a:rPr lang="cs-CZ" dirty="0"/>
              <a:t>, </a:t>
            </a:r>
            <a:r>
              <a:rPr lang="cs-CZ" dirty="0" err="1"/>
              <a:t>forceps</a:t>
            </a:r>
            <a:endParaRPr lang="cs-CZ" dirty="0"/>
          </a:p>
          <a:p>
            <a:r>
              <a:rPr lang="cs-CZ" dirty="0"/>
              <a:t>Trauma břicha</a:t>
            </a:r>
          </a:p>
          <a:p>
            <a:r>
              <a:rPr lang="cs-CZ" dirty="0" err="1"/>
              <a:t>Makrosomnie</a:t>
            </a:r>
            <a:r>
              <a:rPr lang="cs-CZ" dirty="0"/>
              <a:t> plodu, mrtvý plod, plod mužského pohlaví</a:t>
            </a:r>
          </a:p>
          <a:p>
            <a:r>
              <a:rPr lang="cs-CZ" dirty="0"/>
              <a:t>Starší rodičky, </a:t>
            </a:r>
            <a:r>
              <a:rPr lang="cs-CZ" dirty="0" err="1" smtClean="0"/>
              <a:t>multipara</a:t>
            </a:r>
            <a:endParaRPr lang="cs-CZ" dirty="0" smtClean="0"/>
          </a:p>
          <a:p>
            <a:r>
              <a:rPr lang="cs-CZ" dirty="0" smtClean="0"/>
              <a:t>Hyperaktivita </a:t>
            </a:r>
            <a:r>
              <a:rPr lang="cs-CZ" dirty="0"/>
              <a:t>děložní s následným prasknutím obalů ve vyšších partiích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09388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Patofyziologie  EPV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1. fáze</a:t>
            </a:r>
          </a:p>
          <a:p>
            <a:r>
              <a:rPr lang="cs-CZ" dirty="0"/>
              <a:t>spazmus plicních cév a hypoxie matky</a:t>
            </a:r>
          </a:p>
          <a:p>
            <a:r>
              <a:rPr lang="cs-CZ" dirty="0"/>
              <a:t>porucha plicní ventilace/</a:t>
            </a:r>
            <a:r>
              <a:rPr lang="cs-CZ" dirty="0" err="1"/>
              <a:t>perfúze</a:t>
            </a:r>
            <a:endParaRPr lang="cs-CZ" dirty="0"/>
          </a:p>
          <a:p>
            <a:r>
              <a:rPr lang="cs-CZ" dirty="0"/>
              <a:t>hypotenze </a:t>
            </a:r>
          </a:p>
          <a:p>
            <a:r>
              <a:rPr lang="cs-CZ" dirty="0"/>
              <a:t>                          po cca 30 min.</a:t>
            </a:r>
          </a:p>
          <a:p>
            <a:r>
              <a:rPr lang="cs-CZ" b="1" dirty="0"/>
              <a:t>2. fáze</a:t>
            </a:r>
          </a:p>
          <a:p>
            <a:r>
              <a:rPr lang="cs-CZ" dirty="0"/>
              <a:t>selhávání levého srdce</a:t>
            </a:r>
          </a:p>
          <a:p>
            <a:r>
              <a:rPr lang="cs-CZ" dirty="0"/>
              <a:t>plicní edém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0812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Klinické projevy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Náhlá hypotenze/srdeční selhání (tachykardie, arytmie)</a:t>
            </a:r>
          </a:p>
          <a:p>
            <a:r>
              <a:rPr lang="cs-CZ" dirty="0" smtClean="0"/>
              <a:t>Akutní hypoxie (dechová tíseň, </a:t>
            </a:r>
            <a:r>
              <a:rPr lang="cs-CZ" dirty="0" err="1" smtClean="0"/>
              <a:t>desaturace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Nevysvetlitelná</a:t>
            </a:r>
            <a:r>
              <a:rPr lang="cs-CZ" dirty="0" smtClean="0"/>
              <a:t>  </a:t>
            </a:r>
            <a:r>
              <a:rPr lang="cs-CZ" dirty="0" err="1" smtClean="0"/>
              <a:t>koagulopatie</a:t>
            </a:r>
            <a:r>
              <a:rPr lang="cs-CZ" dirty="0" smtClean="0"/>
              <a:t>  DIC/závažné </a:t>
            </a:r>
            <a:r>
              <a:rPr lang="cs-CZ" dirty="0" err="1" smtClean="0"/>
              <a:t>peripartální</a:t>
            </a:r>
            <a:r>
              <a:rPr lang="cs-CZ" dirty="0" smtClean="0"/>
              <a:t> krvácení</a:t>
            </a:r>
          </a:p>
          <a:p>
            <a:r>
              <a:rPr lang="cs-CZ" dirty="0" smtClean="0"/>
              <a:t>Alterace vědomí</a:t>
            </a:r>
          </a:p>
          <a:p>
            <a:r>
              <a:rPr lang="cs-CZ" dirty="0" smtClean="0"/>
              <a:t>Jinak nevysvětlitelná tíseň plodu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876991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EPV klinické projevy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Anafylaktický šok (bez TT)</a:t>
            </a:r>
          </a:p>
          <a:p>
            <a:r>
              <a:rPr lang="cs-CZ" dirty="0" smtClean="0"/>
              <a:t>Septický šok (bez vyrážky)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427597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Diagnostika už jenom dle kliniky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EKG </a:t>
            </a:r>
          </a:p>
          <a:p>
            <a:r>
              <a:rPr lang="cs-CZ" dirty="0" smtClean="0"/>
              <a:t>tachykardie</a:t>
            </a:r>
            <a:endParaRPr lang="cs-CZ" dirty="0"/>
          </a:p>
          <a:p>
            <a:r>
              <a:rPr lang="cs-CZ" dirty="0"/>
              <a:t>pravostranné selhávání</a:t>
            </a:r>
          </a:p>
          <a:p>
            <a:r>
              <a:rPr lang="cs-CZ" dirty="0"/>
              <a:t>ST-T </a:t>
            </a:r>
            <a:r>
              <a:rPr lang="cs-CZ" dirty="0" smtClean="0"/>
              <a:t>změny</a:t>
            </a:r>
          </a:p>
          <a:p>
            <a:r>
              <a:rPr lang="cs-CZ" b="1" dirty="0"/>
              <a:t>Pulzní </a:t>
            </a:r>
            <a:r>
              <a:rPr lang="cs-CZ" b="1" dirty="0" err="1"/>
              <a:t>oxymetr</a:t>
            </a:r>
            <a:endParaRPr lang="cs-CZ" b="1" dirty="0"/>
          </a:p>
          <a:p>
            <a:r>
              <a:rPr lang="cs-CZ" dirty="0"/>
              <a:t>náhlý pokles saturace</a:t>
            </a:r>
          </a:p>
          <a:p>
            <a:r>
              <a:rPr lang="cs-CZ" dirty="0" smtClean="0"/>
              <a:t> </a:t>
            </a:r>
            <a:r>
              <a:rPr lang="cs-CZ" dirty="0" err="1" smtClean="0"/>
              <a:t>hypotenze</a:t>
            </a:r>
            <a:r>
              <a:rPr lang="cs-CZ" dirty="0" err="1"/>
              <a:t>kardiovaskulární</a:t>
            </a:r>
            <a:r>
              <a:rPr lang="cs-CZ" dirty="0"/>
              <a:t> kolaps + respirační </a:t>
            </a:r>
            <a:r>
              <a:rPr lang="cs-CZ" dirty="0" err="1"/>
              <a:t>distres</a:t>
            </a:r>
            <a:r>
              <a:rPr lang="cs-CZ" dirty="0"/>
              <a:t> a/nebo DIC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161459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Terapie - intervence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Předpokládej </a:t>
            </a:r>
            <a:r>
              <a:rPr lang="cs-CZ" dirty="0"/>
              <a:t>možnost srdeční zástavy </a:t>
            </a:r>
            <a:r>
              <a:rPr lang="cs-CZ" dirty="0" smtClean="0"/>
              <a:t> (KPR) a </a:t>
            </a:r>
            <a:r>
              <a:rPr lang="cs-CZ" dirty="0"/>
              <a:t>ukonči těhotenství    </a:t>
            </a:r>
            <a:r>
              <a:rPr lang="cs-CZ" dirty="0" smtClean="0"/>
              <a:t>provedením </a:t>
            </a:r>
            <a:r>
              <a:rPr lang="cs-CZ" dirty="0" err="1"/>
              <a:t>emergentní</a:t>
            </a:r>
            <a:r>
              <a:rPr lang="cs-CZ" dirty="0"/>
              <a:t> </a:t>
            </a:r>
            <a:r>
              <a:rPr lang="cs-CZ" dirty="0" smtClean="0"/>
              <a:t>SC</a:t>
            </a:r>
          </a:p>
          <a:p>
            <a:r>
              <a:rPr lang="cs-CZ" dirty="0" smtClean="0"/>
              <a:t>2</a:t>
            </a:r>
            <a:r>
              <a:rPr lang="cs-CZ" dirty="0"/>
              <a:t>. Poloha pacientky na levém boku </a:t>
            </a:r>
            <a:endParaRPr lang="cs-CZ" dirty="0" smtClean="0"/>
          </a:p>
          <a:p>
            <a:r>
              <a:rPr lang="cs-CZ" dirty="0" smtClean="0"/>
              <a:t>3</a:t>
            </a:r>
            <a:r>
              <a:rPr lang="cs-CZ" dirty="0"/>
              <a:t>. Podej 100% O </a:t>
            </a:r>
            <a:r>
              <a:rPr lang="cs-CZ" dirty="0" err="1"/>
              <a:t>o</a:t>
            </a:r>
            <a:r>
              <a:rPr lang="cs-CZ" dirty="0"/>
              <a:t> vysokém průtoku </a:t>
            </a:r>
            <a:endParaRPr lang="cs-CZ" dirty="0" smtClean="0"/>
          </a:p>
          <a:p>
            <a:r>
              <a:rPr lang="cs-CZ" dirty="0" smtClean="0"/>
              <a:t>4</a:t>
            </a:r>
            <a:r>
              <a:rPr lang="cs-CZ" dirty="0"/>
              <a:t>. Zaveď </a:t>
            </a:r>
            <a:r>
              <a:rPr lang="cs-CZ" dirty="0" err="1" smtClean="0"/>
              <a:t>vysokoobjemový</a:t>
            </a:r>
            <a:r>
              <a:rPr lang="cs-CZ" dirty="0" smtClean="0"/>
              <a:t> </a:t>
            </a:r>
            <a:r>
              <a:rPr lang="cs-CZ" dirty="0"/>
              <a:t>žilní vstup (lépe v horní části těla) </a:t>
            </a:r>
            <a:endParaRPr lang="cs-CZ" dirty="0" smtClean="0"/>
          </a:p>
          <a:p>
            <a:r>
              <a:rPr lang="cs-CZ" dirty="0" smtClean="0"/>
              <a:t>5</a:t>
            </a:r>
            <a:r>
              <a:rPr lang="cs-CZ" dirty="0"/>
              <a:t>. Podpora oběhu tekutinami </a:t>
            </a:r>
            <a:r>
              <a:rPr lang="cs-CZ" dirty="0" err="1"/>
              <a:t>i.v</a:t>
            </a:r>
            <a:r>
              <a:rPr lang="cs-CZ" dirty="0"/>
              <a:t>. (objemová resuscitace),     </a:t>
            </a:r>
            <a:r>
              <a:rPr lang="cs-CZ" dirty="0" err="1" smtClean="0"/>
              <a:t>vazopresory</a:t>
            </a:r>
            <a:r>
              <a:rPr lang="cs-CZ" dirty="0" smtClean="0"/>
              <a:t> (Dopamin, Noradrenalin, Adrenalin), </a:t>
            </a:r>
            <a:r>
              <a:rPr lang="cs-CZ" dirty="0" err="1" smtClean="0"/>
              <a:t>inotropiky</a:t>
            </a:r>
            <a:r>
              <a:rPr lang="cs-CZ" dirty="0" smtClean="0"/>
              <a:t> (</a:t>
            </a:r>
            <a:r>
              <a:rPr lang="cs-CZ" dirty="0" err="1"/>
              <a:t>S</a:t>
            </a:r>
            <a:r>
              <a:rPr lang="cs-CZ" smtClean="0"/>
              <a:t>imdax</a:t>
            </a:r>
            <a:r>
              <a:rPr lang="cs-CZ" dirty="0" smtClean="0"/>
              <a:t>)</a:t>
            </a:r>
          </a:p>
          <a:p>
            <a:r>
              <a:rPr lang="cs-CZ" dirty="0" smtClean="0"/>
              <a:t>6</a:t>
            </a:r>
            <a:r>
              <a:rPr lang="cs-CZ" dirty="0"/>
              <a:t>. Připrav se na </a:t>
            </a:r>
            <a:r>
              <a:rPr lang="cs-CZ" dirty="0" err="1"/>
              <a:t>emergentní</a:t>
            </a:r>
            <a:r>
              <a:rPr lang="cs-CZ" dirty="0"/>
              <a:t> intubaci </a:t>
            </a:r>
            <a:endParaRPr lang="cs-CZ" dirty="0" smtClean="0"/>
          </a:p>
          <a:p>
            <a:r>
              <a:rPr lang="cs-CZ" dirty="0" smtClean="0"/>
              <a:t>7</a:t>
            </a:r>
            <a:r>
              <a:rPr lang="cs-CZ" dirty="0"/>
              <a:t>. Pokud je to možné zaveď arteriální vstup, </a:t>
            </a:r>
            <a:r>
              <a:rPr lang="cs-CZ" dirty="0" err="1"/>
              <a:t>kanyluj</a:t>
            </a:r>
            <a:r>
              <a:rPr lang="cs-CZ" dirty="0"/>
              <a:t> </a:t>
            </a:r>
            <a:r>
              <a:rPr lang="cs-CZ" dirty="0" smtClean="0"/>
              <a:t>CŽK (CVP)  </a:t>
            </a:r>
            <a:r>
              <a:rPr lang="cs-CZ" dirty="0"/>
              <a:t>případně </a:t>
            </a:r>
            <a:r>
              <a:rPr lang="cs-CZ" dirty="0" smtClean="0"/>
              <a:t>zaveďte </a:t>
            </a:r>
            <a:r>
              <a:rPr lang="cs-CZ" dirty="0" err="1"/>
              <a:t>i.o</a:t>
            </a:r>
            <a:r>
              <a:rPr lang="cs-CZ" dirty="0"/>
              <a:t>. vstup do humeru </a:t>
            </a:r>
            <a:endParaRPr lang="cs-CZ" dirty="0" smtClean="0"/>
          </a:p>
          <a:p>
            <a:r>
              <a:rPr lang="cs-CZ" dirty="0" smtClean="0"/>
              <a:t>8</a:t>
            </a:r>
            <a:r>
              <a:rPr lang="cs-CZ" dirty="0"/>
              <a:t>. Očekávej masivní krevní ztráty a rozvoj DIC </a:t>
            </a:r>
            <a:r>
              <a:rPr lang="cs-CZ" dirty="0" smtClean="0"/>
              <a:t>(</a:t>
            </a:r>
            <a:r>
              <a:rPr lang="cs-CZ" dirty="0" err="1" smtClean="0"/>
              <a:t>uterotonika</a:t>
            </a:r>
            <a:r>
              <a:rPr lang="cs-CZ" dirty="0" smtClean="0"/>
              <a:t>, plazma)</a:t>
            </a:r>
          </a:p>
          <a:p>
            <a:r>
              <a:rPr lang="cs-CZ" dirty="0" smtClean="0"/>
              <a:t>9</a:t>
            </a:r>
            <a:r>
              <a:rPr lang="cs-CZ" dirty="0"/>
              <a:t>. Zvaž oběhovou (orgánovou) podporu - konzultuj kardiologa </a:t>
            </a:r>
          </a:p>
        </p:txBody>
      </p:sp>
    </p:spTree>
    <p:extLst>
      <p:ext uri="{BB962C8B-B14F-4D97-AF65-F5344CB8AC3E}">
        <p14:creationId xmlns="" xmlns:p14="http://schemas.microsoft.com/office/powerpoint/2010/main" val="3568053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Preeklampsie</a:t>
            </a:r>
            <a:r>
              <a:rPr lang="cs-CZ" dirty="0" smtClean="0"/>
              <a:t> příznaky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Klinický obraz: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→ E – edémy</a:t>
            </a:r>
            <a:br>
              <a:rPr lang="cs-CZ" dirty="0"/>
            </a:br>
            <a:r>
              <a:rPr lang="cs-CZ" dirty="0"/>
              <a:t>→ P – proteinurie(&gt;300 mg/24 hod., &gt; 5 </a:t>
            </a:r>
            <a:r>
              <a:rPr lang="cs-CZ" dirty="0" smtClean="0"/>
              <a:t>g/24hod)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→ H – hypertenzi </a:t>
            </a:r>
            <a:r>
              <a:rPr lang="cs-CZ" dirty="0" smtClean="0"/>
              <a:t>(≥</a:t>
            </a:r>
            <a:r>
              <a:rPr lang="cs-CZ" dirty="0"/>
              <a:t>140/90, ≥160/110)</a:t>
            </a:r>
            <a:endParaRPr lang="cs-CZ" dirty="0" smtClean="0">
              <a:latin typeface="Arial"/>
            </a:endParaRPr>
          </a:p>
          <a:p>
            <a:r>
              <a:rPr lang="cs-CZ" dirty="0" smtClean="0">
                <a:latin typeface="Arial"/>
              </a:rPr>
              <a:t>Bolesti hlavy (</a:t>
            </a:r>
            <a:r>
              <a:rPr lang="cs-CZ" dirty="0" err="1" smtClean="0">
                <a:latin typeface="Arial"/>
              </a:rPr>
              <a:t>cefalea</a:t>
            </a:r>
            <a:r>
              <a:rPr lang="cs-CZ" dirty="0" smtClean="0">
                <a:latin typeface="Arial"/>
              </a:rPr>
              <a:t>)</a:t>
            </a:r>
          </a:p>
          <a:p>
            <a:r>
              <a:rPr lang="cs-CZ" dirty="0">
                <a:latin typeface="Arial"/>
              </a:rPr>
              <a:t>N</a:t>
            </a:r>
            <a:r>
              <a:rPr lang="cs-CZ" dirty="0" smtClean="0">
                <a:latin typeface="Arial"/>
              </a:rPr>
              <a:t>evolnost</a:t>
            </a:r>
            <a:r>
              <a:rPr lang="cs-CZ" dirty="0">
                <a:latin typeface="Arial"/>
              </a:rPr>
              <a:t>, nucení na zvracení, </a:t>
            </a:r>
            <a:r>
              <a:rPr lang="cs-CZ" dirty="0" smtClean="0">
                <a:latin typeface="Arial"/>
              </a:rPr>
              <a:t>zvracení (nauzea)</a:t>
            </a:r>
          </a:p>
          <a:p>
            <a:r>
              <a:rPr lang="cs-CZ" dirty="0">
                <a:latin typeface="Arial"/>
              </a:rPr>
              <a:t>B</a:t>
            </a:r>
            <a:r>
              <a:rPr lang="cs-CZ" dirty="0" smtClean="0">
                <a:latin typeface="Arial"/>
              </a:rPr>
              <a:t>olesti </a:t>
            </a:r>
            <a:r>
              <a:rPr lang="cs-CZ" dirty="0">
                <a:latin typeface="Arial"/>
              </a:rPr>
              <a:t>v </a:t>
            </a:r>
            <a:r>
              <a:rPr lang="cs-CZ" dirty="0" smtClean="0">
                <a:latin typeface="Arial"/>
              </a:rPr>
              <a:t>epigastriu i pravé mezižebří</a:t>
            </a:r>
          </a:p>
          <a:p>
            <a:r>
              <a:rPr lang="cs-CZ" dirty="0">
                <a:latin typeface="Arial"/>
              </a:rPr>
              <a:t>P</a:t>
            </a:r>
            <a:r>
              <a:rPr lang="cs-CZ" dirty="0" smtClean="0">
                <a:latin typeface="Arial"/>
              </a:rPr>
              <a:t>oruchy vidění (nejasné </a:t>
            </a:r>
            <a:r>
              <a:rPr lang="cs-CZ" dirty="0">
                <a:latin typeface="Arial"/>
              </a:rPr>
              <a:t>vidění, zúžení zorného pole a tmavé skvrny v zorném </a:t>
            </a:r>
            <a:r>
              <a:rPr lang="cs-CZ" dirty="0" smtClean="0">
                <a:latin typeface="Arial"/>
              </a:rPr>
              <a:t>poli, fotofobie) </a:t>
            </a:r>
          </a:p>
          <a:p>
            <a:r>
              <a:rPr lang="cs-CZ" dirty="0" smtClean="0">
                <a:latin typeface="Arial"/>
              </a:rPr>
              <a:t>Oligurie</a:t>
            </a:r>
          </a:p>
          <a:p>
            <a:r>
              <a:rPr lang="cs-CZ" dirty="0" smtClean="0">
                <a:latin typeface="Arial"/>
              </a:rPr>
              <a:t>Edém plic </a:t>
            </a:r>
          </a:p>
          <a:p>
            <a:r>
              <a:rPr lang="cs-CZ" dirty="0" smtClean="0">
                <a:latin typeface="Arial"/>
              </a:rPr>
              <a:t>Cyanóza</a:t>
            </a:r>
          </a:p>
          <a:p>
            <a:endParaRPr lang="cs-CZ" dirty="0" smtClean="0">
              <a:latin typeface="Arial"/>
            </a:endParaRP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192959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1143000"/>
          </a:xfrm>
        </p:spPr>
        <p:txBody>
          <a:bodyPr/>
          <a:lstStyle/>
          <a:p>
            <a:r>
              <a:rPr lang="cs-CZ" dirty="0" smtClean="0"/>
              <a:t>Terapie </a:t>
            </a:r>
            <a:r>
              <a:rPr lang="cs-CZ" dirty="0" err="1" smtClean="0"/>
              <a:t>preeklampsie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3987805"/>
          </a:xfrm>
        </p:spPr>
        <p:txBody>
          <a:bodyPr>
            <a:normAutofit fontScale="47500" lnSpcReduction="20000"/>
          </a:bodyPr>
          <a:lstStyle/>
          <a:p>
            <a:r>
              <a:rPr lang="cs-CZ" b="1" dirty="0" smtClean="0"/>
              <a:t>Snížení </a:t>
            </a:r>
            <a:r>
              <a:rPr lang="cs-CZ" b="1" dirty="0"/>
              <a:t>krevního tlaku </a:t>
            </a:r>
            <a:r>
              <a:rPr lang="cs-CZ" b="1" dirty="0" smtClean="0"/>
              <a:t>(zajištění placentární </a:t>
            </a:r>
            <a:r>
              <a:rPr lang="cs-CZ" b="1" dirty="0" err="1" smtClean="0"/>
              <a:t>perfuze</a:t>
            </a:r>
            <a:r>
              <a:rPr lang="cs-CZ" b="1" dirty="0" smtClean="0"/>
              <a:t>, prevence nitrolebního krvácení a abrupce placenty)</a:t>
            </a:r>
          </a:p>
          <a:p>
            <a:r>
              <a:rPr lang="cs-CZ" u="sng" dirty="0" smtClean="0"/>
              <a:t>Lehká forma </a:t>
            </a:r>
            <a:r>
              <a:rPr lang="cs-CZ" u="sng" dirty="0" err="1" smtClean="0"/>
              <a:t>preeklampsie</a:t>
            </a:r>
            <a:endParaRPr lang="cs-CZ" u="sng" dirty="0"/>
          </a:p>
          <a:p>
            <a:r>
              <a:rPr lang="cs-CZ" dirty="0" smtClean="0"/>
              <a:t>- ACE inhibitory jsou </a:t>
            </a:r>
            <a:r>
              <a:rPr lang="cs-CZ" dirty="0"/>
              <a:t>KI</a:t>
            </a:r>
            <a:r>
              <a:rPr lang="cs-CZ" dirty="0" smtClean="0"/>
              <a:t>! (</a:t>
            </a:r>
            <a:r>
              <a:rPr lang="cs-CZ" dirty="0" err="1"/>
              <a:t>P</a:t>
            </a:r>
            <a:r>
              <a:rPr lang="cs-CZ" dirty="0" err="1" smtClean="0"/>
              <a:t>restarium</a:t>
            </a:r>
            <a:r>
              <a:rPr lang="cs-CZ" dirty="0" smtClean="0"/>
              <a:t>, </a:t>
            </a:r>
            <a:r>
              <a:rPr lang="cs-CZ" dirty="0" err="1"/>
              <a:t>T</a:t>
            </a:r>
            <a:r>
              <a:rPr lang="cs-CZ" dirty="0" err="1" smtClean="0"/>
              <a:t>ritace</a:t>
            </a:r>
            <a:r>
              <a:rPr lang="cs-CZ" dirty="0" smtClean="0"/>
              <a:t>, </a:t>
            </a:r>
            <a:r>
              <a:rPr lang="cs-CZ" dirty="0" err="1" smtClean="0"/>
              <a:t>Ramipril</a:t>
            </a:r>
            <a:r>
              <a:rPr lang="cs-CZ" dirty="0" smtClean="0"/>
              <a:t>, </a:t>
            </a:r>
            <a:r>
              <a:rPr lang="cs-CZ" dirty="0" err="1" smtClean="0"/>
              <a:t>tensiomin</a:t>
            </a:r>
            <a:r>
              <a:rPr lang="cs-CZ" dirty="0" smtClean="0"/>
              <a:t>, </a:t>
            </a:r>
            <a:r>
              <a:rPr lang="cs-CZ" dirty="0" err="1" smtClean="0"/>
              <a:t>Prenesa</a:t>
            </a:r>
            <a:r>
              <a:rPr lang="cs-CZ" dirty="0" smtClean="0"/>
              <a:t>)</a:t>
            </a:r>
          </a:p>
          <a:p>
            <a:r>
              <a:rPr lang="cs-CZ" dirty="0" smtClean="0"/>
              <a:t>- betablokátory </a:t>
            </a:r>
            <a:r>
              <a:rPr lang="cs-CZ" dirty="0"/>
              <a:t>(</a:t>
            </a:r>
            <a:r>
              <a:rPr lang="cs-CZ" dirty="0" err="1"/>
              <a:t>Betaloc</a:t>
            </a:r>
            <a:r>
              <a:rPr lang="cs-CZ" dirty="0"/>
              <a:t> 5mg </a:t>
            </a:r>
            <a:r>
              <a:rPr lang="cs-CZ" dirty="0" smtClean="0"/>
              <a:t>i.v.,</a:t>
            </a:r>
            <a:r>
              <a:rPr lang="cs-CZ" dirty="0" err="1" smtClean="0"/>
              <a:t>Vasocardin</a:t>
            </a:r>
            <a:r>
              <a:rPr lang="cs-CZ" dirty="0" smtClean="0"/>
              <a:t> 50mg </a:t>
            </a:r>
            <a:r>
              <a:rPr lang="cs-CZ" dirty="0" err="1" smtClean="0"/>
              <a:t>tbl</a:t>
            </a:r>
            <a:r>
              <a:rPr lang="cs-CZ" dirty="0" smtClean="0"/>
              <a:t>, </a:t>
            </a:r>
            <a:r>
              <a:rPr lang="cs-CZ" dirty="0" err="1"/>
              <a:t>D</a:t>
            </a:r>
            <a:r>
              <a:rPr lang="cs-CZ" dirty="0" err="1" smtClean="0"/>
              <a:t>opegyt</a:t>
            </a:r>
            <a:r>
              <a:rPr lang="cs-CZ" dirty="0" smtClean="0"/>
              <a:t> 250mg </a:t>
            </a:r>
            <a:r>
              <a:rPr lang="cs-CZ" dirty="0" err="1" smtClean="0"/>
              <a:t>tbl</a:t>
            </a:r>
            <a:endParaRPr lang="cs-CZ" dirty="0" smtClean="0"/>
          </a:p>
          <a:p>
            <a:r>
              <a:rPr lang="cs-CZ" dirty="0" smtClean="0"/>
              <a:t>- antagonisté ca </a:t>
            </a:r>
            <a:r>
              <a:rPr lang="cs-CZ" dirty="0" err="1" smtClean="0"/>
              <a:t>nifedipinového</a:t>
            </a:r>
            <a:r>
              <a:rPr lang="cs-CZ" dirty="0" smtClean="0"/>
              <a:t> typu (</a:t>
            </a:r>
            <a:r>
              <a:rPr lang="cs-CZ" dirty="0" err="1" smtClean="0"/>
              <a:t>Cordipin</a:t>
            </a:r>
            <a:r>
              <a:rPr lang="cs-CZ" dirty="0" smtClean="0"/>
              <a:t> 10mg </a:t>
            </a:r>
            <a:r>
              <a:rPr lang="cs-CZ" dirty="0" err="1" smtClean="0"/>
              <a:t>tbl</a:t>
            </a:r>
            <a:r>
              <a:rPr lang="cs-CZ" dirty="0" smtClean="0"/>
              <a:t>. </a:t>
            </a:r>
            <a:r>
              <a:rPr lang="cs-CZ" dirty="0" err="1"/>
              <a:t>a</a:t>
            </a:r>
            <a:r>
              <a:rPr lang="cs-CZ" dirty="0" err="1" smtClean="0"/>
              <a:t>kútně</a:t>
            </a:r>
            <a:r>
              <a:rPr lang="cs-CZ" dirty="0" smtClean="0"/>
              <a:t> sníží TK)</a:t>
            </a:r>
          </a:p>
          <a:p>
            <a:r>
              <a:rPr lang="cs-CZ" u="sng" dirty="0" smtClean="0"/>
              <a:t>Těžká forma </a:t>
            </a:r>
            <a:r>
              <a:rPr lang="cs-CZ" u="sng" dirty="0" err="1" smtClean="0"/>
              <a:t>preeklampsie</a:t>
            </a:r>
            <a:endParaRPr lang="cs-CZ" u="sng" dirty="0" smtClean="0"/>
          </a:p>
          <a:p>
            <a:r>
              <a:rPr lang="cs-CZ" dirty="0" smtClean="0"/>
              <a:t>-  </a:t>
            </a:r>
            <a:r>
              <a:rPr lang="cs-CZ" dirty="0" err="1" smtClean="0"/>
              <a:t>Dihydralazin</a:t>
            </a:r>
            <a:r>
              <a:rPr lang="cs-CZ" dirty="0" smtClean="0"/>
              <a:t>,  přímá vazodilatace (</a:t>
            </a:r>
            <a:r>
              <a:rPr lang="cs-CZ" dirty="0" err="1" smtClean="0"/>
              <a:t>Nepresol</a:t>
            </a:r>
            <a:r>
              <a:rPr lang="cs-CZ" dirty="0" smtClean="0"/>
              <a:t> 1 </a:t>
            </a:r>
            <a:r>
              <a:rPr lang="cs-CZ" dirty="0" err="1" smtClean="0"/>
              <a:t>amp</a:t>
            </a:r>
            <a:r>
              <a:rPr lang="cs-CZ" dirty="0" smtClean="0"/>
              <a:t>. </a:t>
            </a:r>
            <a:r>
              <a:rPr lang="cs-CZ" dirty="0"/>
              <a:t>m</a:t>
            </a:r>
            <a:r>
              <a:rPr lang="cs-CZ" dirty="0" smtClean="0"/>
              <a:t>á 25mg,  25-50 mg infuze)</a:t>
            </a:r>
          </a:p>
          <a:p>
            <a:r>
              <a:rPr lang="cs-CZ" dirty="0" smtClean="0"/>
              <a:t>- Blokátory alfa a beta </a:t>
            </a:r>
            <a:r>
              <a:rPr lang="cs-CZ" dirty="0" err="1" smtClean="0"/>
              <a:t>adrenergnich</a:t>
            </a:r>
            <a:r>
              <a:rPr lang="cs-CZ" dirty="0" smtClean="0"/>
              <a:t> receptorů (</a:t>
            </a:r>
            <a:r>
              <a:rPr lang="cs-CZ" dirty="0" err="1" smtClean="0"/>
              <a:t>Trandate</a:t>
            </a:r>
            <a:r>
              <a:rPr lang="cs-CZ" dirty="0" smtClean="0"/>
              <a:t> 20ml/100mg /0,5 -2 mg /min)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  <a:r>
              <a:rPr lang="cs-CZ" b="1" dirty="0"/>
              <a:t>P</a:t>
            </a:r>
            <a:r>
              <a:rPr lang="cs-CZ" b="1" dirty="0" smtClean="0"/>
              <a:t>revence </a:t>
            </a:r>
            <a:r>
              <a:rPr lang="cs-CZ" b="1" dirty="0"/>
              <a:t>křečí </a:t>
            </a:r>
            <a:r>
              <a:rPr lang="cs-CZ" b="1" dirty="0" smtClean="0"/>
              <a:t>(snížení  mozkových i  systémových </a:t>
            </a:r>
            <a:r>
              <a:rPr lang="cs-CZ" b="1" dirty="0" err="1" smtClean="0"/>
              <a:t>vazospazmu</a:t>
            </a:r>
            <a:r>
              <a:rPr lang="cs-CZ" b="1" dirty="0" smtClean="0"/>
              <a:t>, zvýší se průtok ledvinami a dělohou)</a:t>
            </a:r>
          </a:p>
          <a:p>
            <a:r>
              <a:rPr lang="cs-CZ" dirty="0" smtClean="0"/>
              <a:t>– </a:t>
            </a:r>
            <a:r>
              <a:rPr lang="cs-CZ" dirty="0"/>
              <a:t>Magnesium </a:t>
            </a:r>
            <a:r>
              <a:rPr lang="cs-CZ" dirty="0" smtClean="0"/>
              <a:t> </a:t>
            </a:r>
            <a:r>
              <a:rPr lang="cs-CZ" dirty="0" err="1" smtClean="0"/>
              <a:t>sulphuricum</a:t>
            </a:r>
            <a:r>
              <a:rPr lang="cs-CZ" dirty="0" smtClean="0"/>
              <a:t> (MgSO4 20 % </a:t>
            </a:r>
            <a:r>
              <a:rPr lang="cs-CZ" dirty="0"/>
              <a:t>2-3 </a:t>
            </a:r>
            <a:r>
              <a:rPr lang="cs-CZ" dirty="0" err="1"/>
              <a:t>amp</a:t>
            </a:r>
            <a:r>
              <a:rPr lang="cs-CZ" dirty="0" smtClean="0"/>
              <a:t>. </a:t>
            </a:r>
            <a:r>
              <a:rPr lang="cs-CZ" dirty="0" err="1" smtClean="0"/>
              <a:t>i.v</a:t>
            </a:r>
            <a:r>
              <a:rPr lang="cs-CZ" dirty="0" smtClean="0"/>
              <a:t> pomalu </a:t>
            </a:r>
            <a:r>
              <a:rPr lang="cs-CZ" dirty="0" err="1" smtClean="0"/>
              <a:t>or</a:t>
            </a:r>
            <a:r>
              <a:rPr lang="cs-CZ" dirty="0" smtClean="0"/>
              <a:t> v </a:t>
            </a:r>
            <a:r>
              <a:rPr lang="cs-CZ" dirty="0"/>
              <a:t>100mlFR/hod</a:t>
            </a:r>
            <a:r>
              <a:rPr lang="cs-CZ" dirty="0" smtClean="0"/>
              <a:t>). Pozor na předávkování - deprese D, oligurie = </a:t>
            </a:r>
            <a:r>
              <a:rPr lang="cs-CZ" dirty="0" err="1" smtClean="0"/>
              <a:t>antidotum</a:t>
            </a:r>
            <a:r>
              <a:rPr lang="cs-CZ" dirty="0" smtClean="0"/>
              <a:t>  </a:t>
            </a:r>
            <a:r>
              <a:rPr lang="cs-CZ" dirty="0" err="1" smtClean="0"/>
              <a:t>calcium</a:t>
            </a:r>
            <a:r>
              <a:rPr lang="cs-CZ" dirty="0" smtClean="0"/>
              <a:t> </a:t>
            </a:r>
            <a:r>
              <a:rPr lang="cs-CZ" dirty="0" err="1" smtClean="0"/>
              <a:t>glukonicum</a:t>
            </a:r>
            <a:r>
              <a:rPr lang="cs-CZ" dirty="0" smtClean="0"/>
              <a:t> 960mg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calcium</a:t>
            </a:r>
            <a:r>
              <a:rPr lang="cs-CZ" dirty="0" smtClean="0"/>
              <a:t> </a:t>
            </a:r>
            <a:r>
              <a:rPr lang="cs-CZ" dirty="0" err="1" smtClean="0"/>
              <a:t>chloratum</a:t>
            </a:r>
            <a:r>
              <a:rPr lang="cs-CZ" dirty="0" smtClean="0"/>
              <a:t> 1g</a:t>
            </a:r>
            <a:endParaRPr lang="cs-CZ" dirty="0"/>
          </a:p>
          <a:p>
            <a:r>
              <a:rPr lang="cs-CZ" dirty="0" smtClean="0"/>
              <a:t>-</a:t>
            </a:r>
            <a:r>
              <a:rPr lang="cs-CZ" dirty="0" err="1"/>
              <a:t>B</a:t>
            </a:r>
            <a:r>
              <a:rPr lang="cs-CZ" dirty="0" err="1" smtClean="0"/>
              <a:t>enzodiazepíny</a:t>
            </a:r>
            <a:r>
              <a:rPr lang="cs-CZ" dirty="0" smtClean="0"/>
              <a:t>  (Diazepam, </a:t>
            </a:r>
            <a:r>
              <a:rPr lang="cs-CZ" dirty="0" err="1" smtClean="0"/>
              <a:t>Apaurin</a:t>
            </a:r>
            <a:r>
              <a:rPr lang="cs-CZ" dirty="0" smtClean="0"/>
              <a:t> 10mg – 20mg  </a:t>
            </a:r>
            <a:r>
              <a:rPr lang="cs-CZ" dirty="0" err="1"/>
              <a:t>im</a:t>
            </a:r>
            <a:r>
              <a:rPr lang="cs-CZ" dirty="0"/>
              <a:t>./</a:t>
            </a:r>
            <a:r>
              <a:rPr lang="cs-CZ" dirty="0" err="1"/>
              <a:t>iv</a:t>
            </a:r>
            <a:r>
              <a:rPr lang="cs-CZ" dirty="0" smtClean="0"/>
              <a:t>. )</a:t>
            </a:r>
          </a:p>
          <a:p>
            <a:r>
              <a:rPr lang="cs-CZ" dirty="0" smtClean="0"/>
              <a:t>-Diuretika  (FSM 20-40mg) při edému plic  a </a:t>
            </a:r>
            <a:r>
              <a:rPr lang="cs-CZ" dirty="0" err="1" smtClean="0"/>
              <a:t>Manitol</a:t>
            </a:r>
            <a:r>
              <a:rPr lang="cs-CZ" dirty="0" smtClean="0"/>
              <a:t> 10% 250ml 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80694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Komplikace </a:t>
            </a:r>
            <a:r>
              <a:rPr lang="cs-CZ" dirty="0" err="1" smtClean="0"/>
              <a:t>preeklampsie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Eklampsie </a:t>
            </a:r>
            <a:r>
              <a:rPr lang="cs-CZ" dirty="0"/>
              <a:t>(nejzávažnější komplikace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Abrupce </a:t>
            </a:r>
            <a:r>
              <a:rPr lang="cs-CZ" dirty="0"/>
              <a:t>placenty </a:t>
            </a:r>
            <a:r>
              <a:rPr lang="cs-CZ" dirty="0" smtClean="0"/>
              <a:t>!!!</a:t>
            </a:r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oruchy </a:t>
            </a:r>
            <a:r>
              <a:rPr lang="cs-CZ" dirty="0"/>
              <a:t>hemostázy (DIC, tromboembolická nemoc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Encefalopatie</a:t>
            </a:r>
            <a:endParaRPr lang="cs-CZ" dirty="0"/>
          </a:p>
          <a:p>
            <a:r>
              <a:rPr lang="cs-CZ" dirty="0" smtClean="0"/>
              <a:t>Nefropatie</a:t>
            </a:r>
            <a:endParaRPr lang="cs-CZ" dirty="0"/>
          </a:p>
          <a:p>
            <a:r>
              <a:rPr lang="cs-CZ" dirty="0" err="1" smtClean="0"/>
              <a:t>Hepatopatie</a:t>
            </a:r>
            <a:endParaRPr lang="cs-CZ" dirty="0"/>
          </a:p>
          <a:p>
            <a:r>
              <a:rPr lang="cs-CZ" dirty="0" smtClean="0"/>
              <a:t>Kardiomyopatie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86344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</a:t>
            </a:r>
            <a:r>
              <a:rPr lang="cs-CZ" dirty="0" smtClean="0"/>
              <a:t>klampsie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Záchvat tonicko-klonických křečí navazujících na těžkou nebo superponovanou </a:t>
            </a:r>
            <a:r>
              <a:rPr lang="cs-CZ" dirty="0" err="1" smtClean="0"/>
              <a:t>preeklampsii</a:t>
            </a:r>
            <a:r>
              <a:rPr lang="cs-CZ" dirty="0" smtClean="0"/>
              <a:t> (nemajících příčinu v jiné mozkové patologii)</a:t>
            </a:r>
          </a:p>
          <a:p>
            <a:r>
              <a:rPr lang="cs-CZ" dirty="0" smtClean="0"/>
              <a:t>Etiologie eklampsie je neadekvátně léčená či neléčená </a:t>
            </a:r>
            <a:r>
              <a:rPr lang="cs-CZ" dirty="0" err="1" smtClean="0"/>
              <a:t>preeklampsie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431955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Patogeneze eklampsie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Vzniká generalizovaný </a:t>
            </a:r>
            <a:r>
              <a:rPr lang="cs-CZ" dirty="0" err="1" smtClean="0"/>
              <a:t>vazospazmus</a:t>
            </a:r>
            <a:r>
              <a:rPr lang="cs-CZ" dirty="0" smtClean="0"/>
              <a:t> a následně hypoxie, edém mozku, nitrolební krvácení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53541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eklampsie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Fáze prodromální </a:t>
            </a:r>
            <a:r>
              <a:rPr lang="cs-CZ" dirty="0" smtClean="0"/>
              <a:t>(</a:t>
            </a:r>
            <a:r>
              <a:rPr lang="cs-CZ" dirty="0"/>
              <a:t>neklid, záškuby faciálních </a:t>
            </a:r>
            <a:r>
              <a:rPr lang="cs-CZ" dirty="0" smtClean="0"/>
              <a:t>svalů, stáčení bulbů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/>
              <a:t>hlavy </a:t>
            </a:r>
            <a:r>
              <a:rPr lang="cs-CZ" dirty="0" smtClean="0"/>
              <a:t>laterálně, </a:t>
            </a:r>
            <a:r>
              <a:rPr lang="cs-CZ" dirty="0" err="1" smtClean="0"/>
              <a:t>cefalea</a:t>
            </a:r>
            <a:r>
              <a:rPr lang="cs-CZ" dirty="0" smtClean="0"/>
              <a:t>, </a:t>
            </a:r>
            <a:r>
              <a:rPr lang="cs-CZ" dirty="0"/>
              <a:t>bolest </a:t>
            </a:r>
            <a:r>
              <a:rPr lang="cs-CZ" dirty="0" smtClean="0"/>
              <a:t>v</a:t>
            </a:r>
            <a:r>
              <a:rPr lang="cs-CZ" dirty="0"/>
              <a:t> </a:t>
            </a:r>
            <a:r>
              <a:rPr lang="cs-CZ" dirty="0" smtClean="0"/>
              <a:t>epigastriu</a:t>
            </a:r>
            <a:r>
              <a:rPr lang="cs-CZ" dirty="0"/>
              <a:t>, </a:t>
            </a:r>
            <a:r>
              <a:rPr lang="cs-CZ" dirty="0" smtClean="0"/>
              <a:t>poruchy </a:t>
            </a:r>
            <a:r>
              <a:rPr lang="cs-CZ" dirty="0"/>
              <a:t>visu, </a:t>
            </a:r>
            <a:r>
              <a:rPr lang="cs-CZ" dirty="0" smtClean="0"/>
              <a:t>nauzea</a:t>
            </a:r>
            <a:r>
              <a:rPr lang="cs-CZ" dirty="0"/>
              <a:t>, zvracení</a:t>
            </a:r>
          </a:p>
          <a:p>
            <a:endParaRPr lang="cs-CZ" dirty="0" smtClean="0"/>
          </a:p>
          <a:p>
            <a:r>
              <a:rPr lang="cs-CZ" b="1" dirty="0" smtClean="0"/>
              <a:t>Fáze tonických křečí </a:t>
            </a:r>
            <a:r>
              <a:rPr lang="cs-CZ" dirty="0" smtClean="0"/>
              <a:t>(svaly žvýkací</a:t>
            </a:r>
            <a:r>
              <a:rPr lang="cs-CZ" dirty="0"/>
              <a:t>, hrudníku a </a:t>
            </a:r>
            <a:r>
              <a:rPr lang="cs-CZ" dirty="0" smtClean="0"/>
              <a:t>bránice (apnoe), šíjové, zádové, horních končetin </a:t>
            </a:r>
            <a:r>
              <a:rPr lang="cs-CZ" dirty="0"/>
              <a:t>(</a:t>
            </a:r>
            <a:r>
              <a:rPr lang="cs-CZ" dirty="0" err="1" smtClean="0"/>
              <a:t>opistotonus</a:t>
            </a:r>
            <a:r>
              <a:rPr lang="cs-CZ" dirty="0" smtClean="0"/>
              <a:t>), boxerské </a:t>
            </a:r>
            <a:r>
              <a:rPr lang="cs-CZ" dirty="0"/>
              <a:t>postavení horních </a:t>
            </a:r>
            <a:r>
              <a:rPr lang="cs-CZ" dirty="0" smtClean="0"/>
              <a:t>končetin</a:t>
            </a:r>
            <a:r>
              <a:rPr lang="cs-CZ" dirty="0"/>
              <a:t>, zaťaté </a:t>
            </a:r>
            <a:r>
              <a:rPr lang="cs-CZ" dirty="0" smtClean="0"/>
              <a:t>pěsti)-</a:t>
            </a:r>
            <a:r>
              <a:rPr lang="cs-CZ" dirty="0"/>
              <a:t> </a:t>
            </a:r>
            <a:r>
              <a:rPr lang="cs-CZ" dirty="0" smtClean="0"/>
              <a:t>vteřiny</a:t>
            </a:r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Fáze klonických křečí </a:t>
            </a:r>
            <a:r>
              <a:rPr lang="cs-CZ" dirty="0" smtClean="0"/>
              <a:t>(</a:t>
            </a:r>
            <a:r>
              <a:rPr lang="fr-FR" dirty="0" smtClean="0"/>
              <a:t>nekoordinované</a:t>
            </a:r>
            <a:r>
              <a:rPr lang="cs-CZ" dirty="0"/>
              <a:t> </a:t>
            </a:r>
            <a:r>
              <a:rPr lang="fr-FR" dirty="0" smtClean="0"/>
              <a:t>pohyby těla,</a:t>
            </a:r>
            <a:r>
              <a:rPr lang="cs-CZ" dirty="0" smtClean="0"/>
              <a:t> ruce připomínají hru na </a:t>
            </a:r>
            <a:r>
              <a:rPr lang="fr-FR" dirty="0" smtClean="0"/>
              <a:t> chrčiv</a:t>
            </a:r>
            <a:r>
              <a:rPr lang="cs-CZ" dirty="0" smtClean="0"/>
              <a:t>é </a:t>
            </a:r>
            <a:r>
              <a:rPr lang="fr-FR" dirty="0" smtClean="0"/>
              <a:t>dýchání, cyanóza</a:t>
            </a:r>
            <a:r>
              <a:rPr lang="cs-CZ" dirty="0" smtClean="0"/>
              <a:t>)</a:t>
            </a:r>
            <a:r>
              <a:rPr lang="fr-FR" dirty="0" smtClean="0"/>
              <a:t> –</a:t>
            </a:r>
            <a:r>
              <a:rPr lang="cs-CZ" dirty="0"/>
              <a:t> </a:t>
            </a:r>
            <a:r>
              <a:rPr lang="fr-FR" dirty="0" smtClean="0"/>
              <a:t>minuty</a:t>
            </a:r>
            <a:endParaRPr lang="fr-FR" dirty="0"/>
          </a:p>
          <a:p>
            <a:endParaRPr lang="cs-CZ" dirty="0" smtClean="0"/>
          </a:p>
          <a:p>
            <a:r>
              <a:rPr lang="cs-CZ" b="1" dirty="0" smtClean="0"/>
              <a:t>Kóma </a:t>
            </a:r>
            <a:r>
              <a:rPr lang="cs-CZ" dirty="0" smtClean="0"/>
              <a:t>(</a:t>
            </a:r>
            <a:r>
              <a:rPr lang="cs-CZ" dirty="0" err="1" smtClean="0"/>
              <a:t>hyporeflexie</a:t>
            </a:r>
            <a:r>
              <a:rPr lang="cs-CZ" dirty="0" smtClean="0"/>
              <a:t>, hluboké dýchání, mydriáza zornic, amnézie)– hodiny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795589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55431"/>
            <a:ext cx="8208912" cy="5676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123729" y="379026"/>
            <a:ext cx="2885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Příznaky </a:t>
            </a:r>
            <a:r>
              <a:rPr lang="cs-CZ" b="1" dirty="0" err="1" smtClean="0"/>
              <a:t>preeklampsie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492165" y="4682771"/>
            <a:ext cx="2517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Eklamptický</a:t>
            </a:r>
            <a:r>
              <a:rPr lang="cs-CZ" b="1" dirty="0" smtClean="0"/>
              <a:t> záchvat</a:t>
            </a:r>
            <a:endParaRPr lang="cs-CZ" b="1" dirty="0"/>
          </a:p>
        </p:txBody>
      </p:sp>
    </p:spTree>
    <p:extLst>
      <p:ext uri="{BB962C8B-B14F-4D97-AF65-F5344CB8AC3E}">
        <p14:creationId xmlns="" xmlns:p14="http://schemas.microsoft.com/office/powerpoint/2010/main" val="115968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Syndrom Status </a:t>
            </a:r>
            <a:r>
              <a:rPr lang="cs-CZ" dirty="0" err="1" smtClean="0"/>
              <a:t>eclampticus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 smtClean="0"/>
              <a:t>Status </a:t>
            </a:r>
            <a:r>
              <a:rPr lang="cs-CZ" dirty="0" err="1"/>
              <a:t>eclampticus</a:t>
            </a:r>
            <a:r>
              <a:rPr lang="cs-CZ" dirty="0"/>
              <a:t> </a:t>
            </a:r>
            <a:r>
              <a:rPr lang="cs-CZ" dirty="0" smtClean="0"/>
              <a:t>(záchvaty se opakují nebo neustupují) </a:t>
            </a:r>
          </a:p>
          <a:p>
            <a:r>
              <a:rPr lang="cs-CZ" b="1" dirty="0" err="1" smtClean="0"/>
              <a:t>Th</a:t>
            </a:r>
            <a:r>
              <a:rPr lang="cs-CZ" b="1" dirty="0" smtClean="0"/>
              <a:t>: </a:t>
            </a:r>
            <a:r>
              <a:rPr lang="cs-CZ" dirty="0" smtClean="0"/>
              <a:t>(stejně jako u eklampsie )</a:t>
            </a:r>
          </a:p>
          <a:p>
            <a:r>
              <a:rPr lang="cs-CZ" dirty="0" err="1" smtClean="0"/>
              <a:t>Ebrantil</a:t>
            </a:r>
            <a:r>
              <a:rPr lang="cs-CZ" dirty="0" smtClean="0"/>
              <a:t> (</a:t>
            </a:r>
            <a:r>
              <a:rPr lang="cs-CZ" dirty="0" err="1" smtClean="0"/>
              <a:t>Nepresol</a:t>
            </a:r>
            <a:r>
              <a:rPr lang="cs-CZ" dirty="0" smtClean="0"/>
              <a:t>) 25 -50mg</a:t>
            </a:r>
          </a:p>
          <a:p>
            <a:r>
              <a:rPr lang="cs-CZ" dirty="0" err="1" smtClean="0"/>
              <a:t>Apaurin</a:t>
            </a:r>
            <a:r>
              <a:rPr lang="cs-CZ" dirty="0" smtClean="0"/>
              <a:t> 10-20mg </a:t>
            </a:r>
            <a:r>
              <a:rPr lang="cs-CZ" dirty="0" err="1" smtClean="0"/>
              <a:t>i.v</a:t>
            </a:r>
            <a:r>
              <a:rPr lang="cs-CZ" dirty="0" smtClean="0"/>
              <a:t>.</a:t>
            </a:r>
          </a:p>
          <a:p>
            <a:r>
              <a:rPr lang="cs-CZ" dirty="0" smtClean="0"/>
              <a:t>Mgso4 20% 2-3 </a:t>
            </a:r>
            <a:r>
              <a:rPr lang="cs-CZ" dirty="0" err="1" smtClean="0"/>
              <a:t>amp</a:t>
            </a:r>
            <a:r>
              <a:rPr lang="cs-CZ" dirty="0" smtClean="0"/>
              <a:t> </a:t>
            </a:r>
            <a:r>
              <a:rPr lang="cs-CZ" dirty="0" err="1" smtClean="0"/>
              <a:t>i.v</a:t>
            </a:r>
            <a:r>
              <a:rPr lang="cs-CZ" dirty="0" smtClean="0"/>
              <a:t>  (30ml)</a:t>
            </a:r>
          </a:p>
          <a:p>
            <a:r>
              <a:rPr lang="cs-CZ" dirty="0" err="1" smtClean="0"/>
              <a:t>Thiopental</a:t>
            </a:r>
            <a:r>
              <a:rPr lang="cs-CZ" dirty="0" smtClean="0"/>
              <a:t> </a:t>
            </a:r>
            <a:r>
              <a:rPr lang="cs-CZ" dirty="0"/>
              <a:t>(5mg/kg) zajištění dýchacích </a:t>
            </a:r>
            <a:r>
              <a:rPr lang="cs-CZ" dirty="0" smtClean="0"/>
              <a:t>cest(relaxace)</a:t>
            </a:r>
          </a:p>
          <a:p>
            <a:r>
              <a:rPr lang="cs-CZ" dirty="0"/>
              <a:t>Ř</a:t>
            </a:r>
            <a:r>
              <a:rPr lang="cs-CZ" dirty="0" smtClean="0"/>
              <a:t>ízená </a:t>
            </a:r>
            <a:r>
              <a:rPr lang="cs-CZ" dirty="0"/>
              <a:t>ventilace </a:t>
            </a:r>
            <a:endParaRPr lang="cs-CZ" dirty="0" smtClean="0"/>
          </a:p>
          <a:p>
            <a:r>
              <a:rPr lang="cs-CZ" dirty="0"/>
              <a:t>T</a:t>
            </a:r>
            <a:r>
              <a:rPr lang="cs-CZ" dirty="0" smtClean="0"/>
              <a:t>ransport </a:t>
            </a:r>
            <a:r>
              <a:rPr lang="cs-CZ" dirty="0"/>
              <a:t>rodičky přímo na operační sál/UP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4284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849</Words>
  <PresentationFormat>Předvádění na obrazovce (4:3)</PresentationFormat>
  <Paragraphs>130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Bohatý</vt:lpstr>
      <vt:lpstr>Preeklampsie </vt:lpstr>
      <vt:lpstr>Preeklampsie příznaky </vt:lpstr>
      <vt:lpstr>Terapie preeklampsie</vt:lpstr>
      <vt:lpstr>Komplikace preeklampsie</vt:lpstr>
      <vt:lpstr>Eklampsie</vt:lpstr>
      <vt:lpstr>Patogeneze eklampsie </vt:lpstr>
      <vt:lpstr>Fáze eklampsie</vt:lpstr>
      <vt:lpstr>Snímek 8</vt:lpstr>
      <vt:lpstr> Syndrom Status eclampticus </vt:lpstr>
      <vt:lpstr> Syndrom Status eclampticus </vt:lpstr>
      <vt:lpstr>Embolie plodovou vodou</vt:lpstr>
      <vt:lpstr>Etiologie embolie PV</vt:lpstr>
      <vt:lpstr>Patofyziologie  EPV</vt:lpstr>
      <vt:lpstr>Klinické projevy</vt:lpstr>
      <vt:lpstr>EPV klinické projevy </vt:lpstr>
      <vt:lpstr>Diagnostika už jenom dle kliniky</vt:lpstr>
      <vt:lpstr>Terapie - intervence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Preeklampsie</dc:title>
  <dc:creator>Guest</dc:creator>
  <cp:lastModifiedBy>Guest</cp:lastModifiedBy>
  <cp:revision>1</cp:revision>
  <dcterms:created xsi:type="dcterms:W3CDTF">2020-10-12T18:53:04Z</dcterms:created>
  <dcterms:modified xsi:type="dcterms:W3CDTF">2020-10-12T19:01:45Z</dcterms:modified>
</cp:coreProperties>
</file>