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7" d="100"/>
          <a:sy n="157" d="100"/>
        </p:scale>
        <p:origin x="1900" y="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484D16B-F60B-45B0-9235-87E9DE7BB67D}" type="datetimeFigureOut">
              <a:rPr lang="cs-CZ" smtClean="0"/>
              <a:t>23.02.2019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DBAC569-CDC5-4CE6-A5A4-399969087D2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D16B-F60B-45B0-9235-87E9DE7BB67D}" type="datetimeFigureOut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AC569-CDC5-4CE6-A5A4-399969087D2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D16B-F60B-45B0-9235-87E9DE7BB67D}" type="datetimeFigureOut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AC569-CDC5-4CE6-A5A4-399969087D2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484D16B-F60B-45B0-9235-87E9DE7BB67D}" type="datetimeFigureOut">
              <a:rPr lang="cs-CZ" smtClean="0"/>
              <a:t>23.02.2019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DBAC569-CDC5-4CE6-A5A4-399969087D2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484D16B-F60B-45B0-9235-87E9DE7BB67D}" type="datetimeFigureOut">
              <a:rPr lang="cs-CZ" smtClean="0"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DBAC569-CDC5-4CE6-A5A4-399969087D2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D16B-F60B-45B0-9235-87E9DE7BB67D}" type="datetimeFigureOut">
              <a:rPr lang="cs-CZ" smtClean="0"/>
              <a:t>23.02.2019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AC569-CDC5-4CE6-A5A4-399969087D23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D16B-F60B-45B0-9235-87E9DE7BB67D}" type="datetimeFigureOut">
              <a:rPr lang="cs-CZ" smtClean="0"/>
              <a:t>23.02.2019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AC569-CDC5-4CE6-A5A4-399969087D23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484D16B-F60B-45B0-9235-87E9DE7BB67D}" type="datetimeFigureOut">
              <a:rPr lang="cs-CZ" smtClean="0"/>
              <a:t>23.02.2019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DBAC569-CDC5-4CE6-A5A4-399969087D2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D16B-F60B-45B0-9235-87E9DE7BB67D}" type="datetimeFigureOut">
              <a:rPr lang="cs-CZ" smtClean="0"/>
              <a:t>23.02.2019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AC569-CDC5-4CE6-A5A4-399969087D2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484D16B-F60B-45B0-9235-87E9DE7BB67D}" type="datetimeFigureOut">
              <a:rPr lang="cs-CZ" smtClean="0"/>
              <a:t>23.02.2019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DBAC569-CDC5-4CE6-A5A4-399969087D2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484D16B-F60B-45B0-9235-87E9DE7BB67D}" type="datetimeFigureOut">
              <a:rPr lang="cs-CZ" smtClean="0"/>
              <a:t>23.02.2019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DBAC569-CDC5-4CE6-A5A4-399969087D23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484D16B-F60B-45B0-9235-87E9DE7BB67D}" type="datetimeFigureOut">
              <a:rPr lang="cs-CZ" smtClean="0"/>
              <a:t>23.02.2019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DBAC569-CDC5-4CE6-A5A4-399969087D2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Specifika psychiatrického ošetřovatelství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Č. 43 - C</a:t>
            </a:r>
          </a:p>
        </p:txBody>
      </p:sp>
    </p:spTree>
    <p:extLst>
      <p:ext uri="{BB962C8B-B14F-4D97-AF65-F5344CB8AC3E}">
        <p14:creationId xmlns:p14="http://schemas.microsoft.com/office/powerpoint/2010/main" val="641702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Psychiatrické ošetřovatelství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Otevřená/uzavřená/režimová oddělení</a:t>
            </a:r>
          </a:p>
          <a:p>
            <a:r>
              <a:rPr lang="cs-CZ" dirty="0"/>
              <a:t>Akutní/následná oddělení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akutní </a:t>
            </a:r>
            <a:r>
              <a:rPr lang="cs-CZ" b="1" dirty="0"/>
              <a:t>otevřená oddělení</a:t>
            </a:r>
            <a:r>
              <a:rPr lang="cs-CZ" dirty="0"/>
              <a:t> jsou přijímáni pacienti, u kterých nehrozí nebezpečí sebepoškození či agrese a s hospitalizací souhlasí. Tato oddělení bývají psychoterapeuticky zaměřená.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uzavřených odděleních</a:t>
            </a:r>
            <a:r>
              <a:rPr lang="cs-CZ" dirty="0"/>
              <a:t> - hospitalizováni pacienti v akutních fázích psychických poruch, pacienti vykazující nebezpečí sebepoškozujícího, sebevražedného nebo agresivního jednání a pacienti, kteří s hospitalizací nesouhlasí.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7082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Nedobrovolná hospitalizace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/>
          <a:lstStyle/>
          <a:p>
            <a:r>
              <a:rPr lang="cs-CZ" dirty="0"/>
              <a:t>Soudně nařízené léčby a v případech, kdy potencionální pacient jeví známky duševní poruchy nebo intoxikace a ohrožuje sebe nebo své okolí. Je-li na oddělení přijat pacient proti své vůli, musí být tato skutečnost nahlášena příslušnému (spádovém) soudu.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Jestliže jsou u pacienta během dobrovolné hospitalizace použity restriktivní metody, je tato hospitalizace změněna na nedobrovolnou a jako taková je hlášena soudu. Po úpravě a stabilizaci stavu opět pacient podepisuje souhlas s hospitalizací.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2539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Detenční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Řízení o přípustnosti převzetí pacienta proti jeho vůli do zdravotnického zařízení. Soudce na základě údajů ve zdravotnické dokumentaci, výslechu pacienta a ošetřujícího lékaře, rozhodne, zda je hospitalizace oprávněná. Usnesení je doručeno pacientovi i zástupci zdravotnického zařízení (obvykle ošetřujícímu lékaři). Jestliže soud označí hospitalizaci za zákonnou, pokračuje se v řízení o přípustnosti dalšího držení v ústavu, je stanoven soudní znalec, který se vyjádří k nutnosti dalšího držení ve zdravotnickém zařízení. Rozsudek o přípustnosti držení pacienta, včetně stanovení délky možné nedobrovolné hospitalizace musí být učiněn do 3 měsíců od hlášení nedobrovolné hospitalizace. Účinnost rozsudku zanikne po uplynutí 1 roku ode dne jeho vyhlášení (jestliže v něm nebyla určena kratší lhůta). Pacienta je samozřejmě možné propustit i před uplynutím stanovené doby. Je-li třeba hospitalizaci prodloužit, je nutné opětovné schválení soudu.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2473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psychiatrického ošetřovatelství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Útěk nedobrovolně hospitalizovaného pacienta – hlášení PČR (ohlásit i soudu)</a:t>
            </a:r>
          </a:p>
          <a:p>
            <a:endParaRPr lang="cs-CZ" dirty="0"/>
          </a:p>
          <a:p>
            <a:r>
              <a:rPr lang="cs-CZ" dirty="0"/>
              <a:t>Restriktivní metody – omezovací</a:t>
            </a:r>
          </a:p>
          <a:p>
            <a:pPr marL="0" indent="0">
              <a:buNone/>
            </a:pPr>
            <a:r>
              <a:rPr lang="cs-CZ" dirty="0"/>
              <a:t>- taxativně vyjmenované v zákoně č. 372/2011 Sb. (kurty, parenterální podání medikace proti vůli pacienta, fyzické omezení, síťové lůžko, ochranný kabátek, kombinace výše uvedeného – přesné znění </a:t>
            </a:r>
            <a:r>
              <a:rPr lang="cs-CZ"/>
              <a:t>viz zákon §39)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užití restriktivní metody (bez souhlasu pacienta do 24 hod) – nedobrovolná hospitalizace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Zbavování svéprávnosti (způsobilosti k právním úkonům)</a:t>
            </a:r>
          </a:p>
        </p:txBody>
      </p:sp>
    </p:spTree>
    <p:extLst>
      <p:ext uri="{BB962C8B-B14F-4D97-AF65-F5344CB8AC3E}">
        <p14:creationId xmlns:p14="http://schemas.microsoft.com/office/powerpoint/2010/main" val="2401957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PSYCHIATRICKÉHO OŠETŘOVATELSTVÍ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Vycházky – samostatné, s personálem, s rodinnými příslušníky</a:t>
            </a:r>
          </a:p>
          <a:p>
            <a:endParaRPr lang="cs-CZ" dirty="0"/>
          </a:p>
          <a:p>
            <a:r>
              <a:rPr lang="cs-CZ" dirty="0"/>
              <a:t>propustky</a:t>
            </a:r>
          </a:p>
        </p:txBody>
      </p:sp>
    </p:spTree>
    <p:extLst>
      <p:ext uri="{BB962C8B-B14F-4D97-AF65-F5344CB8AC3E}">
        <p14:creationId xmlns:p14="http://schemas.microsoft.com/office/powerpoint/2010/main" val="3786100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PSYCHIATRICKÉHO OŠETŘOVATELSTVÍ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Zajištění bezpečného prostředí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Pozorování – chování, interakce s pacienty, vzezření pacienta, reakce na podněty, komunikace, spánek</a:t>
            </a:r>
          </a:p>
          <a:p>
            <a:endParaRPr lang="cs-CZ" dirty="0"/>
          </a:p>
          <a:p>
            <a:r>
              <a:rPr lang="cs-CZ" dirty="0"/>
              <a:t>Zápisy do dokumentace - pozorování</a:t>
            </a:r>
          </a:p>
          <a:p>
            <a:endParaRPr lang="cs-CZ" dirty="0"/>
          </a:p>
          <a:p>
            <a:r>
              <a:rPr lang="cs-CZ" dirty="0"/>
              <a:t>Komunikace</a:t>
            </a:r>
          </a:p>
          <a:p>
            <a:endParaRPr lang="cs-CZ" dirty="0"/>
          </a:p>
          <a:p>
            <a:r>
              <a:rPr lang="cs-CZ" dirty="0"/>
              <a:t>Bezpečnostní pravidla (nebýt s pacientem o samotě, ústupová cesta, prohlížení věcí pacienta, odebírání ostrých předmětů…)</a:t>
            </a:r>
          </a:p>
        </p:txBody>
      </p:sp>
    </p:spTree>
    <p:extLst>
      <p:ext uri="{BB962C8B-B14F-4D97-AF65-F5344CB8AC3E}">
        <p14:creationId xmlns:p14="http://schemas.microsoft.com/office/powerpoint/2010/main" val="6757172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46</TotalTime>
  <Words>320</Words>
  <Application>Microsoft Office PowerPoint</Application>
  <PresentationFormat>Předvádění na obrazovce (4:3)</PresentationFormat>
  <Paragraphs>37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Century Schoolbook</vt:lpstr>
      <vt:lpstr>Courier New</vt:lpstr>
      <vt:lpstr>Wingdings</vt:lpstr>
      <vt:lpstr>Wingdings 2</vt:lpstr>
      <vt:lpstr>Arkýř</vt:lpstr>
      <vt:lpstr>Specifika psychiatrického ošetřovatelství</vt:lpstr>
      <vt:lpstr>Psychiatrické ošetřovatelství</vt:lpstr>
      <vt:lpstr>Nedobrovolná hospitalizace</vt:lpstr>
      <vt:lpstr>Detenční řízení</vt:lpstr>
      <vt:lpstr>Specifika psychiatrického ošetřovatelství</vt:lpstr>
      <vt:lpstr>SPECIFIKA PSYCHIATRICKÉHO OŠETŘOVATELSTVÍ</vt:lpstr>
      <vt:lpstr>SPECIFIKA PSYCHIATRICKÉHO OŠETŘOVATELSTVÍ</vt:lpstr>
    </vt:vector>
  </TitlesOfParts>
  <Company>Vysoka skola zdravotnicka, Praha 5, Duskova 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Specifika psychiatrického ošetřovatelství</dc:title>
  <dc:creator>Tošnarová Hana</dc:creator>
  <cp:lastModifiedBy>Tošnarová Hana</cp:lastModifiedBy>
  <cp:revision>6</cp:revision>
  <dcterms:created xsi:type="dcterms:W3CDTF">2014-03-10T08:28:34Z</dcterms:created>
  <dcterms:modified xsi:type="dcterms:W3CDTF">2019-02-23T11:46:36Z</dcterms:modified>
</cp:coreProperties>
</file>