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60" r:id="rId3"/>
    <p:sldId id="265" r:id="rId4"/>
    <p:sldId id="261" r:id="rId5"/>
    <p:sldId id="262" r:id="rId6"/>
    <p:sldId id="267" r:id="rId7"/>
    <p:sldId id="268" r:id="rId8"/>
    <p:sldId id="273" r:id="rId9"/>
    <p:sldId id="269" r:id="rId10"/>
    <p:sldId id="270" r:id="rId11"/>
    <p:sldId id="271" r:id="rId12"/>
    <p:sldId id="266" r:id="rId13"/>
    <p:sldId id="272" r:id="rId14"/>
    <p:sldId id="274" r:id="rId15"/>
    <p:sldId id="263" r:id="rId16"/>
    <p:sldId id="264" r:id="rId17"/>
    <p:sldId id="257" r:id="rId18"/>
    <p:sldId id="258" r:id="rId19"/>
    <p:sldId id="259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83F208-5922-41EF-B98A-1A16FE598DBF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E74D0F-30C2-42DB-8BC7-3DBE854573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85442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smtClean="0">
                <a:latin typeface="Arial" panose="020B0604020202020204" pitchFamily="34" charset="0"/>
              </a:rPr>
              <a:t>Jakékoliv pohlazení lepší, než žádné!</a:t>
            </a:r>
          </a:p>
          <a:p>
            <a:endParaRPr lang="cs-CZ" altLang="cs-CZ" smtClean="0">
              <a:latin typeface="Arial" panose="020B0604020202020204" pitchFamily="34" charset="0"/>
            </a:endParaRPr>
          </a:p>
          <a:p>
            <a:r>
              <a:rPr lang="cs-CZ" altLang="cs-CZ" smtClean="0">
                <a:latin typeface="Arial" panose="020B0604020202020204" pitchFamily="34" charset="0"/>
              </a:rPr>
              <a:t>Rozdíl mezi otevřenou a uzavřenou otázkou!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ED97863-B400-4E9E-AA59-32C2E8220314}" type="slidenum">
              <a:rPr lang="de-DE" altLang="cs-CZ" sz="1200"/>
              <a:pPr eaLnBrk="1" hangingPunct="1"/>
              <a:t>3</a:t>
            </a:fld>
            <a:endParaRPr lang="de-DE" altLang="cs-CZ" sz="1200"/>
          </a:p>
        </p:txBody>
      </p:sp>
    </p:spTree>
    <p:extLst>
      <p:ext uri="{BB962C8B-B14F-4D97-AF65-F5344CB8AC3E}">
        <p14:creationId xmlns:p14="http://schemas.microsoft.com/office/powerpoint/2010/main" val="22267668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cs-CZ" altLang="cs-CZ" smtClean="0"/>
              <a:t>Velmi se osvědčilo v praxi – nechat velký prostor pro toto cvičení a diskuzi s tím spojenou.</a:t>
            </a:r>
          </a:p>
          <a:p>
            <a:pPr>
              <a:spcBef>
                <a:spcPct val="0"/>
              </a:spcBef>
            </a:pPr>
            <a:endParaRPr lang="cs-CZ" altLang="cs-CZ" smtClean="0"/>
          </a:p>
          <a:p>
            <a:pPr>
              <a:spcBef>
                <a:spcPct val="0"/>
              </a:spcBef>
            </a:pPr>
            <a:r>
              <a:rPr lang="cs-CZ" altLang="cs-CZ" smtClean="0"/>
              <a:t>Nejprve si napíše každá dvojice problematickou „hlášku“ nebo dvě a pak už jí vystřelí na jinou dvojici – ta reaguje, pak se to rozebere, ta střílející dvojice vybere na koho dál..</a:t>
            </a:r>
          </a:p>
        </p:txBody>
      </p:sp>
    </p:spTree>
    <p:extLst>
      <p:ext uri="{BB962C8B-B14F-4D97-AF65-F5344CB8AC3E}">
        <p14:creationId xmlns:p14="http://schemas.microsoft.com/office/powerpoint/2010/main" val="22339451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8425" y="746125"/>
            <a:ext cx="6599238" cy="3713163"/>
          </a:xfrm>
          <a:ln/>
        </p:spPr>
      </p:sp>
      <p:sp>
        <p:nvSpPr>
          <p:cNvPr id="12185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smtClean="0">
                <a:latin typeface="Times New Roman" panose="02020603050405020304" pitchFamily="18" charset="0"/>
              </a:rPr>
              <a:t>Křik – </a:t>
            </a:r>
          </a:p>
          <a:p>
            <a:endParaRPr lang="cs-CZ" altLang="cs-CZ" smtClean="0">
              <a:latin typeface="Times New Roman" panose="02020603050405020304" pitchFamily="18" charset="0"/>
            </a:endParaRPr>
          </a:p>
          <a:p>
            <a:r>
              <a:rPr lang="cs-CZ" altLang="cs-CZ" smtClean="0">
                <a:latin typeface="Times New Roman" panose="02020603050405020304" pitchFamily="18" charset="0"/>
              </a:rPr>
              <a:t>Dítě: křik, pláč</a:t>
            </a:r>
          </a:p>
          <a:p>
            <a:r>
              <a:rPr lang="cs-CZ" altLang="cs-CZ" smtClean="0">
                <a:latin typeface="Times New Roman" panose="02020603050405020304" pitchFamily="18" charset="0"/>
              </a:rPr>
              <a:t>Rodič: Křik</a:t>
            </a:r>
          </a:p>
          <a:p>
            <a:r>
              <a:rPr lang="cs-CZ" altLang="cs-CZ" smtClean="0">
                <a:latin typeface="Times New Roman" panose="02020603050405020304" pitchFamily="18" charset="0"/>
              </a:rPr>
              <a:t>Dospělý: otázka?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/>
          </p:nvPr>
        </p:nvSpPr>
        <p:spPr/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0ED0A24F-9968-40A1-8DF3-182B87D89740}" type="slidenum">
              <a:rPr lang="cs-CZ" altLang="cs-CZ">
                <a:solidFill>
                  <a:srgbClr val="000000"/>
                </a:solidFill>
                <a:latin typeface="Calibri" panose="020F0502020204030204" pitchFamily="34" charset="0"/>
              </a:rPr>
              <a:pPr eaLnBrk="1" hangingPunct="1"/>
              <a:t>4</a:t>
            </a:fld>
            <a:endParaRPr lang="cs-CZ" altLang="cs-CZ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0751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22338" y="746125"/>
            <a:ext cx="4951412" cy="3713163"/>
          </a:xfrm>
          <a:ln/>
        </p:spPr>
      </p:sp>
      <p:sp>
        <p:nvSpPr>
          <p:cNvPr id="12288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smtClean="0">
                <a:latin typeface="Times New Roman" panose="02020603050405020304" pitchFamily="18" charset="0"/>
              </a:rPr>
              <a:t>Otázky nebo převrácení:</a:t>
            </a:r>
          </a:p>
          <a:p>
            <a:endParaRPr lang="cs-CZ" altLang="cs-CZ" smtClean="0">
              <a:latin typeface="Times New Roman" panose="02020603050405020304" pitchFamily="18" charset="0"/>
            </a:endParaRPr>
          </a:p>
          <a:p>
            <a:r>
              <a:rPr lang="cs-CZ" altLang="cs-CZ" smtClean="0">
                <a:latin typeface="Times New Roman" panose="02020603050405020304" pitchFamily="18" charset="0"/>
              </a:rPr>
              <a:t>Chcete říct, že jsem nereálný?</a:t>
            </a:r>
          </a:p>
          <a:p>
            <a:r>
              <a:rPr lang="cs-CZ" altLang="cs-CZ" smtClean="0">
                <a:latin typeface="Times New Roman" panose="02020603050405020304" pitchFamily="18" charset="0"/>
              </a:rPr>
              <a:t>Chcete říct, že jsem neschopná?</a:t>
            </a:r>
          </a:p>
          <a:p>
            <a:endParaRPr lang="cs-CZ" altLang="cs-CZ" smtClean="0">
              <a:latin typeface="Times New Roman" panose="02020603050405020304" pitchFamily="18" charset="0"/>
            </a:endParaRPr>
          </a:p>
          <a:p>
            <a:endParaRPr lang="cs-CZ" altLang="cs-CZ" smtClean="0">
              <a:latin typeface="Times New Roman" panose="02020603050405020304" pitchFamily="18" charset="0"/>
            </a:endParaRPr>
          </a:p>
          <a:p>
            <a:endParaRPr lang="cs-CZ" altLang="cs-CZ" smtClean="0">
              <a:latin typeface="Times New Roman" panose="02020603050405020304" pitchFamily="18" charset="0"/>
            </a:endParaRPr>
          </a:p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/>
          </p:nvPr>
        </p:nvSpPr>
        <p:spPr/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D739C86C-6A2C-431F-8B31-E9E36A4431CC}" type="slidenum">
              <a:rPr lang="cs-CZ" altLang="cs-CZ">
                <a:solidFill>
                  <a:srgbClr val="000000"/>
                </a:solidFill>
                <a:latin typeface="Calibri" panose="020F0502020204030204" pitchFamily="34" charset="0"/>
              </a:rPr>
              <a:pPr eaLnBrk="1" hangingPunct="1"/>
              <a:t>5</a:t>
            </a:fld>
            <a:endParaRPr lang="cs-CZ" altLang="cs-CZ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42421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cs-CZ" dirty="0" smtClean="0"/>
              <a:t>Nejsnazší je přizpůsobit svoji polohu těla jeho tělu. Pozice rukou, nohou. Když má protějšek například nohu</a:t>
            </a:r>
          </a:p>
          <a:p>
            <a:pPr>
              <a:defRPr/>
            </a:pPr>
            <a:r>
              <a:rPr lang="cs-CZ" dirty="0" smtClean="0"/>
              <a:t>přes nohu, můžeme naše nohy překřížit. Když je předkloněný a opírá se rukama o stůl, též se předkloníme</a:t>
            </a:r>
          </a:p>
          <a:p>
            <a:pPr>
              <a:defRPr/>
            </a:pPr>
            <a:r>
              <a:rPr lang="cs-CZ" dirty="0" smtClean="0"/>
              <a:t>a položíme ruce na stůl. Samozřejmě vše je třeba dělat jemně, nejde o nějaké doslovné opičení se.  Je dobré</a:t>
            </a:r>
          </a:p>
          <a:p>
            <a:pPr>
              <a:defRPr/>
            </a:pPr>
            <a:r>
              <a:rPr lang="cs-CZ" dirty="0" smtClean="0"/>
              <a:t>také sladit rychlost mluvení. Není dobré mluvit rychleji, než mluví protějšek. Rychlost řeči totiž vypovídá</a:t>
            </a:r>
          </a:p>
          <a:p>
            <a:pPr>
              <a:defRPr/>
            </a:pPr>
            <a:r>
              <a:rPr lang="cs-CZ" dirty="0" smtClean="0"/>
              <a:t>o rychlosti, jakou je daný člověk schopen zpracovávat informace na vědomé úrovni. Při rychlejší mluvě by nám</a:t>
            </a:r>
          </a:p>
          <a:p>
            <a:pPr>
              <a:defRPr/>
            </a:pPr>
            <a:r>
              <a:rPr lang="cs-CZ" dirty="0" smtClean="0"/>
              <a:t>pomalu mluvící člověk nemusel rozumět. Obzvlášť důležité je tohle pravidlo při telefonických rozhovorech.</a:t>
            </a:r>
          </a:p>
          <a:p>
            <a:pPr>
              <a:defRPr/>
            </a:pPr>
            <a:r>
              <a:rPr lang="cs-CZ" dirty="0" smtClean="0"/>
              <a:t>Někdy se osvědčuje také zkusit použít nějaký slovní obrat nebo slovo, který protějšek v řeči používá.</a:t>
            </a:r>
          </a:p>
          <a:p>
            <a:pPr>
              <a:defRPr/>
            </a:pPr>
            <a:r>
              <a:rPr lang="cs-CZ" dirty="0" smtClean="0"/>
              <a:t>Když zrcadlení použijeme, můžeme si všimnout, že po určité době se počáteční napětí začne vytrácet</a:t>
            </a:r>
          </a:p>
          <a:p>
            <a:pPr>
              <a:defRPr/>
            </a:pPr>
            <a:r>
              <a:rPr lang="cs-CZ" dirty="0" smtClean="0"/>
              <a:t>a nastupuje uvolněná atmosféra. Když takto začneme mít komunikaci pod kontrolou, můžeme se například</a:t>
            </a:r>
          </a:p>
          <a:p>
            <a:pPr>
              <a:defRPr/>
            </a:pPr>
            <a:r>
              <a:rPr lang="cs-CZ" dirty="0" smtClean="0"/>
              <a:t>z původního předklonu narovnat a ruce ze stolu dát do klína. Velmi pravděpodobně podobnou věc učiní i váš</a:t>
            </a:r>
          </a:p>
          <a:p>
            <a:pPr>
              <a:defRPr/>
            </a:pPr>
            <a:r>
              <a:rPr lang="cs-CZ" dirty="0" smtClean="0"/>
              <a:t>protějšek. Uvolnění a harmonie se ještě více prohloubí a začne vznikat vztah.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13D03ED-65C9-4C4E-9CFB-C659544E4767}" type="slidenum">
              <a:rPr lang="de-DE" altLang="cs-CZ" sz="1200"/>
              <a:pPr eaLnBrk="1" hangingPunct="1"/>
              <a:t>7</a:t>
            </a:fld>
            <a:endParaRPr lang="de-DE" altLang="cs-CZ" sz="1200"/>
          </a:p>
        </p:txBody>
      </p:sp>
    </p:spTree>
    <p:extLst>
      <p:ext uri="{BB962C8B-B14F-4D97-AF65-F5344CB8AC3E}">
        <p14:creationId xmlns:p14="http://schemas.microsoft.com/office/powerpoint/2010/main" val="7490027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E0FDECD-5AAF-4EA2-AEAF-7BF1CBB3674B}" type="slidenum">
              <a:rPr lang="de-DE" altLang="cs-CZ" sz="1200"/>
              <a:pPr eaLnBrk="1" hangingPunct="1"/>
              <a:t>9</a:t>
            </a:fld>
            <a:endParaRPr lang="de-DE" altLang="cs-CZ" sz="1200"/>
          </a:p>
        </p:txBody>
      </p:sp>
    </p:spTree>
    <p:extLst>
      <p:ext uri="{BB962C8B-B14F-4D97-AF65-F5344CB8AC3E}">
        <p14:creationId xmlns:p14="http://schemas.microsoft.com/office/powerpoint/2010/main" val="41805447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906044C-1F5E-455E-A794-B3ACE133E332}" type="slidenum">
              <a:rPr lang="de-DE" altLang="cs-CZ" sz="1200"/>
              <a:pPr eaLnBrk="1" hangingPunct="1"/>
              <a:t>10</a:t>
            </a:fld>
            <a:endParaRPr lang="de-DE" altLang="cs-CZ" sz="1200"/>
          </a:p>
        </p:txBody>
      </p:sp>
    </p:spTree>
    <p:extLst>
      <p:ext uri="{BB962C8B-B14F-4D97-AF65-F5344CB8AC3E}">
        <p14:creationId xmlns:p14="http://schemas.microsoft.com/office/powerpoint/2010/main" val="10869602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0DAFE6D-3569-418C-B6F6-4099DA177AD7}" type="slidenum">
              <a:rPr lang="de-DE" altLang="cs-CZ" sz="1200"/>
              <a:pPr eaLnBrk="1" hangingPunct="1"/>
              <a:t>11</a:t>
            </a:fld>
            <a:endParaRPr lang="de-DE" altLang="cs-CZ" sz="1200"/>
          </a:p>
        </p:txBody>
      </p:sp>
    </p:spTree>
    <p:extLst>
      <p:ext uri="{BB962C8B-B14F-4D97-AF65-F5344CB8AC3E}">
        <p14:creationId xmlns:p14="http://schemas.microsoft.com/office/powerpoint/2010/main" val="819484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cs-CZ" altLang="cs-CZ" i="1" smtClean="0">
                <a:latin typeface="Arial" panose="020B0604020202020204" pitchFamily="34" charset="0"/>
              </a:rPr>
              <a:t>Videoukázka – Knoflíkáři</a:t>
            </a:r>
          </a:p>
          <a:p>
            <a:pPr>
              <a:spcBef>
                <a:spcPct val="0"/>
              </a:spcBef>
            </a:pPr>
            <a:r>
              <a:rPr lang="cs-CZ" altLang="cs-CZ" smtClean="0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3277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6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556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556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556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556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556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556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556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556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B88891F2-FFDE-458A-A7EE-DEBC349743C7}" type="slidenum">
              <a:rPr lang="de-DE" altLang="cs-CZ">
                <a:latin typeface="Arial" panose="020B0604020202020204" pitchFamily="34" charset="0"/>
              </a:rPr>
              <a:pPr/>
              <a:t>12</a:t>
            </a:fld>
            <a:endParaRPr lang="de-DE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28494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22338" y="746125"/>
            <a:ext cx="4951412" cy="3713163"/>
          </a:xfrm>
          <a:ln/>
        </p:spPr>
      </p:sp>
      <p:sp>
        <p:nvSpPr>
          <p:cNvPr id="12390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smtClean="0">
                <a:latin typeface="Times New Roman" panose="02020603050405020304" pitchFamily="18" charset="0"/>
              </a:rPr>
              <a:t>Chováte se jako tlumočník, přeložíte zlomyslný útok do vlídnější dimenze.</a:t>
            </a:r>
          </a:p>
          <a:p>
            <a:r>
              <a:rPr lang="cs-CZ" altLang="cs-CZ" smtClean="0">
                <a:latin typeface="Times New Roman" panose="02020603050405020304" pitchFamily="18" charset="0"/>
              </a:rPr>
              <a:t>Vy jako osoba se do určité míry vytrácíte. Mizíte z dostřelu, neděláte nic jiného, než zopakujete vyjádření, jinými slovy. Urážka se mění v kompliment! </a:t>
            </a:r>
            <a:r>
              <a:rPr lang="cs-CZ" altLang="cs-CZ" smtClean="0">
                <a:latin typeface="Times New Roman" panose="02020603050405020304" pitchFamily="18" charset="0"/>
                <a:sym typeface="Wingdings" panose="05000000000000000000" pitchFamily="2" charset="2"/>
              </a:rPr>
              <a:t></a:t>
            </a:r>
          </a:p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/>
          </p:nvPr>
        </p:nvSpPr>
        <p:spPr/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7BA00C88-B444-4627-95E2-0414163FA3BC}" type="slidenum">
              <a:rPr lang="cs-CZ" altLang="cs-CZ">
                <a:solidFill>
                  <a:srgbClr val="000000"/>
                </a:solidFill>
                <a:latin typeface="Calibri" panose="020F0502020204030204" pitchFamily="34" charset="0"/>
              </a:rPr>
              <a:pPr eaLnBrk="1" hangingPunct="1"/>
              <a:t>15</a:t>
            </a:fld>
            <a:endParaRPr lang="cs-CZ" altLang="cs-CZ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3998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DBE86B-6658-46AE-A162-2A02C97C23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0CD1864-1362-44BF-A88A-42A0B6E2E7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1C5EDAF-AB9E-4FE8-9121-AD8162AED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4842E-AB61-4294-B378-17C8EBA09433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05F2C65-7A12-40D4-8C8D-6E34FC01E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5866D49-BF66-4E32-9A12-38B9078F9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C667-7932-4FCF-90E9-162433D25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525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CC8793-41C3-4C47-A57F-DF1ADB3C0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6F10B2A-AA85-46E5-A0F9-96865CAD59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A58E8A1-F31C-46D8-99E2-5FCB7D9EA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4842E-AB61-4294-B378-17C8EBA09433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1A486F7-3186-4AE0-B981-0086AB52D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30DB024-ECBF-4ECF-8D5F-ED78AA062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C667-7932-4FCF-90E9-162433D25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9454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4B315A3-0CBF-44F4-8ABF-CD46682CD2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806720C-60A4-4DE0-B2AA-C1DA034169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7760559-A0D5-460F-9CAB-4C0EB8219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4842E-AB61-4294-B378-17C8EBA09433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8040EE2-F7D0-44CF-B631-0958D3F39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8FD91C3-834A-456E-9BE4-6830F36F4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C667-7932-4FCF-90E9-162433D25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45746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 bwMode="gray">
          <a:xfrm>
            <a:off x="1104901" y="1258888"/>
            <a:ext cx="10655300" cy="461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de-DE" sz="1400" b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cs-CZ" noProof="0" smtClean="0"/>
              <a:t>Klepnutím lze upravit styly předlohy textu.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922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E8BC9F-5738-4427-A01C-452E53E10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AA287BD-86A9-46F8-9293-1F2A0AA11B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557766B-CBC9-4D3C-98E0-AE5FB8F81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4842E-AB61-4294-B378-17C8EBA09433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B7EADFE-B93E-4EED-9443-BBA7D0F2B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2E337B7-FC63-4D21-94DB-851DF6566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C667-7932-4FCF-90E9-162433D25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2826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914E1A-5044-4E60-9971-260EFE7D4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01570BE-54A8-44D3-B3A2-E161ECC3E5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FEDD342-0A82-4EDF-8FED-FBA5F1013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4842E-AB61-4294-B378-17C8EBA09433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2BD78B5-153D-4A0C-BB49-811506ECA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FE3B4BA-E702-46ED-858C-5D8027674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C667-7932-4FCF-90E9-162433D25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3482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4600E8-54CC-423C-93E7-23DE01F98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3168641-2F27-4178-99D7-3823A4A8C5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0344990A-16FD-4F81-BA65-7A91F2AC80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6F7E913-A9C6-4C21-917A-11C0B8AF1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4842E-AB61-4294-B378-17C8EBA09433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558C098-2802-45A3-914A-19C68D9A8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19163B4-2248-498B-9B30-257B850ED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C667-7932-4FCF-90E9-162433D25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3982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DE1645-CFE7-49E3-96CE-09680D3D4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FBAC426-6AAA-47C8-9FCE-55E7F3D981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DCDF98B-D3E8-4174-89B9-17653D3B67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931E9593-F5DA-41B3-B706-AB9073B2E1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C9F9F399-DBDA-4E1A-976A-3BD8331C98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E6E408A-41E7-4358-AD7C-2C2140AE8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4842E-AB61-4294-B378-17C8EBA09433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DC1B92E-D5CC-4494-A5F7-3ACF7C7AE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E3C70AE-3257-48B1-8171-BAACA852C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C667-7932-4FCF-90E9-162433D25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2589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A2FBCE-7C88-4180-8F85-1EB0CB107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45BD6AA-2786-4DF8-9EFC-417B2A7C5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4842E-AB61-4294-B378-17C8EBA09433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338F657-D434-4EF4-A821-E171FB6BA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B12E155-BD8B-4735-B960-768A02877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C667-7932-4FCF-90E9-162433D25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9330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B1FC471-62FC-407A-8EE7-64549FF42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4842E-AB61-4294-B378-17C8EBA09433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32004B0-F908-420C-8544-7244CA2EF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F8B9AF0-7DF5-48CE-81B7-D7008B463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C667-7932-4FCF-90E9-162433D25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9123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F6C072-AD40-46A6-8C75-04BE4B870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5BBDF97-5913-4F72-A3FC-5921513013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EB0705D2-8E1E-44B6-A533-888EC3B0DC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A5B56ED-599F-4167-ADA5-7936BD9875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4842E-AB61-4294-B378-17C8EBA09433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4435910-4E18-437A-B03D-599FDFD18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743C029-1BD3-4B59-BE35-527DE0716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C667-7932-4FCF-90E9-162433D25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6906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B004DE-4510-4421-B4CD-7706FC507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10B23F9-53E3-4F08-BBC3-3FF3EDCE2F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8A4FE062-AE6E-4F20-9557-B5C0FBB3D9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37D2711-24C0-4F4B-BD96-A07A322D5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4842E-AB61-4294-B378-17C8EBA09433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86D9BAB-1559-4636-B97E-93AD9D999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EA0E652-C8C8-4D7E-A606-5FE475262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C667-7932-4FCF-90E9-162433D25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2496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3B06F38-A4AE-41B5-AA2A-907F2CAAAD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716DDB7-31E2-45F1-BA4B-8B6C91A77A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FC3E5BB-C916-4301-B36F-1D00D3F205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04842E-AB61-4294-B378-17C8EBA09433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66CCE9B-4397-4CD8-A4A0-E5E3221F87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F453968-0454-4F1C-BFBC-8D4B9DA11E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1C667-7932-4FCF-90E9-162433D25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2687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3F9483-19FD-4D55-8D89-36C94152A39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Komunikace s pacientem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45EF0C9-C848-4573-ADD6-CBDDDCE3E93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2AZZ LS 2021</a:t>
            </a:r>
          </a:p>
        </p:txBody>
      </p:sp>
    </p:spTree>
    <p:extLst>
      <p:ext uri="{BB962C8B-B14F-4D97-AF65-F5344CB8AC3E}">
        <p14:creationId xmlns:p14="http://schemas.microsoft.com/office/powerpoint/2010/main" val="1391412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dirty="0" smtClean="0"/>
              <a:t>MODELOVÁ </a:t>
            </a:r>
            <a:r>
              <a:rPr lang="cs-CZ" altLang="cs-CZ" sz="3200" dirty="0"/>
              <a:t>SITUACE</a:t>
            </a:r>
          </a:p>
        </p:txBody>
      </p:sp>
      <p:sp>
        <p:nvSpPr>
          <p:cNvPr id="25603" name="Zástupný symbol pro obsah 5"/>
          <p:cNvSpPr>
            <a:spLocks noGrp="1"/>
          </p:cNvSpPr>
          <p:nvPr>
            <p:ph idx="1"/>
          </p:nvPr>
        </p:nvSpPr>
        <p:spPr>
          <a:xfrm>
            <a:off x="1952626" y="1785939"/>
            <a:ext cx="8208963" cy="4537075"/>
          </a:xfrm>
          <a:ln/>
        </p:spPr>
        <p:txBody>
          <a:bodyPr/>
          <a:lstStyle/>
          <a:p>
            <a:pPr algn="ctr">
              <a:lnSpc>
                <a:spcPct val="150000"/>
              </a:lnSpc>
              <a:buFontTx/>
              <a:buNone/>
            </a:pPr>
            <a:r>
              <a:rPr lang="cs-CZ" altLang="cs-CZ" sz="2400">
                <a:latin typeface="Times New Roman" panose="02020603050405020304" pitchFamily="18" charset="0"/>
                <a:cs typeface="Times New Roman" panose="02020603050405020304" pitchFamily="18" charset="0"/>
              </a:rPr>
              <a:t>Pacient vztekle křičí na sestru:</a:t>
            </a:r>
          </a:p>
          <a:p>
            <a:pPr algn="ctr">
              <a:lnSpc>
                <a:spcPct val="150000"/>
              </a:lnSpc>
              <a:buFontTx/>
              <a:buNone/>
            </a:pPr>
            <a:r>
              <a:rPr lang="cs-CZ" altLang="cs-CZ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„Nesahej na mě! Všude je to stejné, každý se stará jen o sebe. </a:t>
            </a:r>
            <a:br>
              <a:rPr lang="cs-CZ" altLang="cs-CZ" sz="2400" i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A vy zdravotníci držíte při sobě!  </a:t>
            </a:r>
          </a:p>
          <a:p>
            <a:pPr algn="ctr">
              <a:lnSpc>
                <a:spcPct val="150000"/>
              </a:lnSpc>
              <a:buFontTx/>
              <a:buNone/>
            </a:pPr>
            <a:r>
              <a:rPr lang="cs-CZ" altLang="cs-CZ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Jestli na mě sáhneš, tak si mě nepřej!“</a:t>
            </a:r>
          </a:p>
          <a:p>
            <a:pPr>
              <a:buFontTx/>
              <a:buNone/>
            </a:pPr>
            <a:endParaRPr lang="cs-CZ" altLang="cs-CZ" sz="2600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cs-CZ" altLang="cs-CZ" sz="2400"/>
              <a:t> </a:t>
            </a:r>
          </a:p>
          <a:p>
            <a:pPr>
              <a:buFontTx/>
              <a:buNone/>
            </a:pPr>
            <a:endParaRPr lang="cs-CZ" altLang="cs-CZ"/>
          </a:p>
        </p:txBody>
      </p:sp>
      <p:sp>
        <p:nvSpPr>
          <p:cNvPr id="25604" name="Zástupný symbol pro číslo snímku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1981200" y="62452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6F30946-36A4-4746-924F-661D480A48CC}" type="slidenum">
              <a:rPr lang="de-DE" altLang="cs-CZ" sz="1600"/>
              <a:pPr eaLnBrk="1" hangingPunct="1">
                <a:spcBef>
                  <a:spcPct val="0"/>
                </a:spcBef>
                <a:buFontTx/>
                <a:buNone/>
              </a:pPr>
              <a:t>10</a:t>
            </a:fld>
            <a:endParaRPr lang="de-DE" altLang="cs-CZ" sz="1600"/>
          </a:p>
        </p:txBody>
      </p:sp>
    </p:spTree>
    <p:extLst>
      <p:ext uri="{BB962C8B-B14F-4D97-AF65-F5344CB8AC3E}">
        <p14:creationId xmlns:p14="http://schemas.microsoft.com/office/powerpoint/2010/main" val="3450332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dirty="0" smtClean="0"/>
              <a:t>MODELOVÁ </a:t>
            </a:r>
            <a:r>
              <a:rPr lang="cs-CZ" altLang="cs-CZ" sz="3200" dirty="0"/>
              <a:t>SITUACE</a:t>
            </a:r>
          </a:p>
        </p:txBody>
      </p:sp>
      <p:sp>
        <p:nvSpPr>
          <p:cNvPr id="26627" name="Zástupný symbol pro obsah 5"/>
          <p:cNvSpPr>
            <a:spLocks noGrp="1"/>
          </p:cNvSpPr>
          <p:nvPr>
            <p:ph idx="1"/>
          </p:nvPr>
        </p:nvSpPr>
        <p:spPr>
          <a:xfrm>
            <a:off x="1952626" y="1785939"/>
            <a:ext cx="8208963" cy="4537075"/>
          </a:xfrm>
          <a:ln/>
        </p:spPr>
        <p:txBody>
          <a:bodyPr/>
          <a:lstStyle/>
          <a:p>
            <a:pPr algn="ctr">
              <a:lnSpc>
                <a:spcPct val="150000"/>
              </a:lnSpc>
              <a:buFontTx/>
              <a:buNone/>
            </a:pPr>
            <a:r>
              <a:rPr lang="cs-CZ" altLang="cs-CZ" sz="2400">
                <a:latin typeface="Times New Roman" panose="02020603050405020304" pitchFamily="18" charset="0"/>
                <a:cs typeface="Times New Roman" panose="02020603050405020304" pitchFamily="18" charset="0"/>
              </a:rPr>
              <a:t>Pacient na ambulanci vyčítá sestře:</a:t>
            </a:r>
          </a:p>
          <a:p>
            <a:pPr algn="ctr">
              <a:lnSpc>
                <a:spcPct val="150000"/>
              </a:lnSpc>
              <a:buFontTx/>
              <a:buNone/>
            </a:pPr>
            <a:r>
              <a:rPr lang="cs-CZ" altLang="cs-CZ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„Okamžitě zavolejte lékaře. Já nechci žádnou sestru. Vy jste povinná mi zavolat lékaře. Jste povinná! </a:t>
            </a:r>
            <a:br>
              <a:rPr lang="cs-CZ" altLang="cs-CZ" sz="2400" i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Vy máte jen povinnost!!!“</a:t>
            </a:r>
          </a:p>
          <a:p>
            <a:pPr>
              <a:buFontTx/>
              <a:buNone/>
            </a:pPr>
            <a:endParaRPr lang="cs-CZ" altLang="cs-CZ" sz="2600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cs-CZ" altLang="cs-CZ" sz="2400"/>
              <a:t> </a:t>
            </a:r>
          </a:p>
          <a:p>
            <a:pPr>
              <a:buFontTx/>
              <a:buNone/>
            </a:pPr>
            <a:endParaRPr lang="cs-CZ" altLang="cs-CZ"/>
          </a:p>
        </p:txBody>
      </p:sp>
      <p:sp>
        <p:nvSpPr>
          <p:cNvPr id="26628" name="Zástupný symbol pro číslo snímku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1981200" y="62452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C9E7CEBF-6B9A-49DF-9956-7575B6AD0CAC}" type="slidenum">
              <a:rPr lang="de-DE" altLang="cs-CZ" sz="1600"/>
              <a:pPr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de-DE" altLang="cs-CZ" sz="1600"/>
          </a:p>
        </p:txBody>
      </p:sp>
    </p:spTree>
    <p:extLst>
      <p:ext uri="{BB962C8B-B14F-4D97-AF65-F5344CB8AC3E}">
        <p14:creationId xmlns:p14="http://schemas.microsoft.com/office/powerpoint/2010/main" val="1212050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>
          <a:xfrm>
            <a:off x="1881188" y="428625"/>
            <a:ext cx="8229600" cy="1214438"/>
          </a:xfrm>
        </p:spPr>
        <p:txBody>
          <a:bodyPr/>
          <a:lstStyle/>
          <a:p>
            <a:r>
              <a:rPr lang="cs-CZ" altLang="cs-CZ" sz="2800"/>
              <a:t>Rozpoznejme spouštěče konfliktů…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>
          <a:xfrm>
            <a:off x="1809750" y="1571625"/>
            <a:ext cx="8858250" cy="4954588"/>
          </a:xfrm>
        </p:spPr>
        <p:txBody>
          <a:bodyPr/>
          <a:lstStyle/>
          <a:p>
            <a:pPr marL="96838" indent="0">
              <a:buNone/>
            </a:pPr>
            <a:r>
              <a:rPr lang="cs-CZ" altLang="cs-CZ" sz="2400" b="1" dirty="0" smtClean="0">
                <a:solidFill>
                  <a:srgbClr val="FF0000"/>
                </a:solidFill>
              </a:rPr>
              <a:t>Bylo </a:t>
            </a:r>
            <a:r>
              <a:rPr lang="cs-CZ" altLang="cs-CZ" sz="2400" b="1" dirty="0">
                <a:solidFill>
                  <a:srgbClr val="FF0000"/>
                </a:solidFill>
              </a:rPr>
              <a:t>by potřeba pořádně uklidit celé oddělení, je tu takový bordel!</a:t>
            </a:r>
          </a:p>
          <a:p>
            <a:pPr marL="554038" indent="-457200">
              <a:buNone/>
            </a:pPr>
            <a:endParaRPr lang="cs-CZ" altLang="cs-CZ" sz="1800" dirty="0"/>
          </a:p>
        </p:txBody>
      </p:sp>
      <p:sp>
        <p:nvSpPr>
          <p:cNvPr id="27652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2024064" y="6278564"/>
            <a:ext cx="5519737" cy="365125"/>
          </a:xfrm>
        </p:spPr>
        <p:txBody>
          <a:bodyPr rtlCol="0"/>
          <a:lstStyle/>
          <a:p>
            <a:pPr algn="ctr">
              <a:defRPr/>
            </a:pPr>
            <a:endParaRPr lang="de-DE">
              <a:solidFill>
                <a:schemeClr val="tx1">
                  <a:tint val="75000"/>
                </a:schemeClr>
              </a:solidFill>
              <a:latin typeface="RotisSansSerif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2595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6838" indent="0">
              <a:buNone/>
            </a:pPr>
            <a:r>
              <a:rPr lang="cs-CZ" altLang="cs-CZ" b="1" dirty="0" smtClean="0"/>
              <a:t>Vám to trénování moc nejde….</a:t>
            </a:r>
            <a:endParaRPr lang="cs-CZ" altLang="cs-CZ" b="1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5355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No jo další ze soukromé školy…..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1067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b="1">
                <a:latin typeface="Arial" panose="020B0604020202020204" pitchFamily="34" charset="0"/>
                <a:cs typeface="Arial" panose="020B0604020202020204" pitchFamily="34" charset="0"/>
              </a:rPr>
              <a:t>Přetlumočení </a:t>
            </a:r>
          </a:p>
        </p:txBody>
      </p:sp>
      <p:sp>
        <p:nvSpPr>
          <p:cNvPr id="4198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Arial" panose="020B0604020202020204" pitchFamily="34" charset="0"/>
              <a:buNone/>
            </a:pPr>
            <a:r>
              <a:rPr lang="cs-CZ" alt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„Někdy mi připadáte jako solný sloup!“</a:t>
            </a:r>
          </a:p>
          <a:p>
            <a:pPr algn="ctr">
              <a:buFont typeface="Arial" panose="020B0604020202020204" pitchFamily="34" charset="0"/>
              <a:buNone/>
            </a:pPr>
            <a:endParaRPr lang="cs-CZ" altLang="cs-CZ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Font typeface="Arial" panose="020B0604020202020204" pitchFamily="34" charset="0"/>
              <a:buNone/>
            </a:pPr>
            <a:r>
              <a:rPr lang="cs-CZ" alt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„Chcete říct, že jsem oporou firmy?“</a:t>
            </a:r>
          </a:p>
          <a:p>
            <a:pPr algn="ctr">
              <a:buFont typeface="Arial" panose="020B0604020202020204" pitchFamily="34" charset="0"/>
              <a:buNone/>
            </a:pPr>
            <a:endParaRPr lang="cs-CZ" altLang="cs-CZ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Font typeface="Arial" panose="020B0604020202020204" pitchFamily="34" charset="0"/>
              <a:buNone/>
            </a:pPr>
            <a:r>
              <a:rPr lang="cs-CZ" alt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„Chcete říct, že by se to tu beze mě hroutilo?“</a:t>
            </a:r>
          </a:p>
          <a:p>
            <a:pPr algn="ctr">
              <a:buFont typeface="Arial" panose="020B0604020202020204" pitchFamily="34" charset="0"/>
              <a:buNone/>
            </a:pPr>
            <a:endParaRPr lang="cs-CZ" altLang="cs-CZ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Font typeface="Arial" panose="020B0604020202020204" pitchFamily="34" charset="0"/>
              <a:buNone/>
            </a:pPr>
            <a:r>
              <a:rPr lang="cs-CZ" alt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„Chcete říct, že zde není potřeba solit?“</a:t>
            </a:r>
          </a:p>
        </p:txBody>
      </p:sp>
    </p:spTree>
    <p:extLst>
      <p:ext uri="{BB962C8B-B14F-4D97-AF65-F5344CB8AC3E}">
        <p14:creationId xmlns:p14="http://schemas.microsoft.com/office/powerpoint/2010/main" val="514796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/>
              <a:t>Bojová hra</a:t>
            </a:r>
          </a:p>
        </p:txBody>
      </p:sp>
      <p:sp>
        <p:nvSpPr>
          <p:cNvPr id="47107" name="Rectangle 3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indent="0" algn="ctr">
              <a:buNone/>
              <a:defRPr/>
            </a:pPr>
            <a:r>
              <a:rPr lang="cs-CZ" sz="2400" dirty="0">
                <a:solidFill>
                  <a:srgbClr val="FF0000"/>
                </a:solidFill>
              </a:rPr>
              <a:t>Každý si připravte jednu konfliktní větu od pacienta </a:t>
            </a:r>
            <a:br>
              <a:rPr lang="cs-CZ" sz="2400" dirty="0">
                <a:solidFill>
                  <a:srgbClr val="FF0000"/>
                </a:solidFill>
              </a:rPr>
            </a:br>
            <a:r>
              <a:rPr lang="cs-CZ" sz="2400" dirty="0">
                <a:solidFill>
                  <a:srgbClr val="FF0000"/>
                </a:solidFill>
              </a:rPr>
              <a:t>(útok, urážka, námitka…)</a:t>
            </a:r>
          </a:p>
          <a:p>
            <a:pPr indent="0">
              <a:buNone/>
              <a:defRPr/>
            </a:pPr>
            <a:endParaRPr lang="cs-CZ" sz="1800" b="1" dirty="0"/>
          </a:p>
          <a:p>
            <a:pPr indent="0">
              <a:buNone/>
              <a:defRPr/>
            </a:pPr>
            <a:endParaRPr lang="cs-CZ" sz="1800" b="1" dirty="0"/>
          </a:p>
          <a:p>
            <a:pPr marL="439738">
              <a:buFont typeface="+mj-lt"/>
              <a:buAutoNum type="arabicPeriod"/>
              <a:defRPr/>
            </a:pPr>
            <a:r>
              <a:rPr lang="cs-CZ" sz="2400" i="1" dirty="0"/>
              <a:t>Zvolte osobu a střílejte na ni  vybranou konfliktní větu.</a:t>
            </a:r>
          </a:p>
          <a:p>
            <a:pPr marL="439738">
              <a:buFont typeface="+mj-lt"/>
              <a:buAutoNum type="arabicPeriod"/>
              <a:defRPr/>
            </a:pPr>
            <a:r>
              <a:rPr lang="cs-CZ" sz="2400" i="1" dirty="0"/>
              <a:t>Druhá osoba musí </a:t>
            </a:r>
            <a:r>
              <a:rPr lang="cs-CZ" sz="2400" i="1" dirty="0" smtClean="0"/>
              <a:t>zareagovat </a:t>
            </a:r>
            <a:r>
              <a:rPr lang="cs-CZ" sz="2400" i="1" dirty="0"/>
              <a:t>– nekonfliktně.</a:t>
            </a:r>
          </a:p>
          <a:p>
            <a:pPr marL="439738">
              <a:buFont typeface="+mj-lt"/>
              <a:buAutoNum type="arabicPeriod"/>
              <a:defRPr/>
            </a:pPr>
            <a:r>
              <a:rPr lang="cs-CZ" sz="2400" i="1" dirty="0"/>
              <a:t>Prodiskutujeme odpověď.</a:t>
            </a:r>
          </a:p>
          <a:p>
            <a:pPr marL="439738">
              <a:buFont typeface="+mj-lt"/>
              <a:buAutoNum type="arabicPeriod"/>
              <a:defRPr/>
            </a:pPr>
            <a:r>
              <a:rPr lang="cs-CZ" sz="2400" i="1" dirty="0"/>
              <a:t>Další střílí na jinou osobu</a:t>
            </a:r>
            <a:r>
              <a:rPr lang="cs-CZ" sz="24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337578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A6AC4D-FF96-4EF1-8DF0-0E998EE95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Jaké zásady jsou důležité v komunikaci u diagnózy CHOPN, astma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C5E8F2B-AF53-473A-94F1-389D21F36A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highlight>
                  <a:srgbClr val="FFFF00"/>
                </a:highlight>
              </a:rPr>
              <a:t>S pacientem?</a:t>
            </a:r>
          </a:p>
          <a:p>
            <a:r>
              <a:rPr lang="cs-CZ" dirty="0"/>
              <a:t>….</a:t>
            </a:r>
          </a:p>
          <a:p>
            <a:r>
              <a:rPr lang="cs-CZ" dirty="0"/>
              <a:t>….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>
                <a:highlight>
                  <a:srgbClr val="FFFF00"/>
                </a:highlight>
              </a:rPr>
              <a:t>S příbuzným pacienta?</a:t>
            </a:r>
          </a:p>
          <a:p>
            <a:r>
              <a:rPr lang="cs-CZ" dirty="0"/>
              <a:t>…..</a:t>
            </a:r>
          </a:p>
          <a:p>
            <a:r>
              <a:rPr lang="cs-CZ" dirty="0"/>
              <a:t>….</a:t>
            </a:r>
          </a:p>
        </p:txBody>
      </p:sp>
    </p:spTree>
    <p:extLst>
      <p:ext uri="{BB962C8B-B14F-4D97-AF65-F5344CB8AC3E}">
        <p14:creationId xmlns:p14="http://schemas.microsoft.com/office/powerpoint/2010/main" val="1340155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A6AC4D-FF96-4EF1-8DF0-0E998EE95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Jaké zásady jsou důležité v komunikaci u diagnózy arytmie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C5E8F2B-AF53-473A-94F1-389D21F36A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highlight>
                  <a:srgbClr val="FFFF00"/>
                </a:highlight>
              </a:rPr>
              <a:t>S pacientem?</a:t>
            </a:r>
          </a:p>
          <a:p>
            <a:r>
              <a:rPr lang="cs-CZ" dirty="0"/>
              <a:t>….</a:t>
            </a:r>
          </a:p>
          <a:p>
            <a:r>
              <a:rPr lang="cs-CZ" dirty="0"/>
              <a:t>….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>
                <a:highlight>
                  <a:srgbClr val="FFFF00"/>
                </a:highlight>
              </a:rPr>
              <a:t>S příbuzným pacienta?</a:t>
            </a:r>
          </a:p>
          <a:p>
            <a:r>
              <a:rPr lang="cs-CZ" dirty="0"/>
              <a:t>…..</a:t>
            </a:r>
          </a:p>
          <a:p>
            <a:r>
              <a:rPr lang="cs-CZ" dirty="0"/>
              <a:t>….</a:t>
            </a:r>
          </a:p>
        </p:txBody>
      </p:sp>
    </p:spTree>
    <p:extLst>
      <p:ext uri="{BB962C8B-B14F-4D97-AF65-F5344CB8AC3E}">
        <p14:creationId xmlns:p14="http://schemas.microsoft.com/office/powerpoint/2010/main" val="10705014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A6AC4D-FF96-4EF1-8DF0-0E998EE95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Jaké zásady jsou důležité v komunikaci u diagnózy bolesti na hrudi a AKS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C5E8F2B-AF53-473A-94F1-389D21F36A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highlight>
                  <a:srgbClr val="FFFF00"/>
                </a:highlight>
              </a:rPr>
              <a:t>S pacientem?</a:t>
            </a:r>
          </a:p>
          <a:p>
            <a:r>
              <a:rPr lang="cs-CZ" dirty="0"/>
              <a:t>….</a:t>
            </a:r>
          </a:p>
          <a:p>
            <a:r>
              <a:rPr lang="cs-CZ" dirty="0"/>
              <a:t>….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>
                <a:highlight>
                  <a:srgbClr val="FFFF00"/>
                </a:highlight>
              </a:rPr>
              <a:t>S příbuzným pacienta?</a:t>
            </a:r>
          </a:p>
          <a:p>
            <a:r>
              <a:rPr lang="cs-CZ" dirty="0"/>
              <a:t>…..</a:t>
            </a:r>
          </a:p>
          <a:p>
            <a:r>
              <a:rPr lang="cs-CZ" dirty="0"/>
              <a:t>….</a:t>
            </a:r>
          </a:p>
        </p:txBody>
      </p:sp>
    </p:spTree>
    <p:extLst>
      <p:ext uri="{BB962C8B-B14F-4D97-AF65-F5344CB8AC3E}">
        <p14:creationId xmlns:p14="http://schemas.microsoft.com/office/powerpoint/2010/main" val="1096695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95501" y="500063"/>
            <a:ext cx="8208963" cy="5180012"/>
          </a:xfrm>
        </p:spPr>
        <p:txBody>
          <a:bodyPr/>
          <a:lstStyle/>
          <a:p>
            <a:pPr algn="ctr">
              <a:buFont typeface="Arial" panose="020B0604020202020204" pitchFamily="34" charset="0"/>
              <a:buNone/>
              <a:defRPr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„Romeo a Julie leží na podlaze, </a:t>
            </a:r>
          </a:p>
          <a:p>
            <a:pPr algn="ctr">
              <a:buFont typeface="Arial" panose="020B0604020202020204" pitchFamily="34" charset="0"/>
              <a:buNone/>
              <a:defRPr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v místnosti jsou střepy a rozlitá voda…“</a:t>
            </a:r>
          </a:p>
          <a:p>
            <a:pPr>
              <a:buFont typeface="Arial" charset="0"/>
              <a:buChar char="•"/>
              <a:defRPr/>
            </a:pPr>
            <a:endParaRPr lang="cs-CZ" dirty="0" smtClean="0"/>
          </a:p>
          <a:p>
            <a:pPr algn="ctr">
              <a:buFontTx/>
              <a:buNone/>
              <a:defRPr/>
            </a:pPr>
            <a:r>
              <a:rPr lang="cs-CZ" dirty="0" smtClean="0"/>
              <a:t>	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Zjistěte prostřednictvím uzavřených otázek, co se stalo?</a:t>
            </a:r>
          </a:p>
          <a:p>
            <a:pPr algn="ctr">
              <a:buFontTx/>
              <a:buNone/>
              <a:defRPr/>
            </a:pPr>
            <a:endParaRPr lang="cs-CZ" sz="2400" dirty="0">
              <a:latin typeface="Arial" pitchFamily="34" charset="0"/>
              <a:cs typeface="Arial" pitchFamily="34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Diskuze:</a:t>
            </a:r>
          </a:p>
          <a:p>
            <a:pPr>
              <a:buFontTx/>
              <a:buAutoNum type="arabicParenR"/>
              <a:defRPr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 Jaký by měla být jediná správná otázka? </a:t>
            </a:r>
          </a:p>
          <a:p>
            <a:pPr>
              <a:buFontTx/>
              <a:buAutoNum type="arabicParenR"/>
              <a:defRPr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 Jakou informaci získáte pomocí uzavřených otázek?</a:t>
            </a:r>
          </a:p>
          <a:p>
            <a:pPr>
              <a:buFontTx/>
              <a:buAutoNum type="arabicParenR"/>
              <a:defRPr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 Můžete pomocí uzavřených otázek získat novou informaci?</a:t>
            </a:r>
          </a:p>
          <a:p>
            <a:pPr>
              <a:buFontTx/>
              <a:buAutoNum type="arabicParenR"/>
              <a:defRPr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 Na základě čeho tvoříme uzavřené otázky? </a:t>
            </a:r>
          </a:p>
          <a:p>
            <a:pPr>
              <a:buFontTx/>
              <a:buNone/>
              <a:defRPr/>
            </a:pPr>
            <a:endParaRPr lang="cs-CZ" sz="2400" dirty="0"/>
          </a:p>
          <a:p>
            <a:pPr>
              <a:buFont typeface="Arial" charset="0"/>
              <a:buChar char="•"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5311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>
          <a:xfrm>
            <a:off x="1881188" y="285750"/>
            <a:ext cx="8229600" cy="1143000"/>
          </a:xfrm>
        </p:spPr>
        <p:txBody>
          <a:bodyPr/>
          <a:lstStyle/>
          <a:p>
            <a:r>
              <a:rPr lang="cs-CZ" altLang="cs-CZ" sz="3600"/>
              <a:t>Otázka je jako </a:t>
            </a:r>
            <a:r>
              <a:rPr lang="cs-CZ" altLang="cs-CZ" sz="3600">
                <a:solidFill>
                  <a:srgbClr val="CC0099"/>
                </a:solidFill>
              </a:rPr>
              <a:t>pohlazení…</a:t>
            </a:r>
            <a:endParaRPr lang="cs-CZ" altLang="cs-CZ" sz="2400">
              <a:solidFill>
                <a:srgbClr val="CC0099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52625" y="1428751"/>
            <a:ext cx="8229600" cy="4525963"/>
          </a:xfrm>
          <a:ln/>
        </p:spPr>
        <p:txBody>
          <a:bodyPr/>
          <a:lstStyle/>
          <a:p>
            <a:pPr>
              <a:buFontTx/>
              <a:buNone/>
            </a:pPr>
            <a:endParaRPr lang="cs-CZ" altLang="cs-CZ"/>
          </a:p>
          <a:p>
            <a:pPr>
              <a:buFontTx/>
              <a:buNone/>
            </a:pPr>
            <a:r>
              <a:rPr lang="cs-CZ" altLang="cs-CZ" sz="2800" b="1">
                <a:solidFill>
                  <a:srgbClr val="C00000"/>
                </a:solidFill>
              </a:rPr>
              <a:t>Jaké jsou benefity, když se ptáme?</a:t>
            </a:r>
          </a:p>
          <a:p>
            <a:pPr>
              <a:buFontTx/>
              <a:buAutoNum type="arabicPeriod"/>
            </a:pPr>
            <a:endParaRPr lang="cs-CZ" altLang="cs-CZ" sz="2400"/>
          </a:p>
          <a:p>
            <a:pPr>
              <a:buFontTx/>
              <a:buAutoNum type="arabicPeriod"/>
            </a:pPr>
            <a:r>
              <a:rPr lang="cs-CZ" altLang="cs-CZ" sz="2400"/>
              <a:t>Zjistíme informace</a:t>
            </a:r>
          </a:p>
          <a:p>
            <a:pPr>
              <a:buFontTx/>
              <a:buAutoNum type="arabicPeriod"/>
            </a:pPr>
            <a:r>
              <a:rPr lang="cs-CZ" altLang="cs-CZ" sz="2400"/>
              <a:t>Dáme najevo zájem a naslouchání</a:t>
            </a:r>
          </a:p>
          <a:p>
            <a:pPr>
              <a:buFontTx/>
              <a:buAutoNum type="arabicPeriod"/>
            </a:pPr>
            <a:r>
              <a:rPr lang="cs-CZ" altLang="cs-CZ" sz="2400"/>
              <a:t>Aktivizujeme myšlení druhého - uklidnění</a:t>
            </a:r>
          </a:p>
          <a:p>
            <a:pPr>
              <a:buFontTx/>
              <a:buAutoNum type="arabicPeriod"/>
            </a:pPr>
            <a:r>
              <a:rPr lang="cs-CZ" altLang="cs-CZ" sz="2400"/>
              <a:t>Získáme čas</a:t>
            </a:r>
          </a:p>
          <a:p>
            <a:pPr>
              <a:buFontTx/>
              <a:buAutoNum type="arabicPeriod"/>
            </a:pPr>
            <a:r>
              <a:rPr lang="cs-CZ" altLang="cs-CZ" sz="2400"/>
              <a:t>Pokud člověk odpovídá na otázku nám, často odpoví i sám sobě</a:t>
            </a:r>
          </a:p>
          <a:p>
            <a:pPr>
              <a:buFontTx/>
              <a:buNone/>
            </a:pPr>
            <a:endParaRPr lang="cs-CZ" altLang="cs-CZ"/>
          </a:p>
          <a:p>
            <a:pPr>
              <a:buFontTx/>
              <a:buNone/>
            </a:pPr>
            <a:endParaRPr lang="cs-CZ" altLang="cs-CZ"/>
          </a:p>
          <a:p>
            <a:pPr>
              <a:buFontTx/>
              <a:buNone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7752222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OTÁZKY jako </a:t>
            </a:r>
            <a:r>
              <a:rPr lang="cs-CZ" altLang="cs-CZ" sz="3600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sebeobrana</a:t>
            </a:r>
            <a:endParaRPr lang="cs-CZ" altLang="cs-CZ" sz="3600" b="1" dirty="0">
              <a:solidFill>
                <a:srgbClr val="92D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9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/>
            <a:r>
              <a:rPr lang="cs-CZ" altLang="cs-CZ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Jak jste na to přišel/la?</a:t>
            </a:r>
          </a:p>
          <a:p>
            <a:pPr eaLnBrk="1" hangingPunct="1"/>
            <a:endParaRPr lang="cs-CZ" altLang="cs-CZ" i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r>
              <a:rPr lang="cs-CZ" altLang="cs-CZ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 tím myslíte?</a:t>
            </a:r>
          </a:p>
          <a:p>
            <a:pPr algn="ctr" eaLnBrk="1" hangingPunct="1"/>
            <a:endParaRPr lang="cs-CZ" altLang="cs-CZ" i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r>
              <a:rPr lang="cs-CZ" altLang="cs-CZ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Jak to myslíte, že na to nemám?</a:t>
            </a:r>
          </a:p>
          <a:p>
            <a:pPr algn="ctr" eaLnBrk="1" hangingPunct="1"/>
            <a:endParaRPr lang="cs-CZ" altLang="cs-CZ" smtClean="0"/>
          </a:p>
          <a:p>
            <a:pPr algn="ctr" eaLnBrk="1" hangingPunct="1">
              <a:buFont typeface="Times New Roman" panose="02020603050405020304" pitchFamily="18" charset="0"/>
              <a:buNone/>
            </a:pPr>
            <a:r>
              <a:rPr lang="cs-CZ" altLang="cs-CZ" sz="2400" b="1">
                <a:latin typeface="Arial" panose="020B0604020202020204" pitchFamily="34" charset="0"/>
                <a:cs typeface="Arial" panose="020B0604020202020204" pitchFamily="34" charset="0"/>
              </a:rPr>
              <a:t>BUĎTE NEÚSTUPNÍ, ALE ZDVOŘILÍ. </a:t>
            </a:r>
            <a:br>
              <a:rPr lang="cs-CZ" altLang="cs-CZ" sz="2400" b="1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2400" b="1">
                <a:latin typeface="Arial" panose="020B0604020202020204" pitchFamily="34" charset="0"/>
                <a:cs typeface="Arial" panose="020B0604020202020204" pitchFamily="34" charset="0"/>
              </a:rPr>
              <a:t>PODMÍNKOU ASERTIVITY JE SLUŠNOST!</a:t>
            </a:r>
          </a:p>
          <a:p>
            <a:pPr eaLnBrk="1" hangingPunct="1"/>
            <a:endParaRPr lang="cs-CZ" altLang="cs-CZ" smtClean="0"/>
          </a:p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0701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b="1">
                <a:latin typeface="Arial" panose="020B0604020202020204" pitchFamily="34" charset="0"/>
                <a:cs typeface="Arial" panose="020B0604020202020204" pitchFamily="34" charset="0"/>
              </a:rPr>
              <a:t>Odhalte jízlivost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4000" y="1600201"/>
            <a:ext cx="9144000" cy="4525963"/>
          </a:xfrm>
        </p:spPr>
        <p:txBody>
          <a:bodyPr/>
          <a:lstStyle/>
          <a:p>
            <a:pPr algn="ctr">
              <a:buFont typeface="Arial" panose="020B0604020202020204" pitchFamily="34" charset="0"/>
              <a:buNone/>
            </a:pPr>
            <a:r>
              <a:rPr lang="cs-CZ" altLang="cs-CZ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„Na vaše poměry, jste to zvládla docela dobře!“</a:t>
            </a:r>
          </a:p>
          <a:p>
            <a:pPr>
              <a:buFont typeface="Arial" panose="020B0604020202020204" pitchFamily="34" charset="0"/>
              <a:buNone/>
            </a:pPr>
            <a:endParaRPr lang="cs-CZ" altLang="cs-CZ" i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Font typeface="Arial" panose="020B0604020202020204" pitchFamily="34" charset="0"/>
              <a:buNone/>
            </a:pPr>
            <a:r>
              <a:rPr lang="cs-CZ" altLang="cs-CZ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„Vaše návrhy jsou nerealizovatelné, ale originální!“ </a:t>
            </a:r>
          </a:p>
          <a:p>
            <a:pPr algn="ctr">
              <a:buFont typeface="Arial" panose="020B0604020202020204" pitchFamily="34" charset="0"/>
              <a:buNone/>
            </a:pPr>
            <a:endParaRPr lang="cs-CZ" altLang="cs-CZ" i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Font typeface="Arial" panose="020B0604020202020204" pitchFamily="34" charset="0"/>
              <a:buNone/>
            </a:pPr>
            <a:r>
              <a:rPr lang="cs-CZ" altLang="cs-CZ" b="1" i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s tím?</a:t>
            </a:r>
          </a:p>
          <a:p>
            <a:pPr algn="ctr">
              <a:buFont typeface="Arial" panose="020B0604020202020204" pitchFamily="34" charset="0"/>
              <a:buNone/>
            </a:pPr>
            <a:endParaRPr lang="cs-CZ" altLang="cs-CZ" b="1" i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Font typeface="Arial" panose="020B0604020202020204" pitchFamily="34" charset="0"/>
              <a:buNone/>
            </a:pPr>
            <a:r>
              <a:rPr lang="cs-CZ" altLang="cs-CZ">
                <a:latin typeface="Times New Roman" panose="02020603050405020304" pitchFamily="18" charset="0"/>
                <a:cs typeface="Times New Roman" panose="02020603050405020304" pitchFamily="18" charset="0"/>
              </a:rPr>
              <a:t>Snažte se zjistit, o co jde: 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cs-CZ" altLang="cs-CZ">
                <a:latin typeface="Times New Roman" panose="02020603050405020304" pitchFamily="18" charset="0"/>
                <a:cs typeface="Times New Roman" panose="02020603050405020304" pitchFamily="18" charset="0"/>
              </a:rPr>
              <a:t>chce mě shodit nebo si nerozumíme?</a:t>
            </a:r>
          </a:p>
        </p:txBody>
      </p:sp>
    </p:spTree>
    <p:extLst>
      <p:ext uri="{BB962C8B-B14F-4D97-AF65-F5344CB8AC3E}">
        <p14:creationId xmlns:p14="http://schemas.microsoft.com/office/powerpoint/2010/main" val="3925648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Legitimizace emocí </a:t>
            </a:r>
            <a:r>
              <a:rPr lang="cs-CZ" altLang="cs-CZ" sz="3200">
                <a:solidFill>
                  <a:srgbClr val="CC0099"/>
                </a:solidFill>
              </a:rPr>
              <a:t>(zrcadlení emocí)</a:t>
            </a:r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>
          <a:xfrm>
            <a:off x="1952625" y="1428751"/>
            <a:ext cx="8229600" cy="4525963"/>
          </a:xfrm>
          <a:ln/>
        </p:spPr>
        <p:txBody>
          <a:bodyPr/>
          <a:lstStyle/>
          <a:p>
            <a:pPr>
              <a:lnSpc>
                <a:spcPct val="150000"/>
              </a:lnSpc>
              <a:buFontTx/>
              <a:buNone/>
            </a:pPr>
            <a:r>
              <a:rPr lang="cs-CZ" altLang="cs-CZ" sz="2400"/>
              <a:t>+ pojmenujeme pocit = důkaz naslouchání a porozumění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cs-CZ" altLang="cs-CZ" sz="2400"/>
              <a:t>+ potvrzujeme, že jsme si všimli, co druhý prožívá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cs-CZ" altLang="cs-CZ" sz="2400"/>
              <a:t>+ nehodnotíme, nesoudíme = bezpečí a jistota pro pacienta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cs-CZ" altLang="cs-CZ" sz="2400"/>
              <a:t>+ zklidňuje, tlumí, poskytuje emoční zázemí/ čas</a:t>
            </a:r>
            <a:endParaRPr lang="cs-CZ" altLang="cs-CZ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2095501" y="4500563"/>
            <a:ext cx="8215313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solidFill>
                  <a:srgbClr val="FF0000"/>
                </a:solidFill>
              </a:rPr>
              <a:t>JE TŘEBA </a:t>
            </a:r>
            <a:r>
              <a:rPr lang="cs-CZ" altLang="cs-CZ" sz="2400"/>
              <a:t>pojmenovat základní pocity a emoce mluvčího a tím dát najevo, že je vnímán. </a:t>
            </a:r>
          </a:p>
        </p:txBody>
      </p:sp>
    </p:spTree>
    <p:extLst>
      <p:ext uri="{BB962C8B-B14F-4D97-AF65-F5344CB8AC3E}">
        <p14:creationId xmlns:p14="http://schemas.microsoft.com/office/powerpoint/2010/main" val="245710242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>
          <a:xfrm>
            <a:off x="2024063" y="0"/>
            <a:ext cx="8229600" cy="1143000"/>
          </a:xfrm>
        </p:spPr>
        <p:txBody>
          <a:bodyPr/>
          <a:lstStyle/>
          <a:p>
            <a:r>
              <a:rPr lang="cs-CZ" altLang="cs-CZ" sz="3200"/>
              <a:t>Zrcadlení</a:t>
            </a:r>
            <a:r>
              <a:rPr lang="cs-CZ" altLang="cs-CZ" sz="3200">
                <a:solidFill>
                  <a:srgbClr val="FF0000"/>
                </a:solidFill>
              </a:rPr>
              <a:t> jako cesta k </a:t>
            </a:r>
            <a:r>
              <a:rPr lang="cs-CZ" altLang="cs-CZ" sz="3200"/>
              <a:t>druhým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76414" y="1285876"/>
            <a:ext cx="8891587" cy="4537075"/>
          </a:xfrm>
        </p:spPr>
        <p:txBody>
          <a:bodyPr>
            <a:normAutofit fontScale="85000" lnSpcReduction="10000"/>
          </a:bodyPr>
          <a:lstStyle/>
          <a:p>
            <a:pPr algn="ctr">
              <a:lnSpc>
                <a:spcPct val="150000"/>
              </a:lnSpc>
              <a:buFontTx/>
              <a:buNone/>
              <a:defRPr/>
            </a:pPr>
            <a:r>
              <a:rPr lang="cs-CZ" sz="2800" b="1" i="1"/>
              <a:t>	</a:t>
            </a:r>
            <a:r>
              <a:rPr lang="cs-CZ" sz="2400" b="1" i="1"/>
              <a:t>Slyším, </a:t>
            </a:r>
            <a:r>
              <a:rPr lang="cs-CZ" sz="2400" i="1">
                <a:solidFill>
                  <a:srgbClr val="CC0099"/>
                </a:solidFill>
              </a:rPr>
              <a:t>že se zlobíte….mohu vám to vysvětlit?</a:t>
            </a:r>
            <a:br>
              <a:rPr lang="cs-CZ" sz="2400" i="1">
                <a:solidFill>
                  <a:srgbClr val="CC0099"/>
                </a:solidFill>
              </a:rPr>
            </a:br>
            <a:r>
              <a:rPr lang="cs-CZ" sz="2400" i="1">
                <a:solidFill>
                  <a:srgbClr val="CC00CC"/>
                </a:solidFill>
              </a:rPr>
              <a:t>	</a:t>
            </a:r>
            <a:r>
              <a:rPr lang="cs-CZ" sz="2400" b="1" i="1"/>
              <a:t>Vidím,</a:t>
            </a:r>
            <a:r>
              <a:rPr lang="cs-CZ" sz="2400" i="1">
                <a:solidFill>
                  <a:srgbClr val="CC00CC"/>
                </a:solidFill>
              </a:rPr>
              <a:t> </a:t>
            </a:r>
            <a:r>
              <a:rPr lang="cs-CZ" sz="2400" i="1">
                <a:solidFill>
                  <a:srgbClr val="CC0099"/>
                </a:solidFill>
              </a:rPr>
              <a:t>že váháte a nemůžete se rozhodnout, tak…</a:t>
            </a:r>
          </a:p>
          <a:p>
            <a:pPr algn="ctr">
              <a:lnSpc>
                <a:spcPct val="150000"/>
              </a:lnSpc>
              <a:buFontTx/>
              <a:buNone/>
              <a:defRPr/>
            </a:pPr>
            <a:r>
              <a:rPr lang="cs-CZ" sz="2400" b="1" i="1"/>
              <a:t>Vidím, </a:t>
            </a:r>
            <a:r>
              <a:rPr lang="cs-CZ" sz="2400" i="1">
                <a:solidFill>
                  <a:srgbClr val="CC0099"/>
                </a:solidFill>
              </a:rPr>
              <a:t>že máte obavy…</a:t>
            </a:r>
          </a:p>
          <a:p>
            <a:pPr algn="ctr">
              <a:lnSpc>
                <a:spcPct val="150000"/>
              </a:lnSpc>
              <a:buFontTx/>
              <a:buNone/>
              <a:defRPr/>
            </a:pPr>
            <a:r>
              <a:rPr lang="cs-CZ" sz="2400" b="1" i="1"/>
              <a:t>Cítím</a:t>
            </a:r>
            <a:r>
              <a:rPr lang="cs-CZ" sz="2400">
                <a:solidFill>
                  <a:srgbClr val="CC00CC"/>
                </a:solidFill>
              </a:rPr>
              <a:t> </a:t>
            </a:r>
            <a:r>
              <a:rPr lang="cs-CZ" sz="2400">
                <a:solidFill>
                  <a:srgbClr val="CC0099"/>
                </a:solidFill>
              </a:rPr>
              <a:t>ve vašem hlase smutek /strach/, je to tak?</a:t>
            </a:r>
          </a:p>
          <a:p>
            <a:pPr algn="ctr">
              <a:lnSpc>
                <a:spcPct val="150000"/>
              </a:lnSpc>
              <a:buFontTx/>
              <a:buNone/>
              <a:defRPr/>
            </a:pPr>
            <a:r>
              <a:rPr lang="cs-CZ" sz="2400" b="1"/>
              <a:t>Vidím,</a:t>
            </a:r>
            <a:r>
              <a:rPr lang="cs-CZ" sz="2400"/>
              <a:t> </a:t>
            </a:r>
            <a:r>
              <a:rPr lang="cs-CZ" sz="2400">
                <a:solidFill>
                  <a:srgbClr val="CC0099"/>
                </a:solidFill>
              </a:rPr>
              <a:t>že Vás to pěkně rozčílilo…</a:t>
            </a:r>
          </a:p>
          <a:p>
            <a:pPr lvl="1" algn="ctr">
              <a:lnSpc>
                <a:spcPct val="150000"/>
              </a:lnSpc>
              <a:buFont typeface="Wingdings" panose="05000000000000000000" pitchFamily="2" charset="2"/>
              <a:buNone/>
              <a:defRPr/>
            </a:pPr>
            <a:r>
              <a:rPr lang="cs-CZ" b="1" i="1" dirty="0"/>
              <a:t>„Vidím, </a:t>
            </a:r>
            <a:r>
              <a:rPr lang="cs-CZ" i="1" dirty="0">
                <a:solidFill>
                  <a:srgbClr val="D60093"/>
                </a:solidFill>
              </a:rPr>
              <a:t>že spěcháte a nevíte, jak dlouho to bude trvat…“, </a:t>
            </a:r>
          </a:p>
          <a:p>
            <a:pPr lvl="1" algn="ctr">
              <a:lnSpc>
                <a:spcPct val="150000"/>
              </a:lnSpc>
              <a:buFont typeface="Wingdings" panose="05000000000000000000" pitchFamily="2" charset="2"/>
              <a:buNone/>
              <a:defRPr/>
            </a:pPr>
            <a:r>
              <a:rPr lang="cs-CZ" b="1" i="1" dirty="0"/>
              <a:t>„Všimla </a:t>
            </a:r>
            <a:r>
              <a:rPr lang="cs-CZ" i="1" dirty="0">
                <a:solidFill>
                  <a:srgbClr val="D60093"/>
                </a:solidFill>
              </a:rPr>
              <a:t>jsem si, že teď je to náročné…“</a:t>
            </a:r>
          </a:p>
          <a:p>
            <a:pPr>
              <a:buFont typeface="Arial" pitchFamily="34" charset="0"/>
              <a:buChar char="•"/>
              <a:defRPr/>
            </a:pPr>
            <a:endParaRPr lang="cs-CZ" sz="2800" i="1"/>
          </a:p>
          <a:p>
            <a:pPr marL="0" indent="0" algn="ctr">
              <a:buNone/>
              <a:defRPr/>
            </a:pPr>
            <a:r>
              <a:rPr lang="cs-CZ" sz="2800" b="1">
                <a:solidFill>
                  <a:srgbClr val="FF0000"/>
                </a:solidFill>
                <a:latin typeface="+mj-lt"/>
              </a:rPr>
              <a:t>	</a:t>
            </a:r>
            <a:endParaRPr lang="cs-CZ" sz="2400" b="1">
              <a:solidFill>
                <a:srgbClr val="FF0000"/>
              </a:solidFill>
              <a:latin typeface="+mj-lt"/>
            </a:endParaRPr>
          </a:p>
          <a:p>
            <a:pPr>
              <a:buFont typeface="Arial" pitchFamily="34" charset="0"/>
              <a:buChar char="•"/>
              <a:defRPr/>
            </a:pPr>
            <a:endParaRPr lang="cs-CZ" sz="2800" i="1"/>
          </a:p>
          <a:p>
            <a:pPr>
              <a:buFont typeface="Arial" pitchFamily="34" charset="0"/>
              <a:buChar char="•"/>
              <a:defRPr/>
            </a:pPr>
            <a:endParaRPr lang="cs-CZ" sz="2800" i="1"/>
          </a:p>
          <a:p>
            <a:pPr>
              <a:buFont typeface="Arial" pitchFamily="34" charset="0"/>
              <a:buChar char="•"/>
              <a:defRPr/>
            </a:pPr>
            <a:endParaRPr lang="cs-CZ" sz="2800" i="1"/>
          </a:p>
        </p:txBody>
      </p:sp>
    </p:spTree>
    <p:extLst>
      <p:ext uri="{BB962C8B-B14F-4D97-AF65-F5344CB8AC3E}">
        <p14:creationId xmlns:p14="http://schemas.microsoft.com/office/powerpoint/2010/main" val="7610647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Modelová situace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9088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dirty="0" smtClean="0"/>
              <a:t>MODELOVÁ </a:t>
            </a:r>
            <a:r>
              <a:rPr lang="cs-CZ" altLang="cs-CZ" sz="3200" dirty="0"/>
              <a:t>SITUACE</a:t>
            </a:r>
          </a:p>
        </p:txBody>
      </p:sp>
      <p:sp>
        <p:nvSpPr>
          <p:cNvPr id="24579" name="Zástupný symbol pro obsah 5"/>
          <p:cNvSpPr>
            <a:spLocks noGrp="1"/>
          </p:cNvSpPr>
          <p:nvPr>
            <p:ph idx="1"/>
          </p:nvPr>
        </p:nvSpPr>
        <p:spPr>
          <a:xfrm>
            <a:off x="1952626" y="1785939"/>
            <a:ext cx="8208963" cy="4537075"/>
          </a:xfrm>
          <a:ln/>
        </p:spPr>
        <p:txBody>
          <a:bodyPr/>
          <a:lstStyle/>
          <a:p>
            <a:pPr algn="ctr">
              <a:lnSpc>
                <a:spcPct val="150000"/>
              </a:lnSpc>
              <a:buFontTx/>
              <a:buNone/>
            </a:pPr>
            <a:r>
              <a:rPr lang="cs-CZ" altLang="cs-CZ" sz="2400">
                <a:latin typeface="Times New Roman" panose="02020603050405020304" pitchFamily="18" charset="0"/>
                <a:cs typeface="Times New Roman" panose="02020603050405020304" pitchFamily="18" charset="0"/>
              </a:rPr>
              <a:t>Pacient si velmi hlasitě stěžuje  v čekárně:</a:t>
            </a:r>
          </a:p>
          <a:p>
            <a:pPr algn="ctr">
              <a:lnSpc>
                <a:spcPct val="150000"/>
              </a:lnSpc>
              <a:buFontTx/>
              <a:buNone/>
            </a:pPr>
            <a:r>
              <a:rPr lang="cs-CZ" altLang="cs-CZ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„To není možné, co tady máte za bordel!“</a:t>
            </a:r>
          </a:p>
          <a:p>
            <a:pPr algn="ctr">
              <a:lnSpc>
                <a:spcPct val="150000"/>
              </a:lnSpc>
              <a:buFontTx/>
              <a:buNone/>
            </a:pPr>
            <a:r>
              <a:rPr lang="cs-CZ" altLang="cs-CZ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„Byl jsem objednaný a už tady trčím přes hodinu!“ </a:t>
            </a:r>
          </a:p>
          <a:p>
            <a:pPr algn="ctr">
              <a:lnSpc>
                <a:spcPct val="150000"/>
              </a:lnSpc>
              <a:buFontTx/>
              <a:buNone/>
            </a:pPr>
            <a:r>
              <a:rPr lang="cs-CZ" altLang="cs-CZ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„Přece vám za všechno platíme!“</a:t>
            </a:r>
          </a:p>
          <a:p>
            <a:pPr>
              <a:buFontTx/>
              <a:buNone/>
            </a:pPr>
            <a:endParaRPr lang="cs-CZ" altLang="cs-CZ" sz="2600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cs-CZ" altLang="cs-CZ" sz="2400"/>
              <a:t> </a:t>
            </a:r>
          </a:p>
          <a:p>
            <a:pPr>
              <a:buFontTx/>
              <a:buNone/>
            </a:pPr>
            <a:endParaRPr lang="cs-CZ" altLang="cs-CZ"/>
          </a:p>
        </p:txBody>
      </p:sp>
      <p:sp>
        <p:nvSpPr>
          <p:cNvPr id="24580" name="Zástupný symbol pro číslo snímku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1981200" y="62452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B32FE95-4465-4EB4-8C99-DA115527B9A0}" type="slidenum">
              <a:rPr lang="de-DE" altLang="cs-CZ" sz="1600"/>
              <a:pPr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de-DE" altLang="cs-CZ" sz="1600"/>
          </a:p>
        </p:txBody>
      </p:sp>
    </p:spTree>
    <p:extLst>
      <p:ext uri="{BB962C8B-B14F-4D97-AF65-F5344CB8AC3E}">
        <p14:creationId xmlns:p14="http://schemas.microsoft.com/office/powerpoint/2010/main" val="12078595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987</Words>
  <Application>Microsoft Office PowerPoint</Application>
  <PresentationFormat>Širokoúhlá obrazovka</PresentationFormat>
  <Paragraphs>163</Paragraphs>
  <Slides>19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7" baseType="lpstr">
      <vt:lpstr>MS Gothic</vt:lpstr>
      <vt:lpstr>Arial</vt:lpstr>
      <vt:lpstr>Calibri</vt:lpstr>
      <vt:lpstr>Calibri Light</vt:lpstr>
      <vt:lpstr>RotisSansSerif</vt:lpstr>
      <vt:lpstr>Times New Roman</vt:lpstr>
      <vt:lpstr>Wingdings</vt:lpstr>
      <vt:lpstr>Motiv Office</vt:lpstr>
      <vt:lpstr>Komunikace s pacientem</vt:lpstr>
      <vt:lpstr>Prezentace aplikace PowerPoint</vt:lpstr>
      <vt:lpstr>Otázka je jako pohlazení…</vt:lpstr>
      <vt:lpstr>OTÁZKY jako sebeobrana</vt:lpstr>
      <vt:lpstr>Odhalte jízlivost</vt:lpstr>
      <vt:lpstr>Legitimizace emocí (zrcadlení emocí)</vt:lpstr>
      <vt:lpstr>Zrcadlení jako cesta k druhým</vt:lpstr>
      <vt:lpstr>Modelová situace</vt:lpstr>
      <vt:lpstr>MODELOVÁ SITUACE</vt:lpstr>
      <vt:lpstr>MODELOVÁ SITUACE</vt:lpstr>
      <vt:lpstr>MODELOVÁ SITUACE</vt:lpstr>
      <vt:lpstr>Rozpoznejme spouštěče konfliktů…</vt:lpstr>
      <vt:lpstr>Prezentace aplikace PowerPoint</vt:lpstr>
      <vt:lpstr>Prezentace aplikace PowerPoint</vt:lpstr>
      <vt:lpstr>Přetlumočení </vt:lpstr>
      <vt:lpstr>Bojová hra</vt:lpstr>
      <vt:lpstr>Jaké zásady jsou důležité v komunikaci u diagnózy CHOPN, astma</vt:lpstr>
      <vt:lpstr>Jaké zásady jsou důležité v komunikaci u diagnózy arytmie</vt:lpstr>
      <vt:lpstr>Jaké zásady jsou důležité v komunikaci u diagnózy bolesti na hrudi a AKS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Komunikace s pacientem</dc:title>
  <dc:creator>Pekara, Jaroslav</dc:creator>
  <cp:lastModifiedBy>Pekara</cp:lastModifiedBy>
  <cp:revision>4</cp:revision>
  <dcterms:created xsi:type="dcterms:W3CDTF">2021-02-28T20:18:51Z</dcterms:created>
  <dcterms:modified xsi:type="dcterms:W3CDTF">2021-03-11T08:23:46Z</dcterms:modified>
</cp:coreProperties>
</file>