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5" r:id="rId4"/>
    <p:sldId id="261" r:id="rId5"/>
    <p:sldId id="262" r:id="rId6"/>
    <p:sldId id="267" r:id="rId7"/>
    <p:sldId id="268" r:id="rId8"/>
    <p:sldId id="273" r:id="rId9"/>
    <p:sldId id="269" r:id="rId10"/>
    <p:sldId id="270" r:id="rId11"/>
    <p:sldId id="271" r:id="rId12"/>
    <p:sldId id="266" r:id="rId13"/>
    <p:sldId id="272" r:id="rId14"/>
    <p:sldId id="274" r:id="rId15"/>
    <p:sldId id="263" r:id="rId16"/>
    <p:sldId id="264" r:id="rId17"/>
    <p:sldId id="257" r:id="rId18"/>
    <p:sldId id="258" r:id="rId19"/>
    <p:sldId id="259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3F208-5922-41EF-B98A-1A16FE598DBF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74D0F-30C2-42DB-8BC7-3DBE854573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544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Jakékoliv pohlazení lepší, než žádné!</a:t>
            </a:r>
          </a:p>
          <a:p>
            <a:endParaRPr lang="cs-CZ" altLang="cs-CZ" smtClean="0">
              <a:latin typeface="Arial" panose="020B0604020202020204" pitchFamily="34" charset="0"/>
            </a:endParaRPr>
          </a:p>
          <a:p>
            <a:r>
              <a:rPr lang="cs-CZ" altLang="cs-CZ" smtClean="0">
                <a:latin typeface="Arial" panose="020B0604020202020204" pitchFamily="34" charset="0"/>
              </a:rPr>
              <a:t>Rozdíl mezi otevřenou a uzavřenou otázkou!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ED97863-B400-4E9E-AA59-32C2E8220314}" type="slidenum">
              <a:rPr lang="de-DE" altLang="cs-CZ" sz="1200"/>
              <a:pPr eaLnBrk="1" hangingPunct="1"/>
              <a:t>3</a:t>
            </a:fld>
            <a:endParaRPr lang="de-DE" altLang="cs-CZ" sz="1200"/>
          </a:p>
        </p:txBody>
      </p:sp>
    </p:spTree>
    <p:extLst>
      <p:ext uri="{BB962C8B-B14F-4D97-AF65-F5344CB8AC3E}">
        <p14:creationId xmlns:p14="http://schemas.microsoft.com/office/powerpoint/2010/main" val="2226766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smtClean="0"/>
              <a:t>Velmi se osvědčilo v praxi – nechat velký prostor pro toto cvičení a diskuzi s tím spojenou.</a:t>
            </a:r>
          </a:p>
          <a:p>
            <a:pPr>
              <a:spcBef>
                <a:spcPct val="0"/>
              </a:spcBef>
            </a:pPr>
            <a:endParaRPr lang="cs-CZ" altLang="cs-CZ" smtClean="0"/>
          </a:p>
          <a:p>
            <a:pPr>
              <a:spcBef>
                <a:spcPct val="0"/>
              </a:spcBef>
            </a:pPr>
            <a:r>
              <a:rPr lang="cs-CZ" altLang="cs-CZ" smtClean="0"/>
              <a:t>Nejprve si napíše každá dvojice problematickou „hlášku“ nebo dvě a pak už jí vystřelí na jinou dvojici – ta reaguje, pak se to rozebere, ta střílející dvojice vybere na koho dál..</a:t>
            </a:r>
          </a:p>
        </p:txBody>
      </p:sp>
    </p:spTree>
    <p:extLst>
      <p:ext uri="{BB962C8B-B14F-4D97-AF65-F5344CB8AC3E}">
        <p14:creationId xmlns:p14="http://schemas.microsoft.com/office/powerpoint/2010/main" val="2233945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8425" y="746125"/>
            <a:ext cx="6599238" cy="3713163"/>
          </a:xfrm>
          <a:ln/>
        </p:spPr>
      </p:sp>
      <p:sp>
        <p:nvSpPr>
          <p:cNvPr id="1218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latin typeface="Times New Roman" panose="02020603050405020304" pitchFamily="18" charset="0"/>
              </a:rPr>
              <a:t>Křik – </a:t>
            </a:r>
          </a:p>
          <a:p>
            <a:endParaRPr lang="cs-CZ" altLang="cs-CZ" smtClean="0">
              <a:latin typeface="Times New Roman" panose="02020603050405020304" pitchFamily="18" charset="0"/>
            </a:endParaRPr>
          </a:p>
          <a:p>
            <a:r>
              <a:rPr lang="cs-CZ" altLang="cs-CZ" smtClean="0">
                <a:latin typeface="Times New Roman" panose="02020603050405020304" pitchFamily="18" charset="0"/>
              </a:rPr>
              <a:t>Dítě: křik, pláč</a:t>
            </a:r>
          </a:p>
          <a:p>
            <a:r>
              <a:rPr lang="cs-CZ" altLang="cs-CZ" smtClean="0">
                <a:latin typeface="Times New Roman" panose="02020603050405020304" pitchFamily="18" charset="0"/>
              </a:rPr>
              <a:t>Rodič: Křik</a:t>
            </a:r>
          </a:p>
          <a:p>
            <a:r>
              <a:rPr lang="cs-CZ" altLang="cs-CZ" smtClean="0">
                <a:latin typeface="Times New Roman" panose="02020603050405020304" pitchFamily="18" charset="0"/>
              </a:rPr>
              <a:t>Dospělý: otázka?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0ED0A24F-9968-40A1-8DF3-182B87D89740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75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2338" y="746125"/>
            <a:ext cx="4951412" cy="3713163"/>
          </a:xfrm>
          <a:ln/>
        </p:spPr>
      </p:sp>
      <p:sp>
        <p:nvSpPr>
          <p:cNvPr id="1228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latin typeface="Times New Roman" panose="02020603050405020304" pitchFamily="18" charset="0"/>
              </a:rPr>
              <a:t>Otázky nebo převrácení:</a:t>
            </a:r>
          </a:p>
          <a:p>
            <a:endParaRPr lang="cs-CZ" altLang="cs-CZ" smtClean="0">
              <a:latin typeface="Times New Roman" panose="02020603050405020304" pitchFamily="18" charset="0"/>
            </a:endParaRPr>
          </a:p>
          <a:p>
            <a:r>
              <a:rPr lang="cs-CZ" altLang="cs-CZ" smtClean="0">
                <a:latin typeface="Times New Roman" panose="02020603050405020304" pitchFamily="18" charset="0"/>
              </a:rPr>
              <a:t>Chcete říct, že jsem nereálný?</a:t>
            </a:r>
          </a:p>
          <a:p>
            <a:r>
              <a:rPr lang="cs-CZ" altLang="cs-CZ" smtClean="0">
                <a:latin typeface="Times New Roman" panose="02020603050405020304" pitchFamily="18" charset="0"/>
              </a:rPr>
              <a:t>Chcete říct, že jsem neschopná?</a:t>
            </a:r>
          </a:p>
          <a:p>
            <a:endParaRPr lang="cs-CZ" altLang="cs-CZ" smtClean="0">
              <a:latin typeface="Times New Roman" panose="02020603050405020304" pitchFamily="18" charset="0"/>
            </a:endParaRPr>
          </a:p>
          <a:p>
            <a:endParaRPr lang="cs-CZ" altLang="cs-CZ" smtClean="0">
              <a:latin typeface="Times New Roman" panose="02020603050405020304" pitchFamily="18" charset="0"/>
            </a:endParaRPr>
          </a:p>
          <a:p>
            <a:endParaRPr lang="cs-CZ" altLang="cs-CZ" smtClean="0">
              <a:latin typeface="Times New Roman" panose="02020603050405020304" pitchFamily="18" charset="0"/>
            </a:endParaRPr>
          </a:p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D739C86C-6A2C-431F-8B31-E9E36A4431CC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242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smtClean="0"/>
              <a:t>Nejsnazší je přizpůsobit svoji polohu těla jeho tělu. Pozice rukou, nohou. Když má protějšek například nohu</a:t>
            </a:r>
          </a:p>
          <a:p>
            <a:pPr>
              <a:defRPr/>
            </a:pPr>
            <a:r>
              <a:rPr lang="cs-CZ" dirty="0" smtClean="0"/>
              <a:t>přes nohu, můžeme naše nohy překřížit. Když je předkloněný a opírá se rukama o stůl, též se předkloníme</a:t>
            </a:r>
          </a:p>
          <a:p>
            <a:pPr>
              <a:defRPr/>
            </a:pPr>
            <a:r>
              <a:rPr lang="cs-CZ" dirty="0" smtClean="0"/>
              <a:t>a položíme ruce na stůl. Samozřejmě vše je třeba dělat jemně, nejde o nějaké doslovné opičení se.  Je dobré</a:t>
            </a:r>
          </a:p>
          <a:p>
            <a:pPr>
              <a:defRPr/>
            </a:pPr>
            <a:r>
              <a:rPr lang="cs-CZ" dirty="0" smtClean="0"/>
              <a:t>také sladit rychlost mluvení. Není dobré mluvit rychleji, než mluví protějšek. Rychlost řeči totiž vypovídá</a:t>
            </a:r>
          </a:p>
          <a:p>
            <a:pPr>
              <a:defRPr/>
            </a:pPr>
            <a:r>
              <a:rPr lang="cs-CZ" dirty="0" smtClean="0"/>
              <a:t>o rychlosti, jakou je daný člověk schopen zpracovávat informace na vědomé úrovni. Při rychlejší mluvě by nám</a:t>
            </a:r>
          </a:p>
          <a:p>
            <a:pPr>
              <a:defRPr/>
            </a:pPr>
            <a:r>
              <a:rPr lang="cs-CZ" dirty="0" smtClean="0"/>
              <a:t>pomalu mluvící člověk nemusel rozumět. Obzvlášť důležité je tohle pravidlo při telefonických rozhovorech.</a:t>
            </a:r>
          </a:p>
          <a:p>
            <a:pPr>
              <a:defRPr/>
            </a:pPr>
            <a:r>
              <a:rPr lang="cs-CZ" dirty="0" smtClean="0"/>
              <a:t>Někdy se osvědčuje také zkusit použít nějaký slovní obrat nebo slovo, který protějšek v řeči používá.</a:t>
            </a:r>
          </a:p>
          <a:p>
            <a:pPr>
              <a:defRPr/>
            </a:pPr>
            <a:r>
              <a:rPr lang="cs-CZ" dirty="0" smtClean="0"/>
              <a:t>Když zrcadlení použijeme, můžeme si všimnout, že po určité době se počáteční napětí začne vytrácet</a:t>
            </a:r>
          </a:p>
          <a:p>
            <a:pPr>
              <a:defRPr/>
            </a:pPr>
            <a:r>
              <a:rPr lang="cs-CZ" dirty="0" smtClean="0"/>
              <a:t>a nastupuje uvolněná atmosféra. Když takto začneme mít komunikaci pod kontrolou, můžeme se například</a:t>
            </a:r>
          </a:p>
          <a:p>
            <a:pPr>
              <a:defRPr/>
            </a:pPr>
            <a:r>
              <a:rPr lang="cs-CZ" dirty="0" smtClean="0"/>
              <a:t>z původního předklonu narovnat a ruce ze stolu dát do klína. Velmi pravděpodobně podobnou věc učiní i váš</a:t>
            </a:r>
          </a:p>
          <a:p>
            <a:pPr>
              <a:defRPr/>
            </a:pPr>
            <a:r>
              <a:rPr lang="cs-CZ" dirty="0" smtClean="0"/>
              <a:t>protějšek. Uvolnění a harmonie se ještě více prohloubí a začne vznikat vztah.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3D03ED-65C9-4C4E-9CFB-C659544E4767}" type="slidenum">
              <a:rPr lang="de-DE" altLang="cs-CZ" sz="1200"/>
              <a:pPr eaLnBrk="1" hangingPunct="1"/>
              <a:t>7</a:t>
            </a:fld>
            <a:endParaRPr lang="de-DE" altLang="cs-CZ" sz="1200"/>
          </a:p>
        </p:txBody>
      </p:sp>
    </p:spTree>
    <p:extLst>
      <p:ext uri="{BB962C8B-B14F-4D97-AF65-F5344CB8AC3E}">
        <p14:creationId xmlns:p14="http://schemas.microsoft.com/office/powerpoint/2010/main" val="749002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0FDECD-5AAF-4EA2-AEAF-7BF1CBB3674B}" type="slidenum">
              <a:rPr lang="de-DE" altLang="cs-CZ" sz="1200"/>
              <a:pPr eaLnBrk="1" hangingPunct="1"/>
              <a:t>9</a:t>
            </a:fld>
            <a:endParaRPr lang="de-DE" altLang="cs-CZ" sz="1200"/>
          </a:p>
        </p:txBody>
      </p:sp>
    </p:spTree>
    <p:extLst>
      <p:ext uri="{BB962C8B-B14F-4D97-AF65-F5344CB8AC3E}">
        <p14:creationId xmlns:p14="http://schemas.microsoft.com/office/powerpoint/2010/main" val="4180544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906044C-1F5E-455E-A794-B3ACE133E332}" type="slidenum">
              <a:rPr lang="de-DE" altLang="cs-CZ" sz="1200"/>
              <a:pPr eaLnBrk="1" hangingPunct="1"/>
              <a:t>10</a:t>
            </a:fld>
            <a:endParaRPr lang="de-DE" altLang="cs-CZ" sz="1200"/>
          </a:p>
        </p:txBody>
      </p:sp>
    </p:spTree>
    <p:extLst>
      <p:ext uri="{BB962C8B-B14F-4D97-AF65-F5344CB8AC3E}">
        <p14:creationId xmlns:p14="http://schemas.microsoft.com/office/powerpoint/2010/main" val="1086960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0DAFE6D-3569-418C-B6F6-4099DA177AD7}" type="slidenum">
              <a:rPr lang="de-DE" altLang="cs-CZ" sz="1200"/>
              <a:pPr eaLnBrk="1" hangingPunct="1"/>
              <a:t>11</a:t>
            </a:fld>
            <a:endParaRPr lang="de-DE" altLang="cs-CZ" sz="1200"/>
          </a:p>
        </p:txBody>
      </p:sp>
    </p:spTree>
    <p:extLst>
      <p:ext uri="{BB962C8B-B14F-4D97-AF65-F5344CB8AC3E}">
        <p14:creationId xmlns:p14="http://schemas.microsoft.com/office/powerpoint/2010/main" val="81948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i="1" smtClean="0">
                <a:latin typeface="Arial" panose="020B0604020202020204" pitchFamily="34" charset="0"/>
              </a:rPr>
              <a:t>Videoukázka – Knoflíkáři</a:t>
            </a:r>
          </a:p>
          <a:p>
            <a:pPr>
              <a:spcBef>
                <a:spcPct val="0"/>
              </a:spcBef>
            </a:pPr>
            <a:r>
              <a:rPr lang="cs-CZ" altLang="cs-CZ" smtClean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56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5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88891F2-FFDE-458A-A7EE-DEBC349743C7}" type="slidenum">
              <a:rPr lang="de-DE" altLang="cs-CZ">
                <a:latin typeface="Arial" panose="020B0604020202020204" pitchFamily="34" charset="0"/>
              </a:rPr>
              <a:pPr/>
              <a:t>12</a:t>
            </a:fld>
            <a:endParaRPr lang="de-DE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849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2338" y="746125"/>
            <a:ext cx="4951412" cy="3713163"/>
          </a:xfrm>
          <a:ln/>
        </p:spPr>
      </p:sp>
      <p:sp>
        <p:nvSpPr>
          <p:cNvPr id="1239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latin typeface="Times New Roman" panose="02020603050405020304" pitchFamily="18" charset="0"/>
              </a:rPr>
              <a:t>Chováte se jako tlumočník, přeložíte zlomyslný útok do vlídnější dimenze.</a:t>
            </a:r>
          </a:p>
          <a:p>
            <a:r>
              <a:rPr lang="cs-CZ" altLang="cs-CZ" smtClean="0">
                <a:latin typeface="Times New Roman" panose="02020603050405020304" pitchFamily="18" charset="0"/>
              </a:rPr>
              <a:t>Vy jako osoba se do určité míry vytrácíte. Mizíte z dostřelu, neděláte nic jiného, než zopakujete vyjádření, jinými slovy. Urážka se mění v kompliment! </a:t>
            </a:r>
            <a:r>
              <a:rPr lang="cs-CZ" altLang="cs-CZ" smtClean="0">
                <a:latin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/>
            <a:fld id="{7BA00C88-B444-4627-95E2-0414163FA3BC}" type="slidenum">
              <a:rPr lang="cs-CZ" altLang="cs-CZ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cs-CZ" altLang="cs-CZ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99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E86B-6658-46AE-A162-2A02C97C2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0CD1864-1362-44BF-A88A-42A0B6E2E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C5EDAF-AB9E-4FE8-9121-AD8162AED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5F2C65-7A12-40D4-8C8D-6E34FC01E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866D49-BF66-4E32-9A12-38B9078F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2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CC8793-41C3-4C47-A57F-DF1ADB3C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F10B2A-AA85-46E5-A0F9-96865CAD5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58E8A1-F31C-46D8-99E2-5FCB7D9EA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A486F7-3186-4AE0-B981-0086AB52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0DB024-ECBF-4ECF-8D5F-ED78AA06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45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4B315A3-0CBF-44F4-8ABF-CD46682CD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06720C-60A4-4DE0-B2AA-C1DA03416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760559-A0D5-460F-9CAB-4C0EB8219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040EE2-F7D0-44CF-B631-0958D3F39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FD91C3-834A-456E-9BE4-6830F36F4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574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gray">
          <a:xfrm>
            <a:off x="1104901" y="1258888"/>
            <a:ext cx="10655300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de-DE" sz="1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cs-CZ" noProof="0" smtClean="0"/>
              <a:t>Klepnutím lze upravit styly předlohy textu.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2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8BC9F-5738-4427-A01C-452E53E10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A287BD-86A9-46F8-9293-1F2A0AA11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57766B-CBC9-4D3C-98E0-AE5FB8F8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7EADFE-B93E-4EED-9443-BBA7D0F2B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E337B7-FC63-4D21-94DB-851DF656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82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914E1A-5044-4E60-9971-260EFE7D4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01570BE-54A8-44D3-B3A2-E161ECC3E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EDD342-0A82-4EDF-8FED-FBA5F1013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BD78B5-153D-4A0C-BB49-811506ECA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E3B4BA-E702-46ED-858C-5D8027674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48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600E8-54CC-423C-93E7-23DE01F98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168641-2F27-4178-99D7-3823A4A8C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344990A-16FD-4F81-BA65-7A91F2AC8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F7E913-A9C6-4C21-917A-11C0B8AF1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58C098-2802-45A3-914A-19C68D9A8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9163B4-2248-498B-9B30-257B850ED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98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E1645-CFE7-49E3-96CE-09680D3D4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FBAC426-6AAA-47C8-9FCE-55E7F3D98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DCDF98B-D3E8-4174-89B9-17653D3B6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31E9593-F5DA-41B3-B706-AB9073B2E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9F9F399-DBDA-4E1A-976A-3BD8331C98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E6E408A-41E7-4358-AD7C-2C2140AE8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DC1B92E-D5CC-4494-A5F7-3ACF7C7AE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3C70AE-3257-48B1-8171-BAACA852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58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A2FBCE-7C88-4180-8F85-1EB0CB107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45BD6AA-2786-4DF8-9EFC-417B2A7C5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38F657-D434-4EF4-A821-E171FB6B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12E155-BD8B-4735-B960-768A02877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33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1FC471-62FC-407A-8EE7-64549FF4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32004B0-F908-420C-8544-7244CA2EF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8B9AF0-7DF5-48CE-81B7-D7008B46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12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6C072-AD40-46A6-8C75-04BE4B87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BBDF97-5913-4F72-A3FC-592151301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B0705D2-8E1E-44B6-A533-888EC3B0D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5B56ED-599F-4167-ADA5-7936BD98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435910-4E18-437A-B03D-599FDFD18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43C029-1BD3-4B59-BE35-527DE0716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90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B004DE-4510-4421-B4CD-7706FC507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10B23F9-53E3-4F08-BBC3-3FF3EDCE2F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A4FE062-AE6E-4F20-9557-B5C0FBB3D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7D2711-24C0-4F4B-BD96-A07A322D5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842E-AB61-4294-B378-17C8EBA0943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86D9BAB-1559-4636-B97E-93AD9D999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A0E652-C8C8-4D7E-A606-5FE475262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49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B06F38-A4AE-41B5-AA2A-907F2CAAA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716DDB7-31E2-45F1-BA4B-8B6C91A77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C3E5BB-C916-4301-B36F-1D00D3F205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4842E-AB61-4294-B378-17C8EBA09433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6CCE9B-4397-4CD8-A4A0-E5E3221F87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453968-0454-4F1C-BFBC-8D4B9DA11E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C667-7932-4FCF-90E9-162433D25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68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F9483-19FD-4D55-8D89-36C94152A3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Komunikace s pacientem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5EF0C9-C848-4573-ADD6-CBDDDCE3E9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2AZZ LS 2021</a:t>
            </a:r>
          </a:p>
        </p:txBody>
      </p:sp>
    </p:spTree>
    <p:extLst>
      <p:ext uri="{BB962C8B-B14F-4D97-AF65-F5344CB8AC3E}">
        <p14:creationId xmlns:p14="http://schemas.microsoft.com/office/powerpoint/2010/main" val="139141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smtClean="0"/>
              <a:t>MODELOVÁ </a:t>
            </a:r>
            <a:r>
              <a:rPr lang="cs-CZ" altLang="cs-CZ" sz="3200" dirty="0"/>
              <a:t>SITUACE</a:t>
            </a:r>
          </a:p>
        </p:txBody>
      </p:sp>
      <p:sp>
        <p:nvSpPr>
          <p:cNvPr id="25603" name="Zástupný symbol pro obsah 5"/>
          <p:cNvSpPr>
            <a:spLocks noGrp="1"/>
          </p:cNvSpPr>
          <p:nvPr>
            <p:ph idx="1"/>
          </p:nvPr>
        </p:nvSpPr>
        <p:spPr>
          <a:xfrm>
            <a:off x="1952626" y="1785939"/>
            <a:ext cx="8208963" cy="4537075"/>
          </a:xfrm>
          <a:ln/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Pacient vztekle křičí na sestru: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„Nesahej na mě! Všude je to stejné, každý se stará jen o sebe. </a:t>
            </a:r>
            <a:b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A vy zdravotníci držíte při sobě! 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Jestli na mě sáhneš, tak si mě nepřej!“</a:t>
            </a:r>
          </a:p>
          <a:p>
            <a:pPr>
              <a:buFontTx/>
              <a:buNone/>
            </a:pPr>
            <a:endParaRPr lang="cs-CZ" altLang="cs-CZ" sz="2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cs-CZ" altLang="cs-CZ" sz="2400"/>
              <a:t> </a:t>
            </a:r>
          </a:p>
          <a:p>
            <a:pPr>
              <a:buFontTx/>
              <a:buNone/>
            </a:pPr>
            <a:endParaRPr lang="cs-CZ" alt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981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6F30946-36A4-4746-924F-661D480A48CC}" type="slidenum">
              <a:rPr lang="de-DE" altLang="cs-CZ" sz="160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de-DE" altLang="cs-CZ" sz="1600"/>
          </a:p>
        </p:txBody>
      </p:sp>
    </p:spTree>
    <p:extLst>
      <p:ext uri="{BB962C8B-B14F-4D97-AF65-F5344CB8AC3E}">
        <p14:creationId xmlns:p14="http://schemas.microsoft.com/office/powerpoint/2010/main" val="345033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smtClean="0"/>
              <a:t>MODELOVÁ </a:t>
            </a:r>
            <a:r>
              <a:rPr lang="cs-CZ" altLang="cs-CZ" sz="3200" dirty="0"/>
              <a:t>SITUACE</a:t>
            </a:r>
          </a:p>
        </p:txBody>
      </p:sp>
      <p:sp>
        <p:nvSpPr>
          <p:cNvPr id="26627" name="Zástupný symbol pro obsah 5"/>
          <p:cNvSpPr>
            <a:spLocks noGrp="1"/>
          </p:cNvSpPr>
          <p:nvPr>
            <p:ph idx="1"/>
          </p:nvPr>
        </p:nvSpPr>
        <p:spPr>
          <a:xfrm>
            <a:off x="1952626" y="1785939"/>
            <a:ext cx="8208963" cy="4537075"/>
          </a:xfrm>
          <a:ln/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Pacient na ambulanci vyčítá sestře: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„Okamžitě zavolejte lékaře. Já nechci žádnou sestru. Vy jste povinná mi zavolat lékaře. Jste povinná! </a:t>
            </a:r>
            <a:b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Vy máte jen povinnost!!!“</a:t>
            </a:r>
          </a:p>
          <a:p>
            <a:pPr>
              <a:buFontTx/>
              <a:buNone/>
            </a:pPr>
            <a:endParaRPr lang="cs-CZ" altLang="cs-CZ" sz="2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cs-CZ" altLang="cs-CZ" sz="2400"/>
              <a:t> </a:t>
            </a:r>
          </a:p>
          <a:p>
            <a:pPr>
              <a:buFontTx/>
              <a:buNone/>
            </a:pPr>
            <a:endParaRPr lang="cs-CZ" altLang="cs-CZ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981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E7CEBF-6B9A-49DF-9956-7575B6AD0CAC}" type="slidenum">
              <a:rPr lang="de-DE" altLang="cs-CZ" sz="160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de-DE" altLang="cs-CZ" sz="1600"/>
          </a:p>
        </p:txBody>
      </p:sp>
    </p:spTree>
    <p:extLst>
      <p:ext uri="{BB962C8B-B14F-4D97-AF65-F5344CB8AC3E}">
        <p14:creationId xmlns:p14="http://schemas.microsoft.com/office/powerpoint/2010/main" val="121205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1881188" y="428625"/>
            <a:ext cx="8229600" cy="1214438"/>
          </a:xfrm>
        </p:spPr>
        <p:txBody>
          <a:bodyPr/>
          <a:lstStyle/>
          <a:p>
            <a:r>
              <a:rPr lang="cs-CZ" altLang="cs-CZ" sz="2800"/>
              <a:t>Rozpoznejme spouštěče konfliktů…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1809750" y="1571625"/>
            <a:ext cx="8858250" cy="4954588"/>
          </a:xfrm>
        </p:spPr>
        <p:txBody>
          <a:bodyPr/>
          <a:lstStyle/>
          <a:p>
            <a:pPr marL="96838" indent="0">
              <a:buNone/>
            </a:pPr>
            <a:r>
              <a:rPr lang="cs-CZ" altLang="cs-CZ" sz="2400" b="1" dirty="0" smtClean="0">
                <a:solidFill>
                  <a:srgbClr val="FF0000"/>
                </a:solidFill>
              </a:rPr>
              <a:t>Bylo </a:t>
            </a:r>
            <a:r>
              <a:rPr lang="cs-CZ" altLang="cs-CZ" sz="2400" b="1" dirty="0">
                <a:solidFill>
                  <a:srgbClr val="FF0000"/>
                </a:solidFill>
              </a:rPr>
              <a:t>by potřeba pořádně uklidit celé oddělení, je tu takový bordel!</a:t>
            </a:r>
          </a:p>
          <a:p>
            <a:pPr marL="554038" indent="-457200">
              <a:buNone/>
            </a:pPr>
            <a:endParaRPr lang="cs-CZ" altLang="cs-CZ" sz="1800" dirty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2024064" y="6278564"/>
            <a:ext cx="5519737" cy="365125"/>
          </a:xfrm>
        </p:spPr>
        <p:txBody>
          <a:bodyPr rtlCol="0"/>
          <a:lstStyle/>
          <a:p>
            <a:pPr algn="ctr">
              <a:defRPr/>
            </a:pPr>
            <a:endParaRPr lang="de-DE">
              <a:solidFill>
                <a:schemeClr val="tx1">
                  <a:tint val="75000"/>
                </a:schemeClr>
              </a:solidFill>
              <a:latin typeface="RotisSansSerif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259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6838" indent="0">
              <a:buNone/>
            </a:pPr>
            <a:r>
              <a:rPr lang="cs-CZ" altLang="cs-CZ" b="1" dirty="0" smtClean="0"/>
              <a:t>Vám to trénování moc nejde….</a:t>
            </a:r>
            <a:endParaRPr lang="cs-CZ" alt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35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 jo další ze soukromé školy…..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06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>
                <a:latin typeface="Arial" panose="020B0604020202020204" pitchFamily="34" charset="0"/>
                <a:cs typeface="Arial" panose="020B0604020202020204" pitchFamily="34" charset="0"/>
              </a:rPr>
              <a:t>Přetlumočení 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„Někdy mi připadáte jako solný sloup!“</a:t>
            </a:r>
          </a:p>
          <a:p>
            <a:pPr algn="ctr">
              <a:buFont typeface="Arial" panose="020B0604020202020204" pitchFamily="34" charset="0"/>
              <a:buNone/>
            </a:pP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„Chcete říct, že jsem oporou firmy?“</a:t>
            </a:r>
          </a:p>
          <a:p>
            <a:pPr algn="ctr">
              <a:buFont typeface="Arial" panose="020B0604020202020204" pitchFamily="34" charset="0"/>
              <a:buNone/>
            </a:pP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„Chcete říct, že by se to tu beze mě hroutilo?“</a:t>
            </a:r>
          </a:p>
          <a:p>
            <a:pPr algn="ctr">
              <a:buFont typeface="Arial" panose="020B0604020202020204" pitchFamily="34" charset="0"/>
              <a:buNone/>
            </a:pP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„Chcete říct, že zde není potřeba solit?“</a:t>
            </a:r>
          </a:p>
        </p:txBody>
      </p:sp>
    </p:spTree>
    <p:extLst>
      <p:ext uri="{BB962C8B-B14F-4D97-AF65-F5344CB8AC3E}">
        <p14:creationId xmlns:p14="http://schemas.microsoft.com/office/powerpoint/2010/main" val="51479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Bojová hra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indent="0" algn="ctr">
              <a:buNone/>
              <a:defRPr/>
            </a:pPr>
            <a:r>
              <a:rPr lang="cs-CZ" sz="2400" dirty="0">
                <a:solidFill>
                  <a:srgbClr val="FF0000"/>
                </a:solidFill>
              </a:rPr>
              <a:t>Každý si připravte jednu konfliktní větu od pacienta </a:t>
            </a:r>
            <a:br>
              <a:rPr lang="cs-CZ" sz="2400" dirty="0">
                <a:solidFill>
                  <a:srgbClr val="FF0000"/>
                </a:solidFill>
              </a:rPr>
            </a:br>
            <a:r>
              <a:rPr lang="cs-CZ" sz="2400" dirty="0">
                <a:solidFill>
                  <a:srgbClr val="FF0000"/>
                </a:solidFill>
              </a:rPr>
              <a:t>(útok, urážka, námitka…)</a:t>
            </a:r>
          </a:p>
          <a:p>
            <a:pPr indent="0">
              <a:buNone/>
              <a:defRPr/>
            </a:pPr>
            <a:endParaRPr lang="cs-CZ" sz="1800" b="1" dirty="0"/>
          </a:p>
          <a:p>
            <a:pPr indent="0">
              <a:buNone/>
              <a:defRPr/>
            </a:pPr>
            <a:endParaRPr lang="cs-CZ" sz="1800" b="1" dirty="0"/>
          </a:p>
          <a:p>
            <a:pPr marL="439738">
              <a:buFont typeface="+mj-lt"/>
              <a:buAutoNum type="arabicPeriod"/>
              <a:defRPr/>
            </a:pPr>
            <a:r>
              <a:rPr lang="cs-CZ" sz="2400" i="1" dirty="0"/>
              <a:t>Zvolte osobu a střílejte na ni  vybranou konfliktní větu.</a:t>
            </a:r>
          </a:p>
          <a:p>
            <a:pPr marL="439738">
              <a:buFont typeface="+mj-lt"/>
              <a:buAutoNum type="arabicPeriod"/>
              <a:defRPr/>
            </a:pPr>
            <a:r>
              <a:rPr lang="cs-CZ" sz="2400" i="1" dirty="0"/>
              <a:t>Druhá osoba musí </a:t>
            </a:r>
            <a:r>
              <a:rPr lang="cs-CZ" sz="2400" i="1" dirty="0" smtClean="0"/>
              <a:t>zareagovat </a:t>
            </a:r>
            <a:r>
              <a:rPr lang="cs-CZ" sz="2400" i="1" dirty="0"/>
              <a:t>– nekonfliktně.</a:t>
            </a:r>
          </a:p>
          <a:p>
            <a:pPr marL="439738">
              <a:buFont typeface="+mj-lt"/>
              <a:buAutoNum type="arabicPeriod"/>
              <a:defRPr/>
            </a:pPr>
            <a:r>
              <a:rPr lang="cs-CZ" sz="2400" i="1" dirty="0"/>
              <a:t>Prodiskutujeme odpověď.</a:t>
            </a:r>
          </a:p>
          <a:p>
            <a:pPr marL="439738">
              <a:buFont typeface="+mj-lt"/>
              <a:buAutoNum type="arabicPeriod"/>
              <a:defRPr/>
            </a:pPr>
            <a:r>
              <a:rPr lang="cs-CZ" sz="2400" i="1" dirty="0"/>
              <a:t>Další střílí na jinou osobu</a:t>
            </a:r>
            <a:r>
              <a:rPr lang="cs-CZ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3757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6AC4D-FF96-4EF1-8DF0-0E998EE95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zásady jsou důležité v komunikaci u diagnózy CHOPN, astma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5E8F2B-AF53-473A-94F1-389D21F36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S pacientem?</a:t>
            </a:r>
          </a:p>
          <a:p>
            <a:r>
              <a:rPr lang="cs-CZ" dirty="0"/>
              <a:t>….</a:t>
            </a:r>
          </a:p>
          <a:p>
            <a:r>
              <a:rPr lang="cs-CZ" dirty="0"/>
              <a:t>….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S příbuzným pacienta?</a:t>
            </a:r>
          </a:p>
          <a:p>
            <a:r>
              <a:rPr lang="cs-CZ" dirty="0"/>
              <a:t>…..</a:t>
            </a:r>
          </a:p>
          <a:p>
            <a:r>
              <a:rPr lang="cs-C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34015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6AC4D-FF96-4EF1-8DF0-0E998EE95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zásady jsou důležité v komunikaci u diagnózy arytmie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5E8F2B-AF53-473A-94F1-389D21F36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S pacientem?</a:t>
            </a:r>
          </a:p>
          <a:p>
            <a:r>
              <a:rPr lang="cs-CZ" dirty="0"/>
              <a:t>….</a:t>
            </a:r>
          </a:p>
          <a:p>
            <a:r>
              <a:rPr lang="cs-CZ" dirty="0"/>
              <a:t>….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S příbuzným pacienta?</a:t>
            </a:r>
          </a:p>
          <a:p>
            <a:r>
              <a:rPr lang="cs-CZ" dirty="0"/>
              <a:t>…..</a:t>
            </a:r>
          </a:p>
          <a:p>
            <a:r>
              <a:rPr lang="cs-C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070501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6AC4D-FF96-4EF1-8DF0-0E998EE95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zásady jsou důležité v komunikaci u diagnózy bolesti na hrudi a AKS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5E8F2B-AF53-473A-94F1-389D21F36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S pacientem?</a:t>
            </a:r>
          </a:p>
          <a:p>
            <a:r>
              <a:rPr lang="cs-CZ" dirty="0"/>
              <a:t>….</a:t>
            </a:r>
          </a:p>
          <a:p>
            <a:r>
              <a:rPr lang="cs-CZ" dirty="0"/>
              <a:t>….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S příbuzným pacienta?</a:t>
            </a:r>
          </a:p>
          <a:p>
            <a:r>
              <a:rPr lang="cs-CZ" dirty="0"/>
              <a:t>…..</a:t>
            </a:r>
          </a:p>
          <a:p>
            <a:r>
              <a:rPr lang="cs-C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096695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5501" y="500063"/>
            <a:ext cx="8208963" cy="518001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„Romeo a Julie leží na podlaze, 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v místnosti jsou střepy a rozlitá voda…“</a:t>
            </a:r>
          </a:p>
          <a:p>
            <a:pPr>
              <a:buFont typeface="Arial" charset="0"/>
              <a:buChar char="•"/>
              <a:defRPr/>
            </a:pPr>
            <a:endParaRPr lang="cs-CZ" dirty="0" smtClean="0"/>
          </a:p>
          <a:p>
            <a:pPr algn="ctr">
              <a:buFontTx/>
              <a:buNone/>
              <a:defRPr/>
            </a:pPr>
            <a:r>
              <a:rPr lang="cs-CZ" dirty="0" smtClean="0"/>
              <a:t>	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Zjistěte prostřednictvím uzavřených otázek, co se stalo?</a:t>
            </a:r>
          </a:p>
          <a:p>
            <a:pPr algn="ctr">
              <a:buFontTx/>
              <a:buNone/>
              <a:defRPr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Diskuze:</a:t>
            </a:r>
          </a:p>
          <a:p>
            <a:pPr>
              <a:buFontTx/>
              <a:buAutoNum type="arabicParenR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Jaký by měla být jediná správná otázka? </a:t>
            </a:r>
          </a:p>
          <a:p>
            <a:pPr>
              <a:buFontTx/>
              <a:buAutoNum type="arabicParenR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Jakou informaci získáte pomocí uzavřených otázek?</a:t>
            </a:r>
          </a:p>
          <a:p>
            <a:pPr>
              <a:buFontTx/>
              <a:buAutoNum type="arabicParenR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Můžete pomocí uzavřených otázek získat novou informaci?</a:t>
            </a:r>
          </a:p>
          <a:p>
            <a:pPr>
              <a:buFontTx/>
              <a:buAutoNum type="arabicParenR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Na základě čeho tvoříme uzavřené otázky? </a:t>
            </a:r>
          </a:p>
          <a:p>
            <a:pPr>
              <a:buFontTx/>
              <a:buNone/>
              <a:defRPr/>
            </a:pPr>
            <a:endParaRPr lang="cs-CZ" sz="2400" dirty="0"/>
          </a:p>
          <a:p>
            <a:pPr>
              <a:buFont typeface="Arial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531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1881188" y="285750"/>
            <a:ext cx="8229600" cy="1143000"/>
          </a:xfrm>
        </p:spPr>
        <p:txBody>
          <a:bodyPr/>
          <a:lstStyle/>
          <a:p>
            <a:r>
              <a:rPr lang="cs-CZ" altLang="cs-CZ" sz="3600"/>
              <a:t>Otázka je jako </a:t>
            </a:r>
            <a:r>
              <a:rPr lang="cs-CZ" altLang="cs-CZ" sz="3600">
                <a:solidFill>
                  <a:srgbClr val="CC0099"/>
                </a:solidFill>
              </a:rPr>
              <a:t>pohlazení…</a:t>
            </a:r>
            <a:endParaRPr lang="cs-CZ" altLang="cs-CZ" sz="2400">
              <a:solidFill>
                <a:srgbClr val="CC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2625" y="1428751"/>
            <a:ext cx="8229600" cy="4525963"/>
          </a:xfrm>
          <a:ln/>
        </p:spPr>
        <p:txBody>
          <a:bodyPr/>
          <a:lstStyle/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r>
              <a:rPr lang="cs-CZ" altLang="cs-CZ" sz="2800" b="1">
                <a:solidFill>
                  <a:srgbClr val="C00000"/>
                </a:solidFill>
              </a:rPr>
              <a:t>Jaké jsou benefity, když se ptáme?</a:t>
            </a:r>
          </a:p>
          <a:p>
            <a:pPr>
              <a:buFontTx/>
              <a:buAutoNum type="arabicPeriod"/>
            </a:pPr>
            <a:endParaRPr lang="cs-CZ" altLang="cs-CZ" sz="2400"/>
          </a:p>
          <a:p>
            <a:pPr>
              <a:buFontTx/>
              <a:buAutoNum type="arabicPeriod"/>
            </a:pPr>
            <a:r>
              <a:rPr lang="cs-CZ" altLang="cs-CZ" sz="2400"/>
              <a:t>Zjistíme informace</a:t>
            </a:r>
          </a:p>
          <a:p>
            <a:pPr>
              <a:buFontTx/>
              <a:buAutoNum type="arabicPeriod"/>
            </a:pPr>
            <a:r>
              <a:rPr lang="cs-CZ" altLang="cs-CZ" sz="2400"/>
              <a:t>Dáme najevo zájem a naslouchání</a:t>
            </a:r>
          </a:p>
          <a:p>
            <a:pPr>
              <a:buFontTx/>
              <a:buAutoNum type="arabicPeriod"/>
            </a:pPr>
            <a:r>
              <a:rPr lang="cs-CZ" altLang="cs-CZ" sz="2400"/>
              <a:t>Aktivizujeme myšlení druhého - uklidnění</a:t>
            </a:r>
          </a:p>
          <a:p>
            <a:pPr>
              <a:buFontTx/>
              <a:buAutoNum type="arabicPeriod"/>
            </a:pPr>
            <a:r>
              <a:rPr lang="cs-CZ" altLang="cs-CZ" sz="2400"/>
              <a:t>Získáme čas</a:t>
            </a:r>
          </a:p>
          <a:p>
            <a:pPr>
              <a:buFontTx/>
              <a:buAutoNum type="arabicPeriod"/>
            </a:pPr>
            <a:r>
              <a:rPr lang="cs-CZ" altLang="cs-CZ" sz="2400"/>
              <a:t>Pokud člověk odpovídá na otázku nám, často odpoví i sám sobě</a:t>
            </a:r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7522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OTÁZKY jako </a:t>
            </a:r>
            <a:r>
              <a:rPr lang="cs-CZ" altLang="cs-CZ" sz="36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sebeobrana</a:t>
            </a:r>
            <a:endParaRPr lang="cs-CZ" altLang="cs-CZ" sz="36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jste na to přišel/la?</a:t>
            </a:r>
          </a:p>
          <a:p>
            <a:pPr eaLnBrk="1" hangingPunct="1"/>
            <a:endParaRPr lang="cs-CZ" altLang="cs-CZ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tím myslíte?</a:t>
            </a:r>
          </a:p>
          <a:p>
            <a:pPr algn="ctr" eaLnBrk="1" hangingPunct="1"/>
            <a:endParaRPr lang="cs-CZ" altLang="cs-CZ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to myslíte, že na to nemám?</a:t>
            </a:r>
          </a:p>
          <a:p>
            <a:pPr algn="ctr" eaLnBrk="1" hangingPunct="1"/>
            <a:endParaRPr lang="cs-CZ" altLang="cs-CZ" smtClean="0"/>
          </a:p>
          <a:p>
            <a:pPr algn="ctr" eaLnBrk="1" hangingPunct="1">
              <a:buFont typeface="Times New Roman" panose="02020603050405020304" pitchFamily="18" charset="0"/>
              <a:buNone/>
            </a:pPr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BUĎTE NEÚSTUPNÍ, ALE ZDVOŘILÍ. </a:t>
            </a:r>
            <a:b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400" b="1">
                <a:latin typeface="Arial" panose="020B0604020202020204" pitchFamily="34" charset="0"/>
                <a:cs typeface="Arial" panose="020B0604020202020204" pitchFamily="34" charset="0"/>
              </a:rPr>
              <a:t>PODMÍNKOU ASERTIVITY JE SLUŠNOST!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70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>
                <a:latin typeface="Arial" panose="020B0604020202020204" pitchFamily="34" charset="0"/>
                <a:cs typeface="Arial" panose="020B0604020202020204" pitchFamily="34" charset="0"/>
              </a:rPr>
              <a:t>Odhalte jízlivost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„Na vaše poměry, jste to zvládla docela dobře!“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„Vaše návrhy jsou nerealizovatelné, ale originální!“ </a:t>
            </a:r>
          </a:p>
          <a:p>
            <a:pPr algn="ctr">
              <a:buFont typeface="Arial" panose="020B0604020202020204" pitchFamily="34" charset="0"/>
              <a:buNone/>
            </a:pPr>
            <a:endParaRPr lang="cs-CZ" altLang="cs-CZ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s tím?</a:t>
            </a:r>
          </a:p>
          <a:p>
            <a:pPr algn="ctr">
              <a:buFont typeface="Arial" panose="020B0604020202020204" pitchFamily="34" charset="0"/>
              <a:buNone/>
            </a:pPr>
            <a:endParaRPr lang="cs-CZ" altLang="cs-CZ" b="1" i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Snažte se zjistit, o co jde: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cs-CZ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chce mě shodit nebo si nerozumíme?</a:t>
            </a:r>
          </a:p>
        </p:txBody>
      </p:sp>
    </p:spTree>
    <p:extLst>
      <p:ext uri="{BB962C8B-B14F-4D97-AF65-F5344CB8AC3E}">
        <p14:creationId xmlns:p14="http://schemas.microsoft.com/office/powerpoint/2010/main" val="392564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Legitimizace emocí </a:t>
            </a:r>
            <a:r>
              <a:rPr lang="cs-CZ" altLang="cs-CZ" sz="3200">
                <a:solidFill>
                  <a:srgbClr val="CC0099"/>
                </a:solidFill>
              </a:rPr>
              <a:t>(zrcadlení emocí)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952625" y="1428751"/>
            <a:ext cx="8229600" cy="4525963"/>
          </a:xfrm>
          <a:ln/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cs-CZ" altLang="cs-CZ" sz="2400"/>
              <a:t>+ pojmenujeme pocit = důkaz naslouchání a porozumění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cs-CZ" altLang="cs-CZ" sz="2400"/>
              <a:t>+ potvrzujeme, že jsme si všimli, co druhý prožívá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cs-CZ" altLang="cs-CZ" sz="2400"/>
              <a:t>+ nehodnotíme, nesoudíme = bezpečí a jistota pro pacienta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cs-CZ" altLang="cs-CZ" sz="2400"/>
              <a:t>+ zklidňuje, tlumí, poskytuje emoční zázemí/ čas</a:t>
            </a:r>
            <a:endParaRPr lang="cs-CZ" altLang="cs-CZ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2095501" y="4500563"/>
            <a:ext cx="82153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JE TŘEBA </a:t>
            </a:r>
            <a:r>
              <a:rPr lang="cs-CZ" altLang="cs-CZ" sz="2400"/>
              <a:t>pojmenovat základní pocity a emoce mluvčího a tím dát najevo, že je vnímán. </a:t>
            </a:r>
          </a:p>
        </p:txBody>
      </p:sp>
    </p:spTree>
    <p:extLst>
      <p:ext uri="{BB962C8B-B14F-4D97-AF65-F5344CB8AC3E}">
        <p14:creationId xmlns:p14="http://schemas.microsoft.com/office/powerpoint/2010/main" val="2457102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2024063" y="0"/>
            <a:ext cx="8229600" cy="1143000"/>
          </a:xfrm>
        </p:spPr>
        <p:txBody>
          <a:bodyPr/>
          <a:lstStyle/>
          <a:p>
            <a:r>
              <a:rPr lang="cs-CZ" altLang="cs-CZ" sz="3200"/>
              <a:t>Zrcadlení</a:t>
            </a:r>
            <a:r>
              <a:rPr lang="cs-CZ" altLang="cs-CZ" sz="3200">
                <a:solidFill>
                  <a:srgbClr val="FF0000"/>
                </a:solidFill>
              </a:rPr>
              <a:t> jako cesta k </a:t>
            </a:r>
            <a:r>
              <a:rPr lang="cs-CZ" altLang="cs-CZ" sz="3200"/>
              <a:t>druhým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6414" y="1285876"/>
            <a:ext cx="8891587" cy="4537075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cs-CZ" sz="2800" b="1" i="1"/>
              <a:t>	</a:t>
            </a:r>
            <a:r>
              <a:rPr lang="cs-CZ" sz="2400" b="1" i="1"/>
              <a:t>Slyším, </a:t>
            </a:r>
            <a:r>
              <a:rPr lang="cs-CZ" sz="2400" i="1">
                <a:solidFill>
                  <a:srgbClr val="CC0099"/>
                </a:solidFill>
              </a:rPr>
              <a:t>že se zlobíte….mohu vám to vysvětlit?</a:t>
            </a:r>
            <a:br>
              <a:rPr lang="cs-CZ" sz="2400" i="1">
                <a:solidFill>
                  <a:srgbClr val="CC0099"/>
                </a:solidFill>
              </a:rPr>
            </a:br>
            <a:r>
              <a:rPr lang="cs-CZ" sz="2400" i="1">
                <a:solidFill>
                  <a:srgbClr val="CC00CC"/>
                </a:solidFill>
              </a:rPr>
              <a:t>	</a:t>
            </a:r>
            <a:r>
              <a:rPr lang="cs-CZ" sz="2400" b="1" i="1"/>
              <a:t>Vidím,</a:t>
            </a:r>
            <a:r>
              <a:rPr lang="cs-CZ" sz="2400" i="1">
                <a:solidFill>
                  <a:srgbClr val="CC00CC"/>
                </a:solidFill>
              </a:rPr>
              <a:t> </a:t>
            </a:r>
            <a:r>
              <a:rPr lang="cs-CZ" sz="2400" i="1">
                <a:solidFill>
                  <a:srgbClr val="CC0099"/>
                </a:solidFill>
              </a:rPr>
              <a:t>že váháte a nemůžete se rozhodnout, tak…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cs-CZ" sz="2400" b="1" i="1"/>
              <a:t>Vidím, </a:t>
            </a:r>
            <a:r>
              <a:rPr lang="cs-CZ" sz="2400" i="1">
                <a:solidFill>
                  <a:srgbClr val="CC0099"/>
                </a:solidFill>
              </a:rPr>
              <a:t>že máte obavy…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cs-CZ" sz="2400" b="1" i="1"/>
              <a:t>Cítím</a:t>
            </a:r>
            <a:r>
              <a:rPr lang="cs-CZ" sz="2400">
                <a:solidFill>
                  <a:srgbClr val="CC00CC"/>
                </a:solidFill>
              </a:rPr>
              <a:t> </a:t>
            </a:r>
            <a:r>
              <a:rPr lang="cs-CZ" sz="2400">
                <a:solidFill>
                  <a:srgbClr val="CC0099"/>
                </a:solidFill>
              </a:rPr>
              <a:t>ve vašem hlase smutek /strach/, je to tak?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cs-CZ" sz="2400" b="1"/>
              <a:t>Vidím,</a:t>
            </a:r>
            <a:r>
              <a:rPr lang="cs-CZ" sz="2400"/>
              <a:t> </a:t>
            </a:r>
            <a:r>
              <a:rPr lang="cs-CZ" sz="2400">
                <a:solidFill>
                  <a:srgbClr val="CC0099"/>
                </a:solidFill>
              </a:rPr>
              <a:t>že Vás to pěkně rozčílilo…</a:t>
            </a:r>
          </a:p>
          <a:p>
            <a:pPr lvl="1" algn="ctr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cs-CZ" b="1" i="1" dirty="0"/>
              <a:t>„Vidím, </a:t>
            </a:r>
            <a:r>
              <a:rPr lang="cs-CZ" i="1" dirty="0">
                <a:solidFill>
                  <a:srgbClr val="D60093"/>
                </a:solidFill>
              </a:rPr>
              <a:t>že spěcháte a nevíte, jak dlouho to bude trvat…“, </a:t>
            </a:r>
          </a:p>
          <a:p>
            <a:pPr lvl="1" algn="ctr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cs-CZ" b="1" i="1" dirty="0"/>
              <a:t>„Všimla </a:t>
            </a:r>
            <a:r>
              <a:rPr lang="cs-CZ" i="1" dirty="0">
                <a:solidFill>
                  <a:srgbClr val="D60093"/>
                </a:solidFill>
              </a:rPr>
              <a:t>jsem si, že teď je to náročné…“</a:t>
            </a:r>
          </a:p>
          <a:p>
            <a:pPr>
              <a:buFont typeface="Arial" pitchFamily="34" charset="0"/>
              <a:buChar char="•"/>
              <a:defRPr/>
            </a:pPr>
            <a:endParaRPr lang="cs-CZ" sz="2800" i="1"/>
          </a:p>
          <a:p>
            <a:pPr marL="0" indent="0" algn="ctr">
              <a:buNone/>
              <a:defRPr/>
            </a:pPr>
            <a:r>
              <a:rPr lang="cs-CZ" sz="2800" b="1">
                <a:solidFill>
                  <a:srgbClr val="FF0000"/>
                </a:solidFill>
                <a:latin typeface="+mj-lt"/>
              </a:rPr>
              <a:t>	</a:t>
            </a:r>
            <a:endParaRPr lang="cs-CZ" sz="2400" b="1">
              <a:solidFill>
                <a:srgbClr val="FF0000"/>
              </a:solidFill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endParaRPr lang="cs-CZ" sz="2800" i="1"/>
          </a:p>
          <a:p>
            <a:pPr>
              <a:buFont typeface="Arial" pitchFamily="34" charset="0"/>
              <a:buChar char="•"/>
              <a:defRPr/>
            </a:pPr>
            <a:endParaRPr lang="cs-CZ" sz="2800" i="1"/>
          </a:p>
          <a:p>
            <a:pPr>
              <a:buFont typeface="Arial" pitchFamily="34" charset="0"/>
              <a:buChar char="•"/>
              <a:defRPr/>
            </a:pPr>
            <a:endParaRPr lang="cs-CZ" sz="2800" i="1"/>
          </a:p>
        </p:txBody>
      </p:sp>
    </p:spTree>
    <p:extLst>
      <p:ext uri="{BB962C8B-B14F-4D97-AF65-F5344CB8AC3E}">
        <p14:creationId xmlns:p14="http://schemas.microsoft.com/office/powerpoint/2010/main" val="761064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Modelová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08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smtClean="0"/>
              <a:t>MODELOVÁ </a:t>
            </a:r>
            <a:r>
              <a:rPr lang="cs-CZ" altLang="cs-CZ" sz="3200" dirty="0"/>
              <a:t>SITUACE</a:t>
            </a:r>
          </a:p>
        </p:txBody>
      </p:sp>
      <p:sp>
        <p:nvSpPr>
          <p:cNvPr id="24579" name="Zástupný symbol pro obsah 5"/>
          <p:cNvSpPr>
            <a:spLocks noGrp="1"/>
          </p:cNvSpPr>
          <p:nvPr>
            <p:ph idx="1"/>
          </p:nvPr>
        </p:nvSpPr>
        <p:spPr>
          <a:xfrm>
            <a:off x="1952626" y="1785939"/>
            <a:ext cx="8208963" cy="4537075"/>
          </a:xfrm>
          <a:ln/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Pacient si velmi hlasitě stěžuje  v čekárně: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„To není možné, co tady máte za bordel!“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„Byl jsem objednaný a už tady trčím přes hodinu!“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„Přece vám za všechno platíme!“</a:t>
            </a:r>
          </a:p>
          <a:p>
            <a:pPr>
              <a:buFontTx/>
              <a:buNone/>
            </a:pPr>
            <a:endParaRPr lang="cs-CZ" altLang="cs-CZ" sz="2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cs-CZ" altLang="cs-CZ" sz="2400"/>
              <a:t> </a:t>
            </a:r>
          </a:p>
          <a:p>
            <a:pPr>
              <a:buFontTx/>
              <a:buNone/>
            </a:pPr>
            <a:endParaRPr lang="cs-CZ" altLang="cs-CZ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981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32FE95-4465-4EB4-8C99-DA115527B9A0}" type="slidenum">
              <a:rPr lang="de-DE" altLang="cs-CZ" sz="160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de-DE" altLang="cs-CZ" sz="1600"/>
          </a:p>
        </p:txBody>
      </p:sp>
    </p:spTree>
    <p:extLst>
      <p:ext uri="{BB962C8B-B14F-4D97-AF65-F5344CB8AC3E}">
        <p14:creationId xmlns:p14="http://schemas.microsoft.com/office/powerpoint/2010/main" val="1207859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987</Words>
  <Application>Microsoft Office PowerPoint</Application>
  <PresentationFormat>Širokoúhlá obrazovka</PresentationFormat>
  <Paragraphs>163</Paragraphs>
  <Slides>19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MS Gothic</vt:lpstr>
      <vt:lpstr>Arial</vt:lpstr>
      <vt:lpstr>Calibri</vt:lpstr>
      <vt:lpstr>Calibri Light</vt:lpstr>
      <vt:lpstr>RotisSansSerif</vt:lpstr>
      <vt:lpstr>Times New Roman</vt:lpstr>
      <vt:lpstr>Wingdings</vt:lpstr>
      <vt:lpstr>Motiv Office</vt:lpstr>
      <vt:lpstr>Komunikace s pacientem</vt:lpstr>
      <vt:lpstr>Prezentace aplikace PowerPoint</vt:lpstr>
      <vt:lpstr>Otázka je jako pohlazení…</vt:lpstr>
      <vt:lpstr>OTÁZKY jako sebeobrana</vt:lpstr>
      <vt:lpstr>Odhalte jízlivost</vt:lpstr>
      <vt:lpstr>Legitimizace emocí (zrcadlení emocí)</vt:lpstr>
      <vt:lpstr>Zrcadlení jako cesta k druhým</vt:lpstr>
      <vt:lpstr>Modelová situace</vt:lpstr>
      <vt:lpstr>MODELOVÁ SITUACE</vt:lpstr>
      <vt:lpstr>MODELOVÁ SITUACE</vt:lpstr>
      <vt:lpstr>MODELOVÁ SITUACE</vt:lpstr>
      <vt:lpstr>Rozpoznejme spouštěče konfliktů…</vt:lpstr>
      <vt:lpstr>Prezentace aplikace PowerPoint</vt:lpstr>
      <vt:lpstr>Prezentace aplikace PowerPoint</vt:lpstr>
      <vt:lpstr>Přetlumočení </vt:lpstr>
      <vt:lpstr>Bojová hra</vt:lpstr>
      <vt:lpstr>Jaké zásady jsou důležité v komunikaci u diagnózy CHOPN, astma</vt:lpstr>
      <vt:lpstr>Jaké zásady jsou důležité v komunikaci u diagnózy arytmie</vt:lpstr>
      <vt:lpstr>Jaké zásady jsou důležité v komunikaci u diagnózy bolesti na hrudi a AKS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s pacientem</dc:title>
  <dc:creator>Pekara, Jaroslav</dc:creator>
  <cp:lastModifiedBy>Pekara</cp:lastModifiedBy>
  <cp:revision>4</cp:revision>
  <dcterms:created xsi:type="dcterms:W3CDTF">2021-02-28T20:18:51Z</dcterms:created>
  <dcterms:modified xsi:type="dcterms:W3CDTF">2021-03-11T08:23:46Z</dcterms:modified>
</cp:coreProperties>
</file>