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2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100" y="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7591F-98A8-4278-852C-0AB6A97DF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F171D5-9D29-4661-9BF2-6AAC9C5A9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E15AC-780A-4E16-8EA3-67DB726CF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C1D64E-E51A-4BCE-AA21-C7365BF0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05475C-643C-4998-9655-1C408D20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08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6A3CE-6E7E-4F71-986E-848AF79C6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73311F-6A34-4D40-8A0E-EE7504D60B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E4DFEF-3F20-4667-8185-7A6F64796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CE643F-C718-420A-848A-665ADA356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A35EF8-528A-42AD-9141-25D4642E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46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040D53E-DCCE-4038-B89C-C1EA32ACC7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E97F20A-AD87-4C36-9A31-D35C5D4F2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2580C2-4495-4527-9319-9D7C6D536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8C602D-E496-44A1-BA09-0BBED5C7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6DCCA8-4AA2-48C7-8902-471CF59CF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84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239E5-F15C-4C01-9C90-F1021574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C02E8F-82A5-4373-9BFB-24E1F6B41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626912-1790-4CE2-8846-8C63FFC9C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32BAA0-956A-4D86-B98A-B6A243CF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02F468-77BB-4B58-932A-50959D485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10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601EA-7FB5-481C-BD3C-3ED8CE251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9707E99-87FE-44D4-9263-644837257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7A0608-61B8-4700-85DE-A0C54DE18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50801E-2BD5-4343-87A6-E93477AC2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ED912D-2704-42C9-BF16-BC38C0E5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E57D6-4572-42C6-8C82-B9F90341F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A51B62-B898-4BF0-A9F0-E09552E868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C2AF251-BBCF-4517-B52B-AC57B46F8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416C03-8A65-4DEA-BD23-F905FE09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FB6BAA-733A-47F9-9D73-6F84AA938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E2A1E6-AE29-45E0-80D0-27A18B3A5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17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9EF33-E054-41CD-91CA-4298C331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3E403F9-935F-4193-BB17-FFAD175AB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B34DE99-5A91-4BDF-A795-8412EC082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E225F8-76EB-496C-93BA-E0D5E8FBB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D466410-A618-4FD6-8D16-90E94E56A1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E366D22-4025-4F13-8111-806D9F2C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DE6746-4F36-4F54-8E80-11304914F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A2D4B5-6153-4BE1-9D57-E386363A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72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0D81F-6616-40A2-8947-8BC65E4A2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CDA2F16-1646-4D27-A935-756411443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9F72831-9565-427D-ACBD-AB17EC50B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AE9A01-778C-4B90-803A-22A0E9E53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63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2836691-0153-42DA-A207-DBF1DF33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7924099-E272-4E49-8206-7F8FD2813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B355A31-1607-4649-85E6-D23C967E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19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60D8D-39E0-4973-AF7F-E9D5F54F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176D92-280A-4EC3-B1F4-8BA4CF59B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E00C610-F362-4AE1-9DA9-13A5AC6FD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29D3DE-DEE7-4696-90F1-ECB1799FB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A10A57-1560-4012-B23E-757ACBE5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655D27-DB18-4806-8738-5C2C87F82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98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94153-6795-46F5-961C-1B494510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BEFC93A-CD6F-409A-822C-7F9F38BE6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FD56501-B080-4578-AF59-93528211A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AE4F11-DBBE-4E11-B91D-D0616E061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0336AE-6CFA-473B-988B-C39EEAFD5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E7E6FE-20A1-4B86-8679-E44E61E57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2D2E95D-810A-46F9-A53E-EFEA7B9BB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C63D72-0E76-4F2C-8479-E8312B89F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511FC-FE89-4E6B-914C-A366CE21F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491B-F9DA-41F6-9119-4D659DC7030D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49ADBB-C712-47DC-B694-38AF02ED2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A35E57-92F2-4FAA-AD92-B6547E9DB4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3711-AC40-49BB-A2A0-742CEC145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440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4998F-8D29-4126-89C9-5259B97E7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anestezie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0F7600-BCE8-4717-B4BC-75AEE8968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Premedikace (benzodiazepiny) </a:t>
            </a:r>
            <a:r>
              <a:rPr lang="cs-CZ" dirty="0">
                <a:solidFill>
                  <a:srgbClr val="FF0000"/>
                </a:solidFill>
              </a:rPr>
              <a:t>Midazolam/</a:t>
            </a:r>
            <a:r>
              <a:rPr lang="cs-CZ" dirty="0" err="1">
                <a:solidFill>
                  <a:srgbClr val="FF0000"/>
                </a:solidFill>
              </a:rPr>
              <a:t>dormicum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Na sále: </a:t>
            </a:r>
          </a:p>
          <a:p>
            <a:r>
              <a:rPr lang="cs-CZ" dirty="0">
                <a:solidFill>
                  <a:srgbClr val="FF0000"/>
                </a:solidFill>
              </a:rPr>
              <a:t>Midazolam</a:t>
            </a:r>
          </a:p>
          <a:p>
            <a:r>
              <a:rPr lang="cs-CZ" dirty="0">
                <a:solidFill>
                  <a:srgbClr val="FF0000"/>
                </a:solidFill>
              </a:rPr>
              <a:t>Kyslík</a:t>
            </a:r>
          </a:p>
          <a:p>
            <a:r>
              <a:rPr lang="cs-CZ" dirty="0">
                <a:solidFill>
                  <a:srgbClr val="FF0000"/>
                </a:solidFill>
              </a:rPr>
              <a:t>Opiáty (</a:t>
            </a:r>
            <a:r>
              <a:rPr lang="cs-CZ" dirty="0" err="1">
                <a:solidFill>
                  <a:srgbClr val="FF0000"/>
                </a:solidFill>
              </a:rPr>
              <a:t>Sufentanil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Fentanyl</a:t>
            </a:r>
            <a:r>
              <a:rPr lang="cs-CZ" dirty="0">
                <a:solidFill>
                  <a:srgbClr val="FF0000"/>
                </a:solidFill>
              </a:rPr>
              <a:t>) – ATD: </a:t>
            </a:r>
            <a:r>
              <a:rPr lang="cs-CZ" dirty="0" err="1">
                <a:solidFill>
                  <a:srgbClr val="FF0000"/>
                </a:solidFill>
              </a:rPr>
              <a:t>naloxon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Celková anestetika (</a:t>
            </a:r>
            <a:r>
              <a:rPr lang="cs-CZ" dirty="0" err="1">
                <a:solidFill>
                  <a:srgbClr val="FF0000"/>
                </a:solidFill>
              </a:rPr>
              <a:t>Thiopental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Propofol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Hypnomidate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Ketamin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r>
              <a:rPr lang="cs-CZ" dirty="0" err="1">
                <a:solidFill>
                  <a:srgbClr val="FF0000"/>
                </a:solidFill>
              </a:rPr>
              <a:t>Myorelaxancia</a:t>
            </a:r>
            <a:r>
              <a:rPr lang="cs-CZ" dirty="0">
                <a:solidFill>
                  <a:srgbClr val="FF0000"/>
                </a:solidFill>
              </a:rPr>
              <a:t> (</a:t>
            </a:r>
            <a:r>
              <a:rPr lang="cs-CZ" dirty="0" err="1">
                <a:solidFill>
                  <a:srgbClr val="FF0000"/>
                </a:solidFill>
              </a:rPr>
              <a:t>rocuronium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succynilcholin</a:t>
            </a:r>
            <a:r>
              <a:rPr lang="cs-CZ" dirty="0">
                <a:solidFill>
                  <a:srgbClr val="FF0000"/>
                </a:solidFill>
              </a:rPr>
              <a:t> jodid, </a:t>
            </a:r>
            <a:r>
              <a:rPr lang="cs-CZ" dirty="0" err="1">
                <a:solidFill>
                  <a:srgbClr val="FF0000"/>
                </a:solidFill>
              </a:rPr>
              <a:t>tracrium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nimbex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arduan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4898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D55A5-83A1-40A1-90B4-297CB0893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Bolest zad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9BE55C-B199-4C4E-9268-36D4BB337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Novalgin</a:t>
            </a:r>
            <a:r>
              <a:rPr lang="cs-CZ" dirty="0"/>
              <a:t> + </a:t>
            </a:r>
            <a:r>
              <a:rPr lang="cs-CZ" dirty="0">
                <a:solidFill>
                  <a:srgbClr val="FF0000"/>
                </a:solidFill>
              </a:rPr>
              <a:t>Paralen/</a:t>
            </a:r>
            <a:r>
              <a:rPr lang="cs-CZ" dirty="0" err="1">
                <a:solidFill>
                  <a:srgbClr val="FF0000"/>
                </a:solidFill>
              </a:rPr>
              <a:t>acylpirin</a:t>
            </a:r>
            <a:r>
              <a:rPr lang="cs-CZ" dirty="0"/>
              <a:t> (analgetikum – antipyretikum)</a:t>
            </a:r>
          </a:p>
          <a:p>
            <a:r>
              <a:rPr lang="cs-CZ" dirty="0"/>
              <a:t>Analgetikum (</a:t>
            </a:r>
            <a:r>
              <a:rPr lang="cs-CZ" dirty="0">
                <a:solidFill>
                  <a:srgbClr val="FF0000"/>
                </a:solidFill>
              </a:rPr>
              <a:t>Ibuprofen</a:t>
            </a:r>
            <a:r>
              <a:rPr lang="cs-CZ" dirty="0"/>
              <a:t>)</a:t>
            </a:r>
          </a:p>
          <a:p>
            <a:r>
              <a:rPr lang="cs-CZ" dirty="0" err="1"/>
              <a:t>Opioidní</a:t>
            </a:r>
            <a:r>
              <a:rPr lang="cs-CZ" dirty="0"/>
              <a:t> analgetikum (</a:t>
            </a:r>
            <a:r>
              <a:rPr lang="cs-CZ" dirty="0" err="1">
                <a:solidFill>
                  <a:srgbClr val="FF0000"/>
                </a:solidFill>
              </a:rPr>
              <a:t>Tramal</a:t>
            </a:r>
            <a:r>
              <a:rPr lang="cs-CZ" dirty="0"/>
              <a:t>)</a:t>
            </a:r>
          </a:p>
          <a:p>
            <a:r>
              <a:rPr lang="cs-CZ" dirty="0" err="1"/>
              <a:t>Anageltika</a:t>
            </a:r>
            <a:r>
              <a:rPr lang="cs-CZ" dirty="0"/>
              <a:t> </a:t>
            </a:r>
            <a:r>
              <a:rPr lang="cs-CZ" dirty="0" err="1"/>
              <a:t>myorelaxancia</a:t>
            </a:r>
            <a:r>
              <a:rPr lang="cs-CZ" dirty="0"/>
              <a:t> (</a:t>
            </a:r>
            <a:r>
              <a:rPr lang="cs-CZ" dirty="0" err="1"/>
              <a:t>diclofenak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Navíc: </a:t>
            </a:r>
            <a:r>
              <a:rPr lang="cs-CZ" dirty="0" err="1"/>
              <a:t>entonox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81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8260E-B517-4893-8EBA-475CED76C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Bolest břicha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F67E5B-F791-4F55-A543-2428E0630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Algifen</a:t>
            </a:r>
            <a:r>
              <a:rPr lang="cs-CZ" dirty="0"/>
              <a:t> (</a:t>
            </a:r>
            <a:r>
              <a:rPr lang="cs-CZ" dirty="0" err="1"/>
              <a:t>metamizol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362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501D0-DDAA-408B-A679-B5342A082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Bolesti na hrudi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C8231A-0354-4CA4-B548-3CDA7CDE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AKS (kyslík, </a:t>
            </a:r>
            <a:r>
              <a:rPr lang="cs-CZ" dirty="0" err="1">
                <a:solidFill>
                  <a:srgbClr val="FF0000"/>
                </a:solidFill>
              </a:rPr>
              <a:t>Nitromint</a:t>
            </a:r>
            <a:r>
              <a:rPr lang="cs-CZ" dirty="0">
                <a:solidFill>
                  <a:srgbClr val="FF0000"/>
                </a:solidFill>
              </a:rPr>
              <a:t>/</a:t>
            </a:r>
            <a:r>
              <a:rPr lang="cs-CZ" dirty="0" err="1">
                <a:solidFill>
                  <a:srgbClr val="FF0000"/>
                </a:solidFill>
              </a:rPr>
              <a:t>Isoket</a:t>
            </a:r>
            <a:r>
              <a:rPr lang="cs-CZ" dirty="0">
                <a:solidFill>
                  <a:srgbClr val="FF0000"/>
                </a:solidFill>
              </a:rPr>
              <a:t>, opiát, </a:t>
            </a:r>
            <a:r>
              <a:rPr lang="cs-CZ" dirty="0" err="1">
                <a:solidFill>
                  <a:srgbClr val="FF0000"/>
                </a:solidFill>
              </a:rPr>
              <a:t>kardegic</a:t>
            </a:r>
            <a:r>
              <a:rPr lang="cs-CZ" dirty="0">
                <a:solidFill>
                  <a:srgbClr val="FF0000"/>
                </a:solidFill>
              </a:rPr>
              <a:t>, heparin) </a:t>
            </a:r>
          </a:p>
          <a:p>
            <a:r>
              <a:rPr lang="cs-CZ" dirty="0"/>
              <a:t>Plicní embolie (</a:t>
            </a:r>
            <a:r>
              <a:rPr lang="cs-CZ" dirty="0" err="1">
                <a:solidFill>
                  <a:srgbClr val="FF0000"/>
                </a:solidFill>
              </a:rPr>
              <a:t>actilyse</a:t>
            </a:r>
            <a:r>
              <a:rPr lang="cs-CZ" dirty="0"/>
              <a:t>)</a:t>
            </a:r>
          </a:p>
          <a:p>
            <a:r>
              <a:rPr lang="cs-CZ" dirty="0"/>
              <a:t>Trauma </a:t>
            </a:r>
          </a:p>
          <a:p>
            <a:r>
              <a:rPr lang="cs-CZ" dirty="0"/>
              <a:t>PNO </a:t>
            </a:r>
          </a:p>
          <a:p>
            <a:r>
              <a:rPr lang="cs-CZ" dirty="0"/>
              <a:t>Pneumonie (antibiotika, </a:t>
            </a:r>
            <a:r>
              <a:rPr lang="cs-CZ" dirty="0">
                <a:solidFill>
                  <a:srgbClr val="FF0000"/>
                </a:solidFill>
              </a:rPr>
              <a:t>ACC)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3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C9F37-BCB6-48A3-81B5-1F57355B4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304649-AE0A-4209-8AF8-F129951D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WHO I. Stupeň – analgetikum, poloha + teplo/ticho</a:t>
            </a:r>
          </a:p>
          <a:p>
            <a:r>
              <a:rPr lang="cs-CZ" dirty="0"/>
              <a:t>WHO II. Stupeň – I. Stupeň + </a:t>
            </a:r>
            <a:r>
              <a:rPr lang="cs-CZ" dirty="0" err="1"/>
              <a:t>opioidní</a:t>
            </a:r>
            <a:r>
              <a:rPr lang="cs-CZ" dirty="0"/>
              <a:t> analgetikum</a:t>
            </a:r>
          </a:p>
          <a:p>
            <a:r>
              <a:rPr lang="cs-CZ" dirty="0"/>
              <a:t>WHO II. Stupně – II. Stupeň + opiát</a:t>
            </a:r>
          </a:p>
          <a:p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Ketamin</a:t>
            </a:r>
            <a:r>
              <a:rPr lang="cs-CZ" dirty="0"/>
              <a:t> (vždy, + benzodiazepin), opiáty</a:t>
            </a:r>
          </a:p>
        </p:txBody>
      </p:sp>
    </p:spTree>
    <p:extLst>
      <p:ext uri="{BB962C8B-B14F-4D97-AF65-F5344CB8AC3E}">
        <p14:creationId xmlns:p14="http://schemas.microsoft.com/office/powerpoint/2010/main" val="414377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2A0E-3D5D-4AE9-8224-E11C07E54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Křeče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7FBD2D-7FEF-4057-B7A1-290C42BEE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Grand </a:t>
            </a:r>
            <a:r>
              <a:rPr lang="cs-CZ" dirty="0" err="1"/>
              <a:t>mall</a:t>
            </a:r>
            <a:r>
              <a:rPr lang="cs-CZ" dirty="0"/>
              <a:t> (</a:t>
            </a:r>
            <a:r>
              <a:rPr lang="cs-CZ" dirty="0">
                <a:solidFill>
                  <a:srgbClr val="FF0000"/>
                </a:solidFill>
              </a:rPr>
              <a:t>diazepam - </a:t>
            </a:r>
            <a:r>
              <a:rPr lang="cs-CZ" dirty="0" err="1">
                <a:solidFill>
                  <a:srgbClr val="FF0000"/>
                </a:solidFill>
              </a:rPr>
              <a:t>antidotum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Anexate</a:t>
            </a:r>
            <a:r>
              <a:rPr lang="cs-CZ" dirty="0">
                <a:solidFill>
                  <a:srgbClr val="FF0000"/>
                </a:solidFill>
              </a:rPr>
              <a:t>;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fenytoin</a:t>
            </a:r>
            <a:r>
              <a:rPr lang="cs-CZ" dirty="0"/>
              <a:t>)</a:t>
            </a:r>
          </a:p>
          <a:p>
            <a:r>
              <a:rPr lang="cs-CZ" dirty="0"/>
              <a:t>Petit </a:t>
            </a:r>
            <a:r>
              <a:rPr lang="cs-CZ" dirty="0" err="1"/>
              <a:t>mall</a:t>
            </a:r>
            <a:r>
              <a:rPr lang="cs-CZ" dirty="0"/>
              <a:t> (</a:t>
            </a:r>
            <a:r>
              <a:rPr lang="cs-CZ" dirty="0">
                <a:solidFill>
                  <a:srgbClr val="FF0000"/>
                </a:solidFill>
              </a:rPr>
              <a:t>diazepam – per </a:t>
            </a:r>
            <a:r>
              <a:rPr lang="cs-CZ" dirty="0" err="1">
                <a:solidFill>
                  <a:srgbClr val="FF0000"/>
                </a:solidFill>
              </a:rPr>
              <a:t>rectum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midazolam)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Rectodelt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(křeče bronchů u laryngitis)</a:t>
            </a:r>
          </a:p>
          <a:p>
            <a:endParaRPr lang="cs-CZ" dirty="0"/>
          </a:p>
          <a:p>
            <a:r>
              <a:rPr lang="cs-CZ" dirty="0"/>
              <a:t>Hyperventilace (midazolam, </a:t>
            </a:r>
            <a:r>
              <a:rPr lang="cs-CZ" dirty="0">
                <a:solidFill>
                  <a:srgbClr val="FF0000"/>
                </a:solidFill>
              </a:rPr>
              <a:t>MgSO</a:t>
            </a:r>
            <a:r>
              <a:rPr lang="cs-CZ" baseline="-25000" dirty="0">
                <a:solidFill>
                  <a:srgbClr val="FF0000"/>
                </a:solidFill>
              </a:rPr>
              <a:t>4</a:t>
            </a:r>
            <a:r>
              <a:rPr lang="cs-CZ" dirty="0"/>
              <a:t>)</a:t>
            </a:r>
          </a:p>
          <a:p>
            <a:r>
              <a:rPr lang="cs-CZ" dirty="0"/>
              <a:t>Hypoglykémie </a:t>
            </a:r>
            <a:r>
              <a:rPr lang="cs-CZ" dirty="0">
                <a:solidFill>
                  <a:srgbClr val="FF0000"/>
                </a:solidFill>
              </a:rPr>
              <a:t>(glukóza 40 %)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571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22354-486F-44D4-B9BF-4EE679CEB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Zvracení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07E872-E8BD-4907-B8BA-6D6EF91FB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Torecan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Ondansetron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Plasmalyte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93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BEDAA-9143-46B9-9639-3F37E0E31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D2ED33-0064-4EF8-A27B-14ED35123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Syntophylin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Berodual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Ventolin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rgbClr val="FF0000"/>
                </a:solidFill>
              </a:rPr>
              <a:t>Kyslík</a:t>
            </a:r>
          </a:p>
          <a:p>
            <a:r>
              <a:rPr lang="cs-CZ" dirty="0" err="1">
                <a:solidFill>
                  <a:srgbClr val="FF0000"/>
                </a:solidFill>
              </a:rPr>
              <a:t>Hydrokortizon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1129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204</Words>
  <Application>Microsoft Office PowerPoint</Application>
  <PresentationFormat>Širokoúhlá obrazovka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Celková anestezie</vt:lpstr>
      <vt:lpstr>Bolest zad</vt:lpstr>
      <vt:lpstr>Bolest břicha</vt:lpstr>
      <vt:lpstr>Bolesti na hrudi </vt:lpstr>
      <vt:lpstr>Úrazy</vt:lpstr>
      <vt:lpstr>Křeče</vt:lpstr>
      <vt:lpstr>Zvracení </vt:lpstr>
      <vt:lpstr>Dušnost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Pekara, Jaroslav</dc:creator>
  <cp:lastModifiedBy>Pekara, Jaroslav</cp:lastModifiedBy>
  <cp:revision>12</cp:revision>
  <dcterms:created xsi:type="dcterms:W3CDTF">2021-03-22T09:59:48Z</dcterms:created>
  <dcterms:modified xsi:type="dcterms:W3CDTF">2021-03-22T12:54:21Z</dcterms:modified>
</cp:coreProperties>
</file>