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3" r:id="rId5"/>
    <p:sldId id="262" r:id="rId6"/>
    <p:sldId id="260" r:id="rId7"/>
    <p:sldId id="261" r:id="rId8"/>
    <p:sldId id="264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7" autoAdjust="0"/>
    <p:restoredTop sz="94660"/>
  </p:normalViewPr>
  <p:slideViewPr>
    <p:cSldViewPr snapToGrid="0">
      <p:cViewPr varScale="1">
        <p:scale>
          <a:sx n="141" d="100"/>
          <a:sy n="141" d="100"/>
        </p:scale>
        <p:origin x="100" y="6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77591F-98A8-4278-852C-0AB6A97DFB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4F171D5-9D29-4661-9BF2-6AAC9C5A9A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6AE15AC-780A-4E16-8EA3-67DB726CF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A491B-F9DA-41F6-9119-4D659DC7030D}" type="datetimeFigureOut">
              <a:rPr lang="cs-CZ" smtClean="0"/>
              <a:t>22.03.2021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7C1D64E-E51A-4BCE-AA21-C7365BF05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305475C-643C-4998-9655-1C408D20D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C3711-AC40-49BB-A2A0-742CEC1452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0086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E6A3CE-6E7E-4F71-986E-848AF79C6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73311F-6A34-4D40-8A0E-EE7504D60B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DE4DFEF-3F20-4667-8185-7A6F64796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A491B-F9DA-41F6-9119-4D659DC7030D}" type="datetimeFigureOut">
              <a:rPr lang="cs-CZ" smtClean="0"/>
              <a:t>22.03.2021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BCE643F-C718-420A-848A-665ADA356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3A35EF8-528A-42AD-9141-25D4642E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C3711-AC40-49BB-A2A0-742CEC1452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9464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040D53E-DCCE-4038-B89C-C1EA32ACC7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E97F20A-AD87-4C36-9A31-D35C5D4F24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B2580C2-4495-4527-9319-9D7C6D536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A491B-F9DA-41F6-9119-4D659DC7030D}" type="datetimeFigureOut">
              <a:rPr lang="cs-CZ" smtClean="0"/>
              <a:t>22.03.2021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58C602D-E496-44A1-BA09-0BBED5C71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96DCCA8-4AA2-48C7-8902-471CF59CF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C3711-AC40-49BB-A2A0-742CEC1452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7844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F239E5-F15C-4C01-9C90-F10215744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6C02E8F-82A5-4373-9BFB-24E1F6B41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9626912-1790-4CE2-8846-8C63FFC9C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A491B-F9DA-41F6-9119-4D659DC7030D}" type="datetimeFigureOut">
              <a:rPr lang="cs-CZ" smtClean="0"/>
              <a:t>22.03.2021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632BAA0-956A-4D86-B98A-B6A243CF4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502F468-77BB-4B58-932A-50959D485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C3711-AC40-49BB-A2A0-742CEC1452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410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F601EA-7FB5-481C-BD3C-3ED8CE251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9707E99-87FE-44D4-9263-644837257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97A0608-61B8-4700-85DE-A0C54DE18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A491B-F9DA-41F6-9119-4D659DC7030D}" type="datetimeFigureOut">
              <a:rPr lang="cs-CZ" smtClean="0"/>
              <a:t>22.03.2021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050801E-2BD5-4343-87A6-E93477AC2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ED912D-2704-42C9-BF16-BC38C0E5E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C3711-AC40-49BB-A2A0-742CEC1452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892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FE57D6-4572-42C6-8C82-B9F90341F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6A51B62-B898-4BF0-A9F0-E09552E868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EC2AF251-BBCF-4517-B52B-AC57B46F82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6416C03-8A65-4DEA-BD23-F905FE09B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A491B-F9DA-41F6-9119-4D659DC7030D}" type="datetimeFigureOut">
              <a:rPr lang="cs-CZ" smtClean="0"/>
              <a:t>22.03.2021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5FB6BAA-733A-47F9-9D73-6F84AA938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6E2A1E6-AE29-45E0-80D0-27A18B3A5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C3711-AC40-49BB-A2A0-742CEC1452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7171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09EF33-E054-41CD-91CA-4298C3312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D3E403F9-935F-4193-BB17-FFAD175AB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B34DE99-5A91-4BDF-A795-8412EC082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E225F8-76EB-496C-93BA-E0D5E8FBB2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7D466410-A618-4FD6-8D16-90E94E56A1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E366D22-4025-4F13-8111-806D9F2C4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A491B-F9DA-41F6-9119-4D659DC7030D}" type="datetimeFigureOut">
              <a:rPr lang="cs-CZ" smtClean="0"/>
              <a:t>22.03.2021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CDE6746-4F36-4F54-8E80-11304914F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FDA2D4B5-6153-4BE1-9D57-E386363AF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C3711-AC40-49BB-A2A0-742CEC1452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4726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00D81F-6616-40A2-8947-8BC65E4A2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CDA2F16-1646-4D27-A935-756411443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A491B-F9DA-41F6-9119-4D659DC7030D}" type="datetimeFigureOut">
              <a:rPr lang="cs-CZ" smtClean="0"/>
              <a:t>22.03.2021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9F72831-9565-427D-ACBD-AB17EC50B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DAE9A01-778C-4B90-803A-22A0E9E53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C3711-AC40-49BB-A2A0-742CEC1452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4630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2836691-0153-42DA-A207-DBF1DF332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A491B-F9DA-41F6-9119-4D659DC7030D}" type="datetimeFigureOut">
              <a:rPr lang="cs-CZ" smtClean="0"/>
              <a:t>22.03.2021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7924099-E272-4E49-8206-7F8FD2813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B355A31-1607-4649-85E6-D23C967E4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C3711-AC40-49BB-A2A0-742CEC1452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19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860D8D-39E0-4973-AF7F-E9D5F54FB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1176D92-280A-4EC3-B1F4-8BA4CF59B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9E00C610-F362-4AE1-9DA9-13A5AC6FD4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F29D3DE-DEE7-4696-90F1-ECB1799FB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A491B-F9DA-41F6-9119-4D659DC7030D}" type="datetimeFigureOut">
              <a:rPr lang="cs-CZ" smtClean="0"/>
              <a:t>22.03.2021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DA10A57-1560-4012-B23E-757ACBE56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1655D27-DB18-4806-8738-5C2C87F82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C3711-AC40-49BB-A2A0-742CEC1452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7985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F94153-6795-46F5-961C-1B4945105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BEFC93A-CD6F-409A-822C-7F9F38BE68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FD56501-B080-4578-AF59-93528211A5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DAE4F11-DBBE-4E11-B91D-D0616E061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A491B-F9DA-41F6-9119-4D659DC7030D}" type="datetimeFigureOut">
              <a:rPr lang="cs-CZ" smtClean="0"/>
              <a:t>22.03.2021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30336AE-6CFA-473B-988B-C39EEAFD5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0E7E6FE-20A1-4B86-8679-E44E61E57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C3711-AC40-49BB-A2A0-742CEC1452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4575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2D2E95D-810A-46F9-A53E-EFEA7B9BB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D6C63D72-0E76-4F2C-8479-E8312B89F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3A511FC-FE89-4E6B-914C-A366CE21F1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A491B-F9DA-41F6-9119-4D659DC7030D}" type="datetimeFigureOut">
              <a:rPr lang="cs-CZ" smtClean="0"/>
              <a:t>22.03.2021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949ADBB-C712-47DC-B694-38AF02ED23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A35E57-92F2-4FAA-AD92-B6547E9DB4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C3711-AC40-49BB-A2A0-742CEC1452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7440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94998F-8D29-4126-89C9-5259B97E7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Celková anestezie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10F7600-BCE8-4717-B4BC-75AEE8968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Premedikace (benzodiazepiny) </a:t>
            </a:r>
            <a:r>
              <a:rPr lang="cs-CZ" dirty="0">
                <a:solidFill>
                  <a:srgbClr val="FF0000"/>
                </a:solidFill>
              </a:rPr>
              <a:t>Midazolam/</a:t>
            </a:r>
            <a:r>
              <a:rPr lang="cs-CZ" dirty="0" err="1">
                <a:solidFill>
                  <a:srgbClr val="FF0000"/>
                </a:solidFill>
              </a:rPr>
              <a:t>dormicum</a:t>
            </a:r>
            <a:endParaRPr lang="cs-CZ" dirty="0">
              <a:solidFill>
                <a:srgbClr val="FF0000"/>
              </a:solidFill>
            </a:endParaRPr>
          </a:p>
          <a:p>
            <a:endParaRPr lang="cs-CZ" dirty="0">
              <a:solidFill>
                <a:srgbClr val="FF0000"/>
              </a:solidFill>
            </a:endParaRPr>
          </a:p>
          <a:p>
            <a:r>
              <a:rPr lang="cs-CZ" dirty="0"/>
              <a:t>Na sále: </a:t>
            </a:r>
          </a:p>
          <a:p>
            <a:r>
              <a:rPr lang="cs-CZ" dirty="0">
                <a:solidFill>
                  <a:srgbClr val="FF0000"/>
                </a:solidFill>
              </a:rPr>
              <a:t>Midazolam</a:t>
            </a:r>
          </a:p>
          <a:p>
            <a:r>
              <a:rPr lang="cs-CZ" dirty="0">
                <a:solidFill>
                  <a:srgbClr val="FF0000"/>
                </a:solidFill>
              </a:rPr>
              <a:t>Kyslík</a:t>
            </a:r>
          </a:p>
          <a:p>
            <a:r>
              <a:rPr lang="cs-CZ" dirty="0">
                <a:solidFill>
                  <a:srgbClr val="FF0000"/>
                </a:solidFill>
              </a:rPr>
              <a:t>Opiáty (</a:t>
            </a:r>
            <a:r>
              <a:rPr lang="cs-CZ" dirty="0" err="1">
                <a:solidFill>
                  <a:srgbClr val="FF0000"/>
                </a:solidFill>
              </a:rPr>
              <a:t>Sufentanil</a:t>
            </a:r>
            <a:r>
              <a:rPr lang="cs-CZ" dirty="0">
                <a:solidFill>
                  <a:srgbClr val="FF0000"/>
                </a:solidFill>
              </a:rPr>
              <a:t>, </a:t>
            </a:r>
            <a:r>
              <a:rPr lang="cs-CZ" dirty="0" err="1">
                <a:solidFill>
                  <a:srgbClr val="FF0000"/>
                </a:solidFill>
              </a:rPr>
              <a:t>Fentanyl</a:t>
            </a:r>
            <a:r>
              <a:rPr lang="cs-CZ" dirty="0">
                <a:solidFill>
                  <a:srgbClr val="FF0000"/>
                </a:solidFill>
              </a:rPr>
              <a:t>) – ATD: </a:t>
            </a:r>
            <a:r>
              <a:rPr lang="cs-CZ" dirty="0" err="1">
                <a:solidFill>
                  <a:srgbClr val="FF0000"/>
                </a:solidFill>
              </a:rPr>
              <a:t>naloxon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>
                <a:solidFill>
                  <a:srgbClr val="FF0000"/>
                </a:solidFill>
              </a:rPr>
              <a:t>Celková anestetika (</a:t>
            </a:r>
            <a:r>
              <a:rPr lang="cs-CZ" dirty="0" err="1">
                <a:solidFill>
                  <a:srgbClr val="FF0000"/>
                </a:solidFill>
              </a:rPr>
              <a:t>Thiopental</a:t>
            </a:r>
            <a:r>
              <a:rPr lang="cs-CZ" dirty="0">
                <a:solidFill>
                  <a:srgbClr val="FF0000"/>
                </a:solidFill>
              </a:rPr>
              <a:t>, </a:t>
            </a:r>
            <a:r>
              <a:rPr lang="cs-CZ" dirty="0" err="1">
                <a:solidFill>
                  <a:srgbClr val="FF0000"/>
                </a:solidFill>
              </a:rPr>
              <a:t>Propofol</a:t>
            </a:r>
            <a:r>
              <a:rPr lang="cs-CZ" dirty="0">
                <a:solidFill>
                  <a:srgbClr val="FF0000"/>
                </a:solidFill>
              </a:rPr>
              <a:t>, </a:t>
            </a:r>
            <a:r>
              <a:rPr lang="cs-CZ" dirty="0" err="1">
                <a:solidFill>
                  <a:srgbClr val="FF0000"/>
                </a:solidFill>
              </a:rPr>
              <a:t>Hypnomidate</a:t>
            </a:r>
            <a:r>
              <a:rPr lang="cs-CZ" dirty="0">
                <a:solidFill>
                  <a:srgbClr val="FF0000"/>
                </a:solidFill>
              </a:rPr>
              <a:t>, </a:t>
            </a:r>
            <a:r>
              <a:rPr lang="cs-CZ" dirty="0" err="1">
                <a:solidFill>
                  <a:srgbClr val="FF0000"/>
                </a:solidFill>
              </a:rPr>
              <a:t>Ketamin</a:t>
            </a:r>
            <a:r>
              <a:rPr lang="cs-CZ" dirty="0">
                <a:solidFill>
                  <a:srgbClr val="FF0000"/>
                </a:solidFill>
              </a:rPr>
              <a:t>)</a:t>
            </a:r>
          </a:p>
          <a:p>
            <a:r>
              <a:rPr lang="cs-CZ" dirty="0" err="1">
                <a:solidFill>
                  <a:srgbClr val="FF0000"/>
                </a:solidFill>
              </a:rPr>
              <a:t>Myorelaxancia</a:t>
            </a:r>
            <a:r>
              <a:rPr lang="cs-CZ" dirty="0">
                <a:solidFill>
                  <a:srgbClr val="FF0000"/>
                </a:solidFill>
              </a:rPr>
              <a:t> (</a:t>
            </a:r>
            <a:r>
              <a:rPr lang="cs-CZ" dirty="0" err="1">
                <a:solidFill>
                  <a:srgbClr val="FF0000"/>
                </a:solidFill>
              </a:rPr>
              <a:t>rocuronium</a:t>
            </a:r>
            <a:r>
              <a:rPr lang="cs-CZ" dirty="0">
                <a:solidFill>
                  <a:srgbClr val="FF0000"/>
                </a:solidFill>
              </a:rPr>
              <a:t>, </a:t>
            </a:r>
            <a:r>
              <a:rPr lang="cs-CZ" dirty="0" err="1">
                <a:solidFill>
                  <a:srgbClr val="FF0000"/>
                </a:solidFill>
              </a:rPr>
              <a:t>succynilcholin</a:t>
            </a:r>
            <a:r>
              <a:rPr lang="cs-CZ" dirty="0">
                <a:solidFill>
                  <a:srgbClr val="FF0000"/>
                </a:solidFill>
              </a:rPr>
              <a:t> jodid, </a:t>
            </a:r>
            <a:r>
              <a:rPr lang="cs-CZ" dirty="0" err="1">
                <a:solidFill>
                  <a:srgbClr val="FF0000"/>
                </a:solidFill>
              </a:rPr>
              <a:t>tracrium</a:t>
            </a:r>
            <a:r>
              <a:rPr lang="cs-CZ" dirty="0">
                <a:solidFill>
                  <a:srgbClr val="FF0000"/>
                </a:solidFill>
              </a:rPr>
              <a:t>, </a:t>
            </a:r>
            <a:r>
              <a:rPr lang="cs-CZ" dirty="0" err="1">
                <a:solidFill>
                  <a:srgbClr val="FF0000"/>
                </a:solidFill>
              </a:rPr>
              <a:t>nimbex</a:t>
            </a:r>
            <a:r>
              <a:rPr lang="cs-CZ" dirty="0">
                <a:solidFill>
                  <a:srgbClr val="FF0000"/>
                </a:solidFill>
              </a:rPr>
              <a:t>, </a:t>
            </a:r>
            <a:r>
              <a:rPr lang="cs-CZ" dirty="0" err="1">
                <a:solidFill>
                  <a:srgbClr val="FF0000"/>
                </a:solidFill>
              </a:rPr>
              <a:t>arduan</a:t>
            </a:r>
            <a:r>
              <a:rPr lang="cs-CZ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48981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9D55A5-83A1-40A1-90B4-297CB0893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Bolest zad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39BE55C-B199-4C4E-9268-36D4BB337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>
                <a:solidFill>
                  <a:srgbClr val="FF0000"/>
                </a:solidFill>
              </a:rPr>
              <a:t>Novalgin</a:t>
            </a:r>
            <a:r>
              <a:rPr lang="cs-CZ" dirty="0"/>
              <a:t> + </a:t>
            </a:r>
            <a:r>
              <a:rPr lang="cs-CZ" dirty="0">
                <a:solidFill>
                  <a:srgbClr val="FF0000"/>
                </a:solidFill>
              </a:rPr>
              <a:t>Paralen/</a:t>
            </a:r>
            <a:r>
              <a:rPr lang="cs-CZ" dirty="0" err="1">
                <a:solidFill>
                  <a:srgbClr val="FF0000"/>
                </a:solidFill>
              </a:rPr>
              <a:t>acylpirin</a:t>
            </a:r>
            <a:r>
              <a:rPr lang="cs-CZ" dirty="0"/>
              <a:t> (analgetikum – antipyretikum)</a:t>
            </a:r>
          </a:p>
          <a:p>
            <a:r>
              <a:rPr lang="cs-CZ" dirty="0"/>
              <a:t>Analgetikum (</a:t>
            </a:r>
            <a:r>
              <a:rPr lang="cs-CZ" dirty="0">
                <a:solidFill>
                  <a:srgbClr val="FF0000"/>
                </a:solidFill>
              </a:rPr>
              <a:t>Ibuprofen</a:t>
            </a:r>
            <a:r>
              <a:rPr lang="cs-CZ" dirty="0"/>
              <a:t>)</a:t>
            </a:r>
          </a:p>
          <a:p>
            <a:r>
              <a:rPr lang="cs-CZ" dirty="0" err="1"/>
              <a:t>Opioidní</a:t>
            </a:r>
            <a:r>
              <a:rPr lang="cs-CZ" dirty="0"/>
              <a:t> analgetikum (</a:t>
            </a:r>
            <a:r>
              <a:rPr lang="cs-CZ" dirty="0" err="1">
                <a:solidFill>
                  <a:srgbClr val="FF0000"/>
                </a:solidFill>
              </a:rPr>
              <a:t>Tramal</a:t>
            </a:r>
            <a:r>
              <a:rPr lang="cs-CZ" dirty="0"/>
              <a:t>)</a:t>
            </a:r>
          </a:p>
          <a:p>
            <a:r>
              <a:rPr lang="cs-CZ" dirty="0" err="1"/>
              <a:t>Anageltika</a:t>
            </a:r>
            <a:r>
              <a:rPr lang="cs-CZ" dirty="0"/>
              <a:t> </a:t>
            </a:r>
            <a:r>
              <a:rPr lang="cs-CZ" dirty="0" err="1"/>
              <a:t>myorelaxancia</a:t>
            </a:r>
            <a:r>
              <a:rPr lang="cs-CZ" dirty="0"/>
              <a:t> (</a:t>
            </a:r>
            <a:r>
              <a:rPr lang="cs-CZ" dirty="0" err="1"/>
              <a:t>diclofenak</a:t>
            </a:r>
            <a:r>
              <a:rPr lang="cs-CZ" dirty="0"/>
              <a:t>)</a:t>
            </a:r>
          </a:p>
          <a:p>
            <a:endParaRPr lang="cs-CZ" dirty="0"/>
          </a:p>
          <a:p>
            <a:r>
              <a:rPr lang="cs-CZ" dirty="0"/>
              <a:t>Navíc: </a:t>
            </a:r>
            <a:r>
              <a:rPr lang="cs-CZ" dirty="0" err="1"/>
              <a:t>entonox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9818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58260E-B517-4893-8EBA-475CED76C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Bolest břicha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2F67E5B-F791-4F55-A543-2428E06309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>
                <a:solidFill>
                  <a:srgbClr val="FF0000"/>
                </a:solidFill>
              </a:rPr>
              <a:t>Algifen</a:t>
            </a:r>
            <a:r>
              <a:rPr lang="cs-CZ" dirty="0"/>
              <a:t> (</a:t>
            </a:r>
            <a:r>
              <a:rPr lang="cs-CZ" dirty="0" err="1"/>
              <a:t>metamizol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63622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E501D0-DDAA-408B-A679-B5342A082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Bolesti na hrudi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8C8231A-0354-4CA4-B548-3CDA7CDE0F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AKS (kyslík, </a:t>
            </a:r>
            <a:r>
              <a:rPr lang="cs-CZ" dirty="0" err="1">
                <a:solidFill>
                  <a:srgbClr val="FF0000"/>
                </a:solidFill>
              </a:rPr>
              <a:t>Nitromint</a:t>
            </a:r>
            <a:r>
              <a:rPr lang="cs-CZ" dirty="0">
                <a:solidFill>
                  <a:srgbClr val="FF0000"/>
                </a:solidFill>
              </a:rPr>
              <a:t>/</a:t>
            </a:r>
            <a:r>
              <a:rPr lang="cs-CZ" dirty="0" err="1">
                <a:solidFill>
                  <a:srgbClr val="FF0000"/>
                </a:solidFill>
              </a:rPr>
              <a:t>Isoket</a:t>
            </a:r>
            <a:r>
              <a:rPr lang="cs-CZ" dirty="0">
                <a:solidFill>
                  <a:srgbClr val="FF0000"/>
                </a:solidFill>
              </a:rPr>
              <a:t>, opiát, </a:t>
            </a:r>
            <a:r>
              <a:rPr lang="cs-CZ" dirty="0" err="1">
                <a:solidFill>
                  <a:srgbClr val="FF0000"/>
                </a:solidFill>
              </a:rPr>
              <a:t>kardegic</a:t>
            </a:r>
            <a:r>
              <a:rPr lang="cs-CZ" dirty="0">
                <a:solidFill>
                  <a:srgbClr val="FF0000"/>
                </a:solidFill>
              </a:rPr>
              <a:t>, heparin) </a:t>
            </a:r>
          </a:p>
          <a:p>
            <a:r>
              <a:rPr lang="cs-CZ" dirty="0"/>
              <a:t>Plicní embolie (</a:t>
            </a:r>
            <a:r>
              <a:rPr lang="cs-CZ" dirty="0" err="1">
                <a:solidFill>
                  <a:srgbClr val="FF0000"/>
                </a:solidFill>
              </a:rPr>
              <a:t>actilyse</a:t>
            </a:r>
            <a:r>
              <a:rPr lang="cs-CZ" dirty="0"/>
              <a:t>)</a:t>
            </a:r>
          </a:p>
          <a:p>
            <a:r>
              <a:rPr lang="cs-CZ" dirty="0"/>
              <a:t>Trauma </a:t>
            </a:r>
          </a:p>
          <a:p>
            <a:r>
              <a:rPr lang="cs-CZ" dirty="0"/>
              <a:t>PNO </a:t>
            </a:r>
          </a:p>
          <a:p>
            <a:r>
              <a:rPr lang="cs-CZ" dirty="0"/>
              <a:t>Pneumonie (antibiotika, </a:t>
            </a:r>
            <a:r>
              <a:rPr lang="cs-CZ" dirty="0">
                <a:solidFill>
                  <a:srgbClr val="FF0000"/>
                </a:solidFill>
              </a:rPr>
              <a:t>ACC)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630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CC9F37-BCB6-48A3-81B5-1F57355B4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Úrazy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3304649-AE0A-4209-8AF8-F129951D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WHO I. Stupeň – analgetikum, poloha + teplo/ticho</a:t>
            </a:r>
          </a:p>
          <a:p>
            <a:r>
              <a:rPr lang="cs-CZ" dirty="0"/>
              <a:t>WHO II. Stupeň – I. Stupeň + </a:t>
            </a:r>
            <a:r>
              <a:rPr lang="cs-CZ" dirty="0" err="1"/>
              <a:t>opioidní</a:t>
            </a:r>
            <a:r>
              <a:rPr lang="cs-CZ" dirty="0"/>
              <a:t> analgetikum</a:t>
            </a:r>
          </a:p>
          <a:p>
            <a:r>
              <a:rPr lang="cs-CZ" dirty="0"/>
              <a:t>WHO II. Stupně – II. Stupeň + opiát</a:t>
            </a:r>
          </a:p>
          <a:p>
            <a:endParaRPr lang="cs-CZ" dirty="0"/>
          </a:p>
          <a:p>
            <a:r>
              <a:rPr lang="cs-CZ" dirty="0" err="1">
                <a:solidFill>
                  <a:srgbClr val="FF0000"/>
                </a:solidFill>
              </a:rPr>
              <a:t>Ketamin</a:t>
            </a:r>
            <a:r>
              <a:rPr lang="cs-CZ" dirty="0"/>
              <a:t> (vždy, + benzodiazepin), opiáty</a:t>
            </a:r>
          </a:p>
        </p:txBody>
      </p:sp>
    </p:spTree>
    <p:extLst>
      <p:ext uri="{BB962C8B-B14F-4D97-AF65-F5344CB8AC3E}">
        <p14:creationId xmlns:p14="http://schemas.microsoft.com/office/powerpoint/2010/main" val="4143771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192A0E-3D5D-4AE9-8224-E11C07E54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Křeče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57FBD2D-7FEF-4057-B7A1-290C42BEE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Grand </a:t>
            </a:r>
            <a:r>
              <a:rPr lang="cs-CZ" dirty="0" err="1"/>
              <a:t>mall</a:t>
            </a:r>
            <a:r>
              <a:rPr lang="cs-CZ" dirty="0"/>
              <a:t> (</a:t>
            </a:r>
            <a:r>
              <a:rPr lang="cs-CZ" dirty="0">
                <a:solidFill>
                  <a:srgbClr val="FF0000"/>
                </a:solidFill>
              </a:rPr>
              <a:t>diazepam - </a:t>
            </a:r>
            <a:r>
              <a:rPr lang="cs-CZ" dirty="0" err="1">
                <a:solidFill>
                  <a:srgbClr val="FF0000"/>
                </a:solidFill>
              </a:rPr>
              <a:t>antidotum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Anexate</a:t>
            </a:r>
            <a:r>
              <a:rPr lang="cs-CZ" dirty="0">
                <a:solidFill>
                  <a:srgbClr val="FF0000"/>
                </a:solidFill>
              </a:rPr>
              <a:t>;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fenytoin</a:t>
            </a:r>
            <a:r>
              <a:rPr lang="cs-CZ" dirty="0"/>
              <a:t>)</a:t>
            </a:r>
          </a:p>
          <a:p>
            <a:r>
              <a:rPr lang="cs-CZ" dirty="0"/>
              <a:t>Petit </a:t>
            </a:r>
            <a:r>
              <a:rPr lang="cs-CZ" dirty="0" err="1"/>
              <a:t>mall</a:t>
            </a:r>
            <a:r>
              <a:rPr lang="cs-CZ" dirty="0"/>
              <a:t> (</a:t>
            </a:r>
            <a:r>
              <a:rPr lang="cs-CZ" dirty="0">
                <a:solidFill>
                  <a:srgbClr val="FF0000"/>
                </a:solidFill>
              </a:rPr>
              <a:t>diazepam – per </a:t>
            </a:r>
            <a:r>
              <a:rPr lang="cs-CZ" dirty="0" err="1">
                <a:solidFill>
                  <a:srgbClr val="FF0000"/>
                </a:solidFill>
              </a:rPr>
              <a:t>rectum</a:t>
            </a:r>
            <a:r>
              <a:rPr lang="cs-CZ" dirty="0"/>
              <a:t>, </a:t>
            </a:r>
            <a:r>
              <a:rPr lang="cs-CZ" dirty="0">
                <a:solidFill>
                  <a:srgbClr val="FF0000"/>
                </a:solidFill>
              </a:rPr>
              <a:t>midazolam)</a:t>
            </a:r>
          </a:p>
          <a:p>
            <a:endParaRPr lang="cs-CZ" dirty="0">
              <a:solidFill>
                <a:srgbClr val="FF0000"/>
              </a:solidFill>
            </a:endParaRPr>
          </a:p>
          <a:p>
            <a:r>
              <a:rPr lang="cs-CZ" dirty="0" err="1">
                <a:solidFill>
                  <a:srgbClr val="FF0000"/>
                </a:solidFill>
              </a:rPr>
              <a:t>Rectodelt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(křeče bronchů u laryngitis)</a:t>
            </a:r>
          </a:p>
          <a:p>
            <a:endParaRPr lang="cs-CZ" dirty="0"/>
          </a:p>
          <a:p>
            <a:r>
              <a:rPr lang="cs-CZ" dirty="0"/>
              <a:t>Hyperventilace (midazolam, </a:t>
            </a:r>
            <a:r>
              <a:rPr lang="cs-CZ" dirty="0">
                <a:solidFill>
                  <a:srgbClr val="FF0000"/>
                </a:solidFill>
              </a:rPr>
              <a:t>MgSO</a:t>
            </a:r>
            <a:r>
              <a:rPr lang="cs-CZ" baseline="-25000" dirty="0">
                <a:solidFill>
                  <a:srgbClr val="FF0000"/>
                </a:solidFill>
              </a:rPr>
              <a:t>4</a:t>
            </a:r>
            <a:r>
              <a:rPr lang="cs-CZ" dirty="0"/>
              <a:t>)</a:t>
            </a:r>
          </a:p>
          <a:p>
            <a:r>
              <a:rPr lang="cs-CZ" dirty="0"/>
              <a:t>Hypoglykémie </a:t>
            </a:r>
            <a:r>
              <a:rPr lang="cs-CZ" dirty="0">
                <a:solidFill>
                  <a:srgbClr val="FF0000"/>
                </a:solidFill>
              </a:rPr>
              <a:t>(glukóza 40 %)</a:t>
            </a:r>
          </a:p>
          <a:p>
            <a:endParaRPr lang="cs-CZ" dirty="0">
              <a:solidFill>
                <a:srgbClr val="FF0000"/>
              </a:solidFill>
            </a:endParaRPr>
          </a:p>
          <a:p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571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D22354-486F-44D4-B9BF-4EE679CEB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Zvracení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407E872-E8BD-4907-B8BA-6D6EF91FB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>
                <a:solidFill>
                  <a:srgbClr val="FF0000"/>
                </a:solidFill>
              </a:rPr>
              <a:t>Torecan</a:t>
            </a:r>
            <a:r>
              <a:rPr lang="cs-CZ" dirty="0"/>
              <a:t> </a:t>
            </a:r>
          </a:p>
          <a:p>
            <a:endParaRPr lang="cs-CZ" dirty="0"/>
          </a:p>
          <a:p>
            <a:r>
              <a:rPr lang="cs-CZ" dirty="0" err="1">
                <a:solidFill>
                  <a:srgbClr val="FF0000"/>
                </a:solidFill>
              </a:rPr>
              <a:t>Ondansetron</a:t>
            </a:r>
            <a:r>
              <a:rPr lang="cs-CZ" dirty="0"/>
              <a:t> </a:t>
            </a:r>
          </a:p>
          <a:p>
            <a:endParaRPr lang="cs-CZ" dirty="0"/>
          </a:p>
          <a:p>
            <a:r>
              <a:rPr lang="cs-CZ" dirty="0" err="1">
                <a:solidFill>
                  <a:srgbClr val="FF0000"/>
                </a:solidFill>
              </a:rPr>
              <a:t>Plasmalyte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1932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CBEDAA-9143-46B9-9639-3F37E0E31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Dušnost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0D2ED33-0064-4EF8-A27B-14ED35123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>
                <a:solidFill>
                  <a:srgbClr val="FF0000"/>
                </a:solidFill>
              </a:rPr>
              <a:t>Syntophylin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 err="1">
                <a:solidFill>
                  <a:srgbClr val="FF0000"/>
                </a:solidFill>
              </a:rPr>
              <a:t>Berodual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 err="1">
                <a:solidFill>
                  <a:srgbClr val="FF0000"/>
                </a:solidFill>
              </a:rPr>
              <a:t>Ventolin</a:t>
            </a:r>
            <a:r>
              <a:rPr lang="cs-CZ" dirty="0"/>
              <a:t> </a:t>
            </a:r>
          </a:p>
          <a:p>
            <a:r>
              <a:rPr lang="cs-CZ" dirty="0">
                <a:solidFill>
                  <a:srgbClr val="FF0000"/>
                </a:solidFill>
              </a:rPr>
              <a:t>Kyslík</a:t>
            </a:r>
          </a:p>
          <a:p>
            <a:r>
              <a:rPr lang="cs-CZ" dirty="0" err="1">
                <a:solidFill>
                  <a:srgbClr val="FF0000"/>
                </a:solidFill>
              </a:rPr>
              <a:t>Hydrokortizon</a:t>
            </a:r>
            <a:endParaRPr lang="cs-CZ" dirty="0">
              <a:solidFill>
                <a:srgbClr val="FF0000"/>
              </a:solidFill>
            </a:endParaRPr>
          </a:p>
          <a:p>
            <a:endParaRPr lang="cs-CZ" dirty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811291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204</Words>
  <Application>Microsoft Office PowerPoint</Application>
  <PresentationFormat>Širokoúhlá obrazovka</PresentationFormat>
  <Paragraphs>50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Celková anestezie</vt:lpstr>
      <vt:lpstr>Bolest zad</vt:lpstr>
      <vt:lpstr>Bolest břicha</vt:lpstr>
      <vt:lpstr>Bolesti na hrudi </vt:lpstr>
      <vt:lpstr>Úrazy</vt:lpstr>
      <vt:lpstr>Křeče</vt:lpstr>
      <vt:lpstr>Zvracení </vt:lpstr>
      <vt:lpstr>Dušnost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Pekara, Jaroslav</dc:creator>
  <cp:lastModifiedBy>Pekara, Jaroslav</cp:lastModifiedBy>
  <cp:revision>12</cp:revision>
  <dcterms:created xsi:type="dcterms:W3CDTF">2021-03-22T09:59:48Z</dcterms:created>
  <dcterms:modified xsi:type="dcterms:W3CDTF">2021-03-22T12:54:21Z</dcterms:modified>
</cp:coreProperties>
</file>