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 id="380" r:id="rId125"/>
    <p:sldId id="381" r:id="rId126"/>
    <p:sldId id="382" r:id="rId127"/>
    <p:sldId id="383" r:id="rId128"/>
    <p:sldId id="384" r:id="rId129"/>
    <p:sldId id="385" r:id="rId130"/>
    <p:sldId id="386" r:id="rId131"/>
    <p:sldId id="387" r:id="rId132"/>
    <p:sldId id="388" r:id="rId133"/>
    <p:sldId id="389" r:id="rId134"/>
    <p:sldId id="390" r:id="rId135"/>
    <p:sldId id="391" r:id="rId136"/>
    <p:sldId id="392" r:id="rId137"/>
    <p:sldId id="393" r:id="rId138"/>
    <p:sldId id="394" r:id="rId139"/>
    <p:sldId id="395" r:id="rId140"/>
    <p:sldId id="396" r:id="rId141"/>
    <p:sldId id="397" r:id="rId142"/>
    <p:sldId id="398" r:id="rId143"/>
    <p:sldId id="399" r:id="rId144"/>
    <p:sldId id="400" r:id="rId145"/>
    <p:sldId id="401" r:id="rId146"/>
    <p:sldId id="402" r:id="rId147"/>
    <p:sldId id="403" r:id="rId148"/>
    <p:sldId id="404" r:id="rId149"/>
    <p:sldId id="405" r:id="rId150"/>
    <p:sldId id="406" r:id="rId151"/>
    <p:sldId id="407" r:id="rId15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D10C2E-5795-4F70-B1C9-D8ED3982FA95}" type="datetimeFigureOut">
              <a:rPr lang="cs-CZ" smtClean="0"/>
              <a:t>03.05.2021</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19210E-960D-4A1D-B470-130AB034B3A1}" type="slidenum">
              <a:rPr lang="cs-CZ" smtClean="0"/>
              <a:t>‹#›</a:t>
            </a:fld>
            <a:endParaRPr lang="cs-CZ"/>
          </a:p>
        </p:txBody>
      </p:sp>
    </p:spTree>
    <p:extLst>
      <p:ext uri="{BB962C8B-B14F-4D97-AF65-F5344CB8AC3E}">
        <p14:creationId xmlns:p14="http://schemas.microsoft.com/office/powerpoint/2010/main" val="4230574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72</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2356772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26477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692578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582156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4260376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8BCD570-F79F-410E-9A38-8690563E8EC8}"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245582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8BCD570-F79F-410E-9A38-8690563E8EC8}"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3274586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F8BCD570-F79F-410E-9A38-8690563E8EC8}"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74939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8BCD570-F79F-410E-9A38-8690563E8EC8}"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1055128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8BCD570-F79F-410E-9A38-8690563E8EC8}"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346512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F8BCD570-F79F-410E-9A38-8690563E8EC8}"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B9A7A02-EDF0-48A1-B671-042A602FCF13}" type="slidenum">
              <a:rPr lang="cs-CZ" smtClean="0"/>
              <a:t>‹#›</a:t>
            </a:fld>
            <a:endParaRPr lang="cs-CZ"/>
          </a:p>
        </p:txBody>
      </p:sp>
    </p:spTree>
    <p:extLst>
      <p:ext uri="{BB962C8B-B14F-4D97-AF65-F5344CB8AC3E}">
        <p14:creationId xmlns:p14="http://schemas.microsoft.com/office/powerpoint/2010/main" val="251446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CD570-F79F-410E-9A38-8690563E8EC8}" type="datetimeFigureOut">
              <a:rPr lang="cs-CZ" smtClean="0"/>
              <a:t>03.05.2021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A7A02-EDF0-48A1-B671-042A602FCF13}" type="slidenum">
              <a:rPr lang="cs-CZ" smtClean="0"/>
              <a:t>‹#›</a:t>
            </a:fld>
            <a:endParaRPr lang="cs-CZ"/>
          </a:p>
        </p:txBody>
      </p:sp>
    </p:spTree>
    <p:extLst>
      <p:ext uri="{BB962C8B-B14F-4D97-AF65-F5344CB8AC3E}">
        <p14:creationId xmlns:p14="http://schemas.microsoft.com/office/powerpoint/2010/main" val="3977917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Právo a legislativa</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29350655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177056520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rychlé </a:t>
            </a:r>
            <a:r>
              <a:rPr lang="cs-CZ" u="sng" dirty="0"/>
              <a:t>lékařské pomoci</a:t>
            </a:r>
            <a:r>
              <a:rPr lang="cs-CZ" dirty="0"/>
              <a:t>, jejichž členem je lékař,</a:t>
            </a:r>
          </a:p>
          <a:p>
            <a:r>
              <a:rPr lang="cs-CZ" b="1" dirty="0"/>
              <a:t>b)</a:t>
            </a:r>
            <a:r>
              <a:rPr lang="cs-CZ" dirty="0"/>
              <a:t> výjezdové skupiny rychlé </a:t>
            </a:r>
            <a:r>
              <a:rPr lang="cs-CZ" u="sng" dirty="0"/>
              <a:t>zdravotnické pomoci</a:t>
            </a:r>
            <a:r>
              <a:rPr lang="cs-CZ" dirty="0"/>
              <a:t>, jejichž členy jsou zdravotničtí pracovníci nelékařského zdravotnického </a:t>
            </a:r>
            <a:r>
              <a:rPr lang="cs-CZ" dirty="0" smtClean="0"/>
              <a:t>povolání.</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321320437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78329228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ohroženy životy nebo zdraví členů VS nebo</a:t>
            </a:r>
          </a:p>
          <a:p>
            <a:r>
              <a:rPr lang="cs-CZ" dirty="0" smtClean="0"/>
              <a:t>b)  měla být tato péče poskytnuta za podmínek, pro jejichž zvládnutí nebyli členové VS vycvičeni nebo vybaveni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210688330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Činnost </a:t>
            </a:r>
            <a:r>
              <a:rPr lang="cs-CZ" dirty="0"/>
              <a:t>poskytovatele </a:t>
            </a:r>
            <a:r>
              <a:rPr lang="cs-CZ" dirty="0" smtClean="0"/>
              <a:t>ZZS  je financována:</a:t>
            </a:r>
            <a:endParaRPr lang="cs-CZ"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177508154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34898341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158044398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po dobu 15 let a dosáhl věku 50 let,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nesmí překročit šestinásobek jeho průměrného měsíčního </a:t>
            </a:r>
            <a:r>
              <a:rPr lang="cs-CZ" dirty="0" smtClean="0"/>
              <a:t>výdělku.</a:t>
            </a:r>
          </a:p>
          <a:p>
            <a:endParaRPr lang="cs-CZ" dirty="0"/>
          </a:p>
        </p:txBody>
      </p:sp>
    </p:spTree>
    <p:extLst>
      <p:ext uri="{BB962C8B-B14F-4D97-AF65-F5344CB8AC3E}">
        <p14:creationId xmlns:p14="http://schemas.microsoft.com/office/powerpoint/2010/main" val="59439695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93444850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rozhodnout o stupni naléhavosti tísňového volání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23130439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1314076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207243216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5364112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144956043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 ve zdravotnictví </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158384980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opomenutí</a:t>
            </a:r>
            <a:r>
              <a:rPr lang="cs-CZ" dirty="0" smtClean="0"/>
              <a:t>;</a:t>
            </a:r>
          </a:p>
          <a:p>
            <a:r>
              <a:rPr lang="cs-CZ" dirty="0" smtClean="0"/>
              <a:t> </a:t>
            </a:r>
            <a:r>
              <a:rPr lang="cs-CZ" dirty="0"/>
              <a:t>b) </a:t>
            </a:r>
            <a:r>
              <a:rPr lang="cs-CZ" u="sng" dirty="0"/>
              <a:t>škodlivý následek</a:t>
            </a:r>
            <a:r>
              <a:rPr lang="cs-CZ" dirty="0"/>
              <a:t>, jímž se rozumí porušení nebo </a:t>
            </a:r>
            <a:r>
              <a:rPr lang="cs-CZ" dirty="0" smtClean="0"/>
              <a:t>ohrožení </a:t>
            </a:r>
            <a:r>
              <a:rPr lang="cs-CZ" dirty="0"/>
              <a:t>zákonem chráněných </a:t>
            </a:r>
            <a:r>
              <a:rPr lang="cs-CZ" dirty="0" smtClean="0"/>
              <a:t>hodnot;</a:t>
            </a:r>
          </a:p>
          <a:p>
            <a:r>
              <a:rPr lang="cs-CZ" dirty="0"/>
              <a:t>c) </a:t>
            </a:r>
            <a:r>
              <a:rPr lang="cs-CZ" u="sng" dirty="0"/>
              <a:t>příčinná souvislost </a:t>
            </a:r>
            <a:r>
              <a:rPr lang="cs-CZ" dirty="0"/>
              <a:t>mezi protiprávním jednáním či opomenutím a způsobeným škodlivým následkem; </a:t>
            </a:r>
            <a:endParaRPr lang="cs-CZ" dirty="0" smtClean="0"/>
          </a:p>
          <a:p>
            <a:r>
              <a:rPr lang="cs-CZ" dirty="0" smtClean="0"/>
              <a:t>d</a:t>
            </a:r>
            <a:r>
              <a:rPr lang="cs-CZ" dirty="0"/>
              <a:t>) </a:t>
            </a:r>
            <a:r>
              <a:rPr lang="cs-CZ" u="sng" dirty="0"/>
              <a:t>zavinění</a:t>
            </a:r>
            <a:r>
              <a:rPr lang="cs-CZ" dirty="0"/>
              <a:t> (s výjimkou případů </a:t>
            </a:r>
            <a:r>
              <a:rPr lang="cs-CZ" dirty="0" smtClean="0"/>
              <a:t>objektivní odpovědnosti)</a:t>
            </a:r>
          </a:p>
          <a:p>
            <a:r>
              <a:rPr lang="cs-CZ" dirty="0"/>
              <a:t>Rozlišujeme odpovědnost za zavinění (</a:t>
            </a:r>
            <a:r>
              <a:rPr lang="cs-CZ" b="1" dirty="0"/>
              <a:t>subjektivní odpovědnost</a:t>
            </a:r>
            <a:r>
              <a:rPr lang="cs-CZ" dirty="0"/>
              <a:t>) a odpovědnost bez zřetele na </a:t>
            </a:r>
            <a:r>
              <a:rPr lang="cs-CZ" dirty="0" smtClean="0"/>
              <a:t>zavinění (</a:t>
            </a:r>
            <a:r>
              <a:rPr lang="cs-CZ" b="1" dirty="0" smtClean="0"/>
              <a:t>odpovědnost objektivní</a:t>
            </a:r>
            <a:r>
              <a:rPr lang="cs-CZ" dirty="0" smtClean="0"/>
              <a:t>), ta buď připouští možnost liberace (vyvinění) anebo nikoliv (odpovědnost absolutní).</a:t>
            </a:r>
            <a:endParaRPr lang="cs-CZ" dirty="0"/>
          </a:p>
        </p:txBody>
      </p:sp>
    </p:spTree>
    <p:extLst>
      <p:ext uri="{BB962C8B-B14F-4D97-AF65-F5344CB8AC3E}">
        <p14:creationId xmlns:p14="http://schemas.microsoft.com/office/powerpoint/2010/main" val="265614393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277520012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199634336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411896827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a:t>
            </a:r>
          </a:p>
          <a:p>
            <a:endParaRPr lang="cs-CZ" dirty="0" smtClean="0"/>
          </a:p>
        </p:txBody>
      </p:sp>
    </p:spTree>
    <p:extLst>
      <p:ext uri="{BB962C8B-B14F-4D97-AF65-F5344CB8AC3E}">
        <p14:creationId xmlns:p14="http://schemas.microsoft.com/office/powerpoint/2010/main" val="255979408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423201622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824717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64915809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46378196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370385599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7623150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46002472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394924530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150241980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115879948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(ultima ratio)</a:t>
            </a:r>
            <a:r>
              <a:rPr lang="cs-CZ" dirty="0" smtClean="0"/>
              <a:t>, 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181725067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11975826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730966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177997685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7403365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158960197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432186188"/>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230644533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22405111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dirty="0" smtClean="0"/>
              <a:t>Regulováno zákonem č. 101/2000 Sb. o ochraně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219946687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182236346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594774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323562461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012016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63815645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313325960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397213976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2912655653"/>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43833552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713958177"/>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4486721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378744558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62456628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93433663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452943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u </a:t>
            </a:r>
            <a:r>
              <a:rPr lang="cs-CZ" u="sng" dirty="0" smtClean="0"/>
              <a:t>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24509491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351053813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101/2000 Sb., o ochraně osobních </a:t>
            </a:r>
            <a:r>
              <a:rPr lang="cs-CZ" dirty="0" smtClean="0"/>
              <a:t>údajů či podle zákona č. 258/2000 </a:t>
            </a:r>
            <a:r>
              <a:rPr lang="cs-CZ" dirty="0" err="1" smtClean="0"/>
              <a:t>Sb.,o</a:t>
            </a:r>
            <a:r>
              <a:rPr lang="cs-CZ" dirty="0" smtClean="0"/>
              <a:t>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70608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r>
              <a:rPr lang="cs-CZ" b="1" u="sng" dirty="0" smtClean="0"/>
              <a:t>Návštěvní služba </a:t>
            </a:r>
            <a:r>
              <a:rPr lang="cs-CZ" dirty="0" smtClean="0"/>
              <a:t>= poskytování </a:t>
            </a:r>
            <a:r>
              <a:rPr lang="cs-CZ" dirty="0"/>
              <a:t>zdravotní péče ve vlastním sociálním prostředí </a:t>
            </a:r>
            <a:r>
              <a:rPr lang="cs-CZ" dirty="0" smtClean="0"/>
              <a:t>pacienta.</a:t>
            </a:r>
          </a:p>
          <a:p>
            <a:endParaRPr lang="cs-CZ"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045744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3460224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1086549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220276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043423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994544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092176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466107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29716207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168649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2102739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971600" y="1628800"/>
            <a:ext cx="6984776" cy="4320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182148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3428226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33316201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dirty="0" smtClean="0"/>
              <a:t>Poskytovatelem zdrav. služby může být jak FO, tak i PO.</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1623759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4139600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16486382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2297718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2326157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42779822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23411157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3479761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3413778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úrovni</a:t>
            </a:r>
            <a:r>
              <a:rPr lang="cs-CZ" sz="1800" dirty="0"/>
              <a:t>.</a:t>
            </a:r>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a:t>
            </a:r>
            <a:r>
              <a:rPr lang="cs-CZ" sz="1800" dirty="0" smtClean="0"/>
              <a:t>(to ale neplatí v případě zdravotnické záchranné služby, </a:t>
            </a:r>
            <a:r>
              <a:rPr lang="cs-CZ" sz="1800" dirty="0" err="1" smtClean="0"/>
              <a:t>pracovnělékařské</a:t>
            </a:r>
            <a:r>
              <a:rPr lang="cs-CZ" sz="1800" dirty="0" smtClean="0"/>
              <a:t> služby a dále u osob ve výkonu trestu odnětí svobody, u vojáků v činné službě apod.) zdravotních služeb a </a:t>
            </a:r>
            <a:r>
              <a:rPr lang="cs-CZ" sz="1800" u="sng" dirty="0"/>
              <a:t>zdravotnické </a:t>
            </a:r>
            <a:r>
              <a:rPr lang="cs-CZ" sz="1800" u="sng" dirty="0" smtClean="0"/>
              <a:t>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866806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31109023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smtClean="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smtClean="0"/>
              <a:t>Pacient má právo určit osoby, které mohou být o jeho zdravotním stavu informovány a které mohou nahlížet do jeho zdravotnické dokumentace.</a:t>
            </a:r>
            <a:endParaRPr lang="cs-CZ" dirty="0"/>
          </a:p>
        </p:txBody>
      </p:sp>
    </p:spTree>
    <p:extLst>
      <p:ext uri="{BB962C8B-B14F-4D97-AF65-F5344CB8AC3E}">
        <p14:creationId xmlns:p14="http://schemas.microsoft.com/office/powerpoint/2010/main" val="412699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11254624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18476106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300" dirty="0" smtClean="0"/>
              <a:t>Spolu s nabytím účinnosti Úmluvy o biomedicíně byl do českého právního řádu uveden institut dříve vysloveného přání. </a:t>
            </a:r>
          </a:p>
          <a:p>
            <a:r>
              <a:rPr lang="cs-CZ" sz="23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smtClean="0"/>
              <a:t>Dříve vyslovené přání musí mít </a:t>
            </a:r>
            <a:r>
              <a:rPr lang="cs-CZ" sz="2300" u="sng" dirty="0" smtClean="0"/>
              <a:t>písemnou formu,</a:t>
            </a:r>
            <a:r>
              <a:rPr lang="cs-CZ" sz="2300" dirty="0" smtClean="0"/>
              <a:t>  </a:t>
            </a:r>
            <a:r>
              <a:rPr lang="cs-CZ" sz="2300" dirty="0"/>
              <a:t>musí být opatřeno </a:t>
            </a:r>
            <a:r>
              <a:rPr lang="cs-CZ" sz="2300" u="sng" dirty="0"/>
              <a:t>úředně ověřeným podpisem </a:t>
            </a:r>
            <a:r>
              <a:rPr lang="cs-CZ" sz="2300" u="sng" dirty="0" smtClean="0"/>
              <a:t>pacienta</a:t>
            </a:r>
            <a:r>
              <a:rPr lang="cs-CZ" sz="2300" dirty="0" smtClean="0"/>
              <a:t>.</a:t>
            </a:r>
          </a:p>
          <a:p>
            <a:r>
              <a:rPr lang="cs-CZ" sz="2300" dirty="0"/>
              <a:t>Původně </a:t>
            </a:r>
            <a:r>
              <a:rPr lang="cs-CZ" sz="2300" dirty="0" smtClean="0"/>
              <a:t>platilo na pět </a:t>
            </a:r>
            <a:r>
              <a:rPr lang="cs-CZ" sz="2300" dirty="0"/>
              <a:t>let, Ústavní soud ale tento limit zrušil s tím, že jde o omezování autonomie </a:t>
            </a:r>
            <a:r>
              <a:rPr lang="cs-CZ" sz="2300" dirty="0" smtClean="0"/>
              <a:t>pacienta. </a:t>
            </a:r>
          </a:p>
          <a:p>
            <a:r>
              <a:rPr lang="cs-CZ" sz="2300" dirty="0"/>
              <a:t>Dříve vyslovené přání nelze </a:t>
            </a:r>
            <a:r>
              <a:rPr lang="cs-CZ" sz="2300" dirty="0" smtClean="0"/>
              <a:t>uplatnit u nezletilých pacientů a u pacientů </a:t>
            </a:r>
            <a:r>
              <a:rPr lang="cs-CZ" sz="2300" dirty="0"/>
              <a:t>s omezenou </a:t>
            </a:r>
            <a:r>
              <a:rPr lang="cs-CZ" sz="2300" dirty="0" smtClean="0"/>
              <a:t>svéprávností.</a:t>
            </a:r>
            <a:endParaRPr lang="cs-CZ" sz="2300" dirty="0"/>
          </a:p>
        </p:txBody>
      </p:sp>
    </p:spTree>
    <p:extLst>
      <p:ext uri="{BB962C8B-B14F-4D97-AF65-F5344CB8AC3E}">
        <p14:creationId xmlns:p14="http://schemas.microsoft.com/office/powerpoint/2010/main" val="31448032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9345771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po dobu, po kterou trvají důvody  jejich použití.</a:t>
            </a:r>
          </a:p>
          <a:p>
            <a:r>
              <a:rPr lang="cs-CZ" sz="1900" dirty="0" smtClean="0"/>
              <a:t>Každé </a:t>
            </a:r>
            <a:r>
              <a:rPr lang="cs-CZ" sz="1900" dirty="0"/>
              <a:t>použití omezovacího prostředku, včetně důvodu jeho </a:t>
            </a:r>
            <a:r>
              <a:rPr lang="cs-CZ" sz="1900" dirty="0" smtClean="0"/>
              <a:t>použití se zaznamenává </a:t>
            </a:r>
            <a:r>
              <a:rPr lang="cs-CZ" sz="1900" dirty="0"/>
              <a:t>do zdravotnické dokumentace vedené o pacientovi.</a:t>
            </a:r>
          </a:p>
          <a:p>
            <a:endParaRPr lang="cs-CZ" sz="1900" dirty="0"/>
          </a:p>
        </p:txBody>
      </p:sp>
    </p:spTree>
    <p:extLst>
      <p:ext uri="{BB962C8B-B14F-4D97-AF65-F5344CB8AC3E}">
        <p14:creationId xmlns:p14="http://schemas.microsoft.com/office/powerpoint/2010/main" val="21789945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10419322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21559250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787547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14730481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34002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2389450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18205975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34246850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8724854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22649919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21672666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39417171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12713830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2161235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(výhrada svědomí).</a:t>
            </a:r>
            <a:endParaRPr lang="cs-CZ" dirty="0"/>
          </a:p>
          <a:p>
            <a:endParaRPr lang="cs-CZ" dirty="0"/>
          </a:p>
        </p:txBody>
      </p:sp>
    </p:spTree>
    <p:extLst>
      <p:ext uri="{BB962C8B-B14F-4D97-AF65-F5344CB8AC3E}">
        <p14:creationId xmlns:p14="http://schemas.microsoft.com/office/powerpoint/2010/main" val="12318174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2226162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1713569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5257457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23082057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030166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101/2000 Sb., o ochraně osobních údajů.</a:t>
            </a:r>
          </a:p>
          <a:p>
            <a:endParaRPr lang="cs-CZ" dirty="0" smtClean="0"/>
          </a:p>
        </p:txBody>
      </p:sp>
    </p:spTree>
    <p:extLst>
      <p:ext uri="{BB962C8B-B14F-4D97-AF65-F5344CB8AC3E}">
        <p14:creationId xmlns:p14="http://schemas.microsoft.com/office/powerpoint/2010/main" val="128413384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12602638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4476900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385717601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38442384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133224438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44438980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1131620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27117540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35811452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140633805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12817713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44560271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3973531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185025891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4601646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2561828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11480431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117130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305360567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154453484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265443453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smtClean="0"/>
              <a:t>Postup, jehož účelem je vytvořit lidskou bytost, která má shodný lidský genom s jinou lidskou bytostí, ať již živou či mrtvou, je zakázán.</a:t>
            </a:r>
          </a:p>
          <a:p>
            <a:r>
              <a:rPr lang="cs-CZ" dirty="0" smtClean="0"/>
              <a:t>Dále je zakázáno přenášet celý lidský genom do buněk jiného živočišného druhu a naopak přenášet lidské embryo do pohlavních orgánů jiného živočišného druhu.  </a:t>
            </a:r>
            <a:endParaRPr lang="cs-CZ" dirty="0"/>
          </a:p>
        </p:txBody>
      </p:sp>
    </p:spTree>
    <p:extLst>
      <p:ext uri="{BB962C8B-B14F-4D97-AF65-F5344CB8AC3E}">
        <p14:creationId xmlns:p14="http://schemas.microsoft.com/office/powerpoint/2010/main" val="396555029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1398812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184030714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423234563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253292455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421735065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3772554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err="1" smtClean="0"/>
              <a:t>lékařstvíPosuzujícím</a:t>
            </a:r>
            <a:r>
              <a:rPr lang="cs-CZ" dirty="0" smtClean="0"/>
              <a:t>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2288213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26562766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282850160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21096328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2059542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422914159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158396503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25639740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210160522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a:t>
            </a:r>
            <a:r>
              <a:rPr lang="cs-CZ" u="sng" dirty="0" smtClean="0"/>
              <a:t>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57586581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35429456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958282123"/>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11280</Words>
  <Application>Microsoft Office PowerPoint</Application>
  <PresentationFormat>Předvádění na obrazovce (4:3)</PresentationFormat>
  <Paragraphs>927</Paragraphs>
  <Slides>151</Slides>
  <Notes>2</Notes>
  <HiddenSlides>0</HiddenSlides>
  <MMClips>0</MMClips>
  <ScaleCrop>false</ScaleCrop>
  <HeadingPairs>
    <vt:vector size="4" baseType="variant">
      <vt:variant>
        <vt:lpstr>Motiv</vt:lpstr>
      </vt:variant>
      <vt:variant>
        <vt:i4>1</vt:i4>
      </vt:variant>
      <vt:variant>
        <vt:lpstr>Nadpisy snímků</vt:lpstr>
      </vt:variant>
      <vt:variant>
        <vt:i4>151</vt:i4>
      </vt:variant>
    </vt:vector>
  </HeadingPairs>
  <TitlesOfParts>
    <vt:vector size="152" baseType="lpstr">
      <vt:lpstr>Motiv systému Office</vt:lpstr>
      <vt:lpstr>Právo a legislativa</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Prezentace aplikace PowerPoint</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Odpovědnost ve zdravotnictví </vt:lpstr>
      <vt:lpstr>Prezentace aplikace PowerPoint</vt:lpstr>
      <vt:lpstr>Prezentace aplikace PowerPoint</vt:lpstr>
      <vt:lpstr>Prezentace aplikace PowerPoint</vt:lpstr>
      <vt:lpstr>Odpovědnost poskytovatelů ZS a zdravotnických pracovníků</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Právo a legislativa</dc:title>
  <dc:creator>M</dc:creator>
  <cp:lastModifiedBy>M</cp:lastModifiedBy>
  <cp:revision>1</cp:revision>
  <dcterms:created xsi:type="dcterms:W3CDTF">2021-05-03T20:00:55Z</dcterms:created>
  <dcterms:modified xsi:type="dcterms:W3CDTF">2021-05-03T20:01:48Z</dcterms:modified>
</cp:coreProperties>
</file>