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10C2E-5795-4F70-B1C9-D8ED3982FA95}"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9210E-960D-4A1D-B470-130AB034B3A1}" type="slidenum">
              <a:rPr lang="cs-CZ" smtClean="0"/>
              <a:t>‹#›</a:t>
            </a:fld>
            <a:endParaRPr lang="cs-CZ"/>
          </a:p>
        </p:txBody>
      </p:sp>
    </p:spTree>
    <p:extLst>
      <p:ext uri="{BB962C8B-B14F-4D97-AF65-F5344CB8AC3E}">
        <p14:creationId xmlns:p14="http://schemas.microsoft.com/office/powerpoint/2010/main" val="4230574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235677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26477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69257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58215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426037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8BCD570-F79F-410E-9A38-8690563E8EC8}"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24558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8BCD570-F79F-410E-9A38-8690563E8EC8}"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327458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8BCD570-F79F-410E-9A38-8690563E8EC8}"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74939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8BCD570-F79F-410E-9A38-8690563E8EC8}"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105512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8BCD570-F79F-410E-9A38-8690563E8EC8}"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346512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8BCD570-F79F-410E-9A38-8690563E8EC8}"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9A7A02-EDF0-48A1-B671-042A602FCF13}" type="slidenum">
              <a:rPr lang="cs-CZ" smtClean="0"/>
              <a:t>‹#›</a:t>
            </a:fld>
            <a:endParaRPr lang="cs-CZ"/>
          </a:p>
        </p:txBody>
      </p:sp>
    </p:spTree>
    <p:extLst>
      <p:ext uri="{BB962C8B-B14F-4D97-AF65-F5344CB8AC3E}">
        <p14:creationId xmlns:p14="http://schemas.microsoft.com/office/powerpoint/2010/main" val="25144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CD570-F79F-410E-9A38-8690563E8EC8}" type="datetimeFigureOut">
              <a:rPr lang="cs-CZ" smtClean="0"/>
              <a:t>03.05.2021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A7A02-EDF0-48A1-B671-042A602FCF13}" type="slidenum">
              <a:rPr lang="cs-CZ" smtClean="0"/>
              <a:t>‹#›</a:t>
            </a:fld>
            <a:endParaRPr lang="cs-CZ"/>
          </a:p>
        </p:txBody>
      </p:sp>
    </p:spTree>
    <p:extLst>
      <p:ext uri="{BB962C8B-B14F-4D97-AF65-F5344CB8AC3E}">
        <p14:creationId xmlns:p14="http://schemas.microsoft.com/office/powerpoint/2010/main" val="397791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Právo a legislativa</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2935065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17705652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321320437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7832922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ohroženy životy nebo zdraví členů VS nebo</a:t>
            </a:r>
          </a:p>
          <a:p>
            <a:r>
              <a:rPr lang="cs-CZ" dirty="0" smtClean="0"/>
              <a:t>b)  měla být tato péče poskytnuta za podmínek, pro jejichž zvládnutí nebyli členové VS vycvičeni nebo vybaveni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210688330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Činnost </a:t>
            </a:r>
            <a:r>
              <a:rPr lang="cs-CZ" dirty="0"/>
              <a:t>poskytovatele </a:t>
            </a:r>
            <a:r>
              <a:rPr lang="cs-CZ" dirty="0" smtClean="0"/>
              <a:t>ZZS  je financována:</a:t>
            </a:r>
            <a:endParaRPr lang="cs-CZ"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17750815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3489834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15804439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po dobu 15 let a dosáhl věku 50 let,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nesmí překročit šestinásobek jeho průměrného měsíčního </a:t>
            </a:r>
            <a:r>
              <a:rPr lang="cs-CZ" dirty="0" smtClean="0"/>
              <a:t>výdělku.</a:t>
            </a:r>
          </a:p>
          <a:p>
            <a:endParaRPr lang="cs-CZ" dirty="0"/>
          </a:p>
        </p:txBody>
      </p:sp>
    </p:spTree>
    <p:extLst>
      <p:ext uri="{BB962C8B-B14F-4D97-AF65-F5344CB8AC3E}">
        <p14:creationId xmlns:p14="http://schemas.microsoft.com/office/powerpoint/2010/main" val="5943969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9344485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rozhodnout o stupni naléhavosti tísňového volání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23130439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131407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20724321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5364112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14495604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158384980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26561439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27752001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199634336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41189682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255979408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423201622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82471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64915809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4637819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37038559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76231504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4600247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394924530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15024198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11587994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181725067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1197582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73096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177997685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7403365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158960197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43218618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230644533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2240511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219946687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18223634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594774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32356246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01201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6381564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313325960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397213976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291265565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43833552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71395817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486721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378744558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62456628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93433663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45294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u </a:t>
            </a:r>
            <a:r>
              <a:rPr lang="cs-CZ" u="sng" dirty="0" smtClean="0"/>
              <a:t>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24509491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351053813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70608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r>
              <a:rPr lang="cs-CZ" b="1" u="sng" dirty="0" smtClean="0"/>
              <a:t>Návštěvní služba </a:t>
            </a:r>
            <a:r>
              <a:rPr lang="cs-CZ" dirty="0" smtClean="0"/>
              <a:t>= poskytování </a:t>
            </a:r>
            <a:r>
              <a:rPr lang="cs-CZ" dirty="0"/>
              <a:t>zdravotní péče ve vlastním sociálním prostředí </a:t>
            </a:r>
            <a:r>
              <a:rPr lang="cs-CZ" dirty="0" smtClean="0"/>
              <a:t>pacienta.</a:t>
            </a:r>
          </a:p>
          <a:p>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045744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3460224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1086549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22027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043423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99454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092176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46610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2971620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168649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2102739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182148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3428226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3331620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Poskytovatelem zdrav. služby může být jak FO, tak i PO.</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162375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4139600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1648638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2297718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2326157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4277982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2341115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3479761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341377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úrovni</a:t>
            </a:r>
            <a:r>
              <a:rPr lang="cs-CZ" sz="1800" dirty="0"/>
              <a:t>.</a:t>
            </a:r>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a:t>
            </a:r>
            <a:r>
              <a:rPr lang="cs-CZ" sz="1800" dirty="0" smtClean="0"/>
              <a:t>(to ale neplatí v případě zdravotnické záchranné služby, </a:t>
            </a:r>
            <a:r>
              <a:rPr lang="cs-CZ" sz="1800" dirty="0" err="1" smtClean="0"/>
              <a:t>pracovnělékařské</a:t>
            </a:r>
            <a:r>
              <a:rPr lang="cs-CZ" sz="1800" dirty="0" smtClean="0"/>
              <a:t> služby a dále u osob ve výkonu trestu odnětí svobody, u vojáků v činné službě apod.) zdravotních služeb a </a:t>
            </a:r>
            <a:r>
              <a:rPr lang="cs-CZ" sz="1800" u="sng" dirty="0"/>
              <a:t>zdravotnické </a:t>
            </a:r>
            <a:r>
              <a:rPr lang="cs-CZ" sz="1800" u="sng" dirty="0" smtClean="0"/>
              <a:t>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86680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3110902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smtClean="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smtClean="0"/>
              <a:t>Pacient má právo určit osoby, které mohou být o jeho zdravotním stavu informovány a které mohou nahlížet do jeho zdravotnické dokumentace.</a:t>
            </a:r>
            <a:endParaRPr lang="cs-CZ" dirty="0"/>
          </a:p>
        </p:txBody>
      </p:sp>
    </p:spTree>
    <p:extLst>
      <p:ext uri="{BB962C8B-B14F-4D97-AF65-F5344CB8AC3E}">
        <p14:creationId xmlns:p14="http://schemas.microsoft.com/office/powerpoint/2010/main" val="4126993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1125462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1847610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300" dirty="0" smtClean="0"/>
              <a:t>Spolu s nabytím účinnosti Úmluvy o biomedicíně byl do českého právního řádu uveden institut dříve vysloveného přání. </a:t>
            </a:r>
          </a:p>
          <a:p>
            <a:r>
              <a:rPr lang="cs-CZ" sz="23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smtClean="0"/>
              <a:t>Dříve vyslovené přání musí mít </a:t>
            </a:r>
            <a:r>
              <a:rPr lang="cs-CZ" sz="2300" u="sng" dirty="0" smtClean="0"/>
              <a:t>písemnou formu,</a:t>
            </a:r>
            <a:r>
              <a:rPr lang="cs-CZ" sz="2300" dirty="0" smtClean="0"/>
              <a:t>  </a:t>
            </a:r>
            <a:r>
              <a:rPr lang="cs-CZ" sz="2300" dirty="0"/>
              <a:t>musí být opatřeno </a:t>
            </a:r>
            <a:r>
              <a:rPr lang="cs-CZ" sz="2300" u="sng" dirty="0"/>
              <a:t>úředně ověřeným podpisem </a:t>
            </a:r>
            <a:r>
              <a:rPr lang="cs-CZ" sz="2300" u="sng" dirty="0" smtClean="0"/>
              <a:t>pacienta</a:t>
            </a:r>
            <a:r>
              <a:rPr lang="cs-CZ" sz="2300" dirty="0" smtClean="0"/>
              <a:t>.</a:t>
            </a:r>
          </a:p>
          <a:p>
            <a:r>
              <a:rPr lang="cs-CZ" sz="2300" dirty="0"/>
              <a:t>Původně </a:t>
            </a:r>
            <a:r>
              <a:rPr lang="cs-CZ" sz="2300" dirty="0" smtClean="0"/>
              <a:t>platilo na pět </a:t>
            </a:r>
            <a:r>
              <a:rPr lang="cs-CZ" sz="2300" dirty="0"/>
              <a:t>let, Ústavní soud ale tento limit zrušil s tím, že jde o omezování autonomie </a:t>
            </a:r>
            <a:r>
              <a:rPr lang="cs-CZ" sz="2300" dirty="0" smtClean="0"/>
              <a:t>pacienta. </a:t>
            </a:r>
          </a:p>
          <a:p>
            <a:r>
              <a:rPr lang="cs-CZ" sz="2300" dirty="0"/>
              <a:t>Dříve vyslovené přání nelze </a:t>
            </a:r>
            <a:r>
              <a:rPr lang="cs-CZ" sz="2300" dirty="0" smtClean="0"/>
              <a:t>uplatnit u nezletilých pacientů a u pacientů </a:t>
            </a:r>
            <a:r>
              <a:rPr lang="cs-CZ" sz="2300" dirty="0"/>
              <a:t>s omezenou </a:t>
            </a:r>
            <a:r>
              <a:rPr lang="cs-CZ" sz="2300" dirty="0" smtClean="0"/>
              <a:t>svéprávností.</a:t>
            </a:r>
            <a:endParaRPr lang="cs-CZ" sz="2300" dirty="0"/>
          </a:p>
        </p:txBody>
      </p:sp>
    </p:spTree>
    <p:extLst>
      <p:ext uri="{BB962C8B-B14F-4D97-AF65-F5344CB8AC3E}">
        <p14:creationId xmlns:p14="http://schemas.microsoft.com/office/powerpoint/2010/main" val="3144803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934577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po dobu, po kterou trvají důvody  jejich použití.</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2178994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1041932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21559250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78754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1473048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3400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238945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18205975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3424685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8724854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22649919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21672666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39417171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12713830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216123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(výhrada svědomí).</a:t>
            </a:r>
            <a:endParaRPr lang="cs-CZ" dirty="0"/>
          </a:p>
          <a:p>
            <a:endParaRPr lang="cs-CZ" dirty="0"/>
          </a:p>
        </p:txBody>
      </p:sp>
    </p:spTree>
    <p:extLst>
      <p:ext uri="{BB962C8B-B14F-4D97-AF65-F5344CB8AC3E}">
        <p14:creationId xmlns:p14="http://schemas.microsoft.com/office/powerpoint/2010/main" val="12318174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222616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171356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525745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2308205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03016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12841338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12602638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447690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38571760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38442384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13322443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4443898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113162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2711754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35811452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14063380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12817713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4456027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3973531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18502589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4601646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256182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11480431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11713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30536056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15445348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26544345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Postup, jehož účelem je vytvořit lidskou bytost, která má shodný lidský genom s jinou lidskou bytostí, ať již živou či mrtvou, je zakázán.</a:t>
            </a:r>
          </a:p>
          <a:p>
            <a:r>
              <a:rPr lang="cs-CZ" dirty="0" smtClean="0"/>
              <a:t>Dále je zakázáno přenášet celý lidský genom do buněk jiného živočišného druhu a naopak přenášet lidské embryo do pohlavních orgánů jiného živočišného druhu.  </a:t>
            </a:r>
            <a:endParaRPr lang="cs-CZ" dirty="0"/>
          </a:p>
        </p:txBody>
      </p:sp>
    </p:spTree>
    <p:extLst>
      <p:ext uri="{BB962C8B-B14F-4D97-AF65-F5344CB8AC3E}">
        <p14:creationId xmlns:p14="http://schemas.microsoft.com/office/powerpoint/2010/main" val="39655502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139881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18403071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42323456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25329245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42173506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3772554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err="1" smtClean="0"/>
              <a:t>lékařstvíPosuzujícím</a:t>
            </a:r>
            <a:r>
              <a:rPr lang="cs-CZ" dirty="0" smtClean="0"/>
              <a:t>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2288213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2656276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28285016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2109632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20595420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42291415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15839650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2563974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21016052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a:t>
            </a:r>
            <a:r>
              <a:rPr lang="cs-CZ" u="sng" dirty="0" smtClean="0"/>
              <a:t>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5758658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35429456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95828212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11280</Words>
  <Application>Microsoft Office PowerPoint</Application>
  <PresentationFormat>Předvádění na obrazovce (4:3)</PresentationFormat>
  <Paragraphs>927</Paragraphs>
  <Slides>151</Slides>
  <Notes>2</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Právo a legislativa</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Prezentace aplikace PowerPoint</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a legislativa</dc:title>
  <dc:creator>M</dc:creator>
  <cp:lastModifiedBy>M</cp:lastModifiedBy>
  <cp:revision>1</cp:revision>
  <dcterms:created xsi:type="dcterms:W3CDTF">2021-05-03T20:00:55Z</dcterms:created>
  <dcterms:modified xsi:type="dcterms:W3CDTF">2021-05-03T20:01:48Z</dcterms:modified>
</cp:coreProperties>
</file>