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20" r:id="rId6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7989E04-27A2-4DC6-9A70-6CA300B49468}" type="datetimeFigureOut">
              <a:rPr lang="cs-CZ" smtClean="0"/>
              <a:t>16.05.2021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207976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7989E04-27A2-4DC6-9A70-6CA300B49468}" type="datetimeFigureOut">
              <a:rPr lang="cs-CZ" smtClean="0"/>
              <a:t>16.05.2021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232118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7989E04-27A2-4DC6-9A70-6CA300B49468}" type="datetimeFigureOut">
              <a:rPr lang="cs-CZ" smtClean="0"/>
              <a:t>16.05.2021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1786933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7989E04-27A2-4DC6-9A70-6CA300B49468}" type="datetimeFigureOut">
              <a:rPr lang="cs-CZ" smtClean="0"/>
              <a:t>16.05.2021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403556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7989E04-27A2-4DC6-9A70-6CA300B49468}" type="datetimeFigureOut">
              <a:rPr lang="cs-CZ" smtClean="0"/>
              <a:t>16.05.2021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333881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7989E04-27A2-4DC6-9A70-6CA300B49468}" type="datetimeFigureOut">
              <a:rPr lang="cs-CZ" smtClean="0"/>
              <a:t>16.05.2021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3663361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7989E04-27A2-4DC6-9A70-6CA300B49468}" type="datetimeFigureOut">
              <a:rPr lang="cs-CZ" smtClean="0"/>
              <a:t>16.05.2021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1368882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7989E04-27A2-4DC6-9A70-6CA300B49468}" type="datetimeFigureOut">
              <a:rPr lang="cs-CZ" smtClean="0"/>
              <a:t>16.05.2021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1031127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7989E04-27A2-4DC6-9A70-6CA300B49468}" type="datetimeFigureOut">
              <a:rPr lang="cs-CZ" smtClean="0"/>
              <a:t>16.05.2021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3913173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7989E04-27A2-4DC6-9A70-6CA300B49468}" type="datetimeFigureOut">
              <a:rPr lang="cs-CZ" smtClean="0"/>
              <a:t>16.05.2021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1916948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7989E04-27A2-4DC6-9A70-6CA300B49468}" type="datetimeFigureOut">
              <a:rPr lang="cs-CZ" smtClean="0"/>
              <a:t>16.05.2021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8D5A5E-73D9-4A96-A994-16D3055D3175}" type="slidenum">
              <a:rPr lang="cs-CZ" smtClean="0"/>
              <a:t>‹#›</a:t>
            </a:fld>
            <a:endParaRPr lang="cs-CZ"/>
          </a:p>
        </p:txBody>
      </p:sp>
    </p:spTree>
    <p:extLst>
      <p:ext uri="{BB962C8B-B14F-4D97-AF65-F5344CB8AC3E}">
        <p14:creationId xmlns:p14="http://schemas.microsoft.com/office/powerpoint/2010/main" val="1871798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89E04-27A2-4DC6-9A70-6CA300B49468}" type="datetimeFigureOut">
              <a:rPr lang="cs-CZ" smtClean="0"/>
              <a:t>16.05.2021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D5A5E-73D9-4A96-A994-16D3055D3175}" type="slidenum">
              <a:rPr lang="cs-CZ" smtClean="0"/>
              <a:t>‹#›</a:t>
            </a:fld>
            <a:endParaRPr lang="cs-CZ"/>
          </a:p>
        </p:txBody>
      </p:sp>
    </p:spTree>
    <p:extLst>
      <p:ext uri="{BB962C8B-B14F-4D97-AF65-F5344CB8AC3E}">
        <p14:creationId xmlns:p14="http://schemas.microsoft.com/office/powerpoint/2010/main" val="1072767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730623"/>
          </a:xfrm>
        </p:spPr>
        <p:txBody>
          <a:bodyPr>
            <a:normAutofit fontScale="90000"/>
          </a:bodyPr>
          <a:lstStyle/>
          <a:p>
            <a:r>
              <a:rPr lang="cs-CZ" dirty="0" smtClean="0">
                <a:solidFill>
                  <a:srgbClr val="0070C0"/>
                </a:solidFill>
                <a:effectLst>
                  <a:outerShdw blurRad="38100" dist="38100" dir="2700000" algn="tl">
                    <a:srgbClr val="000000">
                      <a:alpha val="43137"/>
                    </a:srgbClr>
                  </a:outerShdw>
                </a:effectLst>
              </a:rPr>
              <a:t>Zdravotnické právo ve vztahu k ošetřovatelství II</a:t>
            </a:r>
            <a:br>
              <a:rPr lang="cs-CZ" dirty="0" smtClean="0">
                <a:solidFill>
                  <a:srgbClr val="0070C0"/>
                </a:solidFill>
                <a:effectLst>
                  <a:outerShdw blurRad="38100" dist="38100" dir="2700000" algn="tl">
                    <a:srgbClr val="000000">
                      <a:alpha val="43137"/>
                    </a:srgbClr>
                  </a:outerShdw>
                </a:effectLst>
              </a:rPr>
            </a:br>
            <a:r>
              <a:rPr lang="cs-CZ" dirty="0" smtClean="0">
                <a:solidFill>
                  <a:srgbClr val="0070C0"/>
                </a:solidFill>
                <a:effectLst>
                  <a:outerShdw blurRad="38100" dist="38100" dir="2700000" algn="tl">
                    <a:srgbClr val="000000">
                      <a:alpha val="43137"/>
                    </a:srgbClr>
                  </a:outerShdw>
                </a:effectLst>
              </a:rPr>
              <a:t>Právo a legislativa II</a:t>
            </a:r>
            <a:r>
              <a:rPr lang="cs-CZ" dirty="0" smtClean="0"/>
              <a:t> </a:t>
            </a:r>
            <a:endParaRPr lang="cs-CZ" dirty="0"/>
          </a:p>
        </p:txBody>
      </p:sp>
      <p:sp>
        <p:nvSpPr>
          <p:cNvPr id="3" name="Podnadpis 2"/>
          <p:cNvSpPr>
            <a:spLocks noGrp="1"/>
          </p:cNvSpPr>
          <p:nvPr>
            <p:ph type="subTitle" idx="1"/>
          </p:nvPr>
        </p:nvSpPr>
        <p:spPr>
          <a:xfrm>
            <a:off x="1371600" y="4365104"/>
            <a:ext cx="6400800" cy="1273696"/>
          </a:xfrm>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3414412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1295949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a:t>
            </a:r>
            <a:r>
              <a:rPr lang="cs-CZ" u="sng" dirty="0" smtClean="0"/>
              <a:t>ohroženy životy nebo zdraví členů VS</a:t>
            </a:r>
            <a:r>
              <a:rPr lang="cs-CZ" dirty="0" smtClean="0"/>
              <a:t> nebo</a:t>
            </a:r>
          </a:p>
          <a:p>
            <a:r>
              <a:rPr lang="cs-CZ" dirty="0" smtClean="0"/>
              <a:t>b)  měla být tato péče poskytnuta za podmínek, pro jejichž zvládnutí </a:t>
            </a:r>
            <a:r>
              <a:rPr lang="cs-CZ" u="sng" dirty="0" smtClean="0"/>
              <a:t>nebyli členové VS vycvičeni nebo vybaveni</a:t>
            </a:r>
            <a:r>
              <a:rPr lang="cs-CZ" dirty="0" smtClean="0"/>
              <a:t>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2742884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Činnost </a:t>
            </a:r>
            <a:r>
              <a:rPr lang="cs-CZ" u="sng" dirty="0"/>
              <a:t>poskytovatele </a:t>
            </a:r>
            <a:r>
              <a:rPr lang="cs-CZ" u="sng" dirty="0" smtClean="0"/>
              <a:t>ZZS  je financována:</a:t>
            </a:r>
            <a:endParaRPr lang="cs-CZ" u="sng"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3078850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3729576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3409775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a:t>
            </a:r>
            <a:r>
              <a:rPr lang="cs-CZ" u="sng" dirty="0"/>
              <a:t>po dobu 15 let a dosáhl věku 50 let</a:t>
            </a:r>
            <a:r>
              <a:rPr lang="cs-CZ" dirty="0"/>
              <a: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a:t>
            </a:r>
            <a:r>
              <a:rPr lang="cs-CZ" u="sng" dirty="0"/>
              <a:t>nesmí překročit šestinásobek jeho průměrného měsíčního </a:t>
            </a:r>
            <a:r>
              <a:rPr lang="cs-CZ" u="sng" dirty="0" smtClean="0"/>
              <a:t>výdělku</a:t>
            </a:r>
            <a:r>
              <a:rPr lang="cs-CZ" dirty="0" smtClean="0"/>
              <a:t>.</a:t>
            </a:r>
          </a:p>
          <a:p>
            <a:endParaRPr lang="cs-CZ" dirty="0"/>
          </a:p>
        </p:txBody>
      </p:sp>
    </p:spTree>
    <p:extLst>
      <p:ext uri="{BB962C8B-B14F-4D97-AF65-F5344CB8AC3E}">
        <p14:creationId xmlns:p14="http://schemas.microsoft.com/office/powerpoint/2010/main" val="2473893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2650937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a:t>
            </a:r>
            <a:r>
              <a:rPr lang="cs-CZ" u="sng" dirty="0" smtClean="0"/>
              <a:t>rozhodnout o stupni naléhavosti tísňového volání</a:t>
            </a:r>
            <a:r>
              <a:rPr lang="cs-CZ" dirty="0" smtClean="0"/>
              <a:t>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357453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3770499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3484976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2057300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3973491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7030A0"/>
                </a:solidFill>
              </a:rPr>
              <a:t>Odpovědnost ve zdravotnictví </a:t>
            </a:r>
            <a:endParaRPr lang="cs-CZ" b="1" dirty="0">
              <a:solidFill>
                <a:srgbClr val="7030A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3567733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opomenutí</a:t>
            </a:r>
            <a:r>
              <a:rPr lang="cs-CZ" dirty="0" smtClean="0"/>
              <a:t>;</a:t>
            </a:r>
          </a:p>
          <a:p>
            <a:r>
              <a:rPr lang="cs-CZ" dirty="0" smtClean="0"/>
              <a:t> </a:t>
            </a:r>
            <a:r>
              <a:rPr lang="cs-CZ" dirty="0"/>
              <a:t>b) </a:t>
            </a:r>
            <a:r>
              <a:rPr lang="cs-CZ" u="sng" dirty="0"/>
              <a:t>škodlivý následek</a:t>
            </a:r>
            <a:r>
              <a:rPr lang="cs-CZ" dirty="0"/>
              <a:t>, jímž se rozumí porušení nebo </a:t>
            </a:r>
            <a:r>
              <a:rPr lang="cs-CZ" dirty="0" smtClean="0"/>
              <a:t>ohrožení </a:t>
            </a:r>
            <a:r>
              <a:rPr lang="cs-CZ" dirty="0"/>
              <a:t>zákonem chráněných </a:t>
            </a:r>
            <a:r>
              <a:rPr lang="cs-CZ" dirty="0" smtClean="0"/>
              <a:t>hodnot;</a:t>
            </a:r>
          </a:p>
          <a:p>
            <a:r>
              <a:rPr lang="cs-CZ" dirty="0"/>
              <a:t>c) </a:t>
            </a:r>
            <a:r>
              <a:rPr lang="cs-CZ" u="sng" dirty="0"/>
              <a:t>příčinná souvislost </a:t>
            </a:r>
            <a:r>
              <a:rPr lang="cs-CZ" dirty="0"/>
              <a:t>mezi protiprávním jednáním či opomenutím a způsobeným škodlivým následkem; </a:t>
            </a:r>
            <a:endParaRPr lang="cs-CZ" dirty="0" smtClean="0"/>
          </a:p>
          <a:p>
            <a:r>
              <a:rPr lang="cs-CZ" dirty="0" smtClean="0"/>
              <a:t>d</a:t>
            </a:r>
            <a:r>
              <a:rPr lang="cs-CZ" dirty="0"/>
              <a:t>) </a:t>
            </a:r>
            <a:r>
              <a:rPr lang="cs-CZ" u="sng" dirty="0"/>
              <a:t>zavinění</a:t>
            </a:r>
            <a:r>
              <a:rPr lang="cs-CZ" dirty="0"/>
              <a:t> (s výjimkou případů </a:t>
            </a:r>
            <a:r>
              <a:rPr lang="cs-CZ" dirty="0" smtClean="0"/>
              <a:t>objektivní odpovědnosti)</a:t>
            </a:r>
          </a:p>
          <a:p>
            <a:r>
              <a:rPr lang="cs-CZ" dirty="0"/>
              <a:t>Rozlišujeme odpovědnost za zavinění (</a:t>
            </a:r>
            <a:r>
              <a:rPr lang="cs-CZ" b="1" dirty="0"/>
              <a:t>subjektivní odpovědnost</a:t>
            </a:r>
            <a:r>
              <a:rPr lang="cs-CZ" dirty="0"/>
              <a:t>) a odpovědnost bez zřetele na </a:t>
            </a:r>
            <a:r>
              <a:rPr lang="cs-CZ" dirty="0" smtClean="0"/>
              <a:t>zavinění (</a:t>
            </a:r>
            <a:r>
              <a:rPr lang="cs-CZ" b="1" dirty="0" smtClean="0"/>
              <a:t>odpovědnost objektivní</a:t>
            </a:r>
            <a:r>
              <a:rPr lang="cs-CZ" dirty="0" smtClean="0"/>
              <a:t>), ta buď připouští možnost liberace (vyvinění) anebo nikoliv (odpovědnost absolutní).</a:t>
            </a:r>
            <a:endParaRPr lang="cs-CZ" dirty="0"/>
          </a:p>
        </p:txBody>
      </p:sp>
    </p:spTree>
    <p:extLst>
      <p:ext uri="{BB962C8B-B14F-4D97-AF65-F5344CB8AC3E}">
        <p14:creationId xmlns:p14="http://schemas.microsoft.com/office/powerpoint/2010/main" val="52863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627739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999083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547314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a:t>
            </a:r>
          </a:p>
          <a:p>
            <a:endParaRPr lang="cs-CZ" dirty="0" smtClean="0"/>
          </a:p>
        </p:txBody>
      </p:sp>
    </p:spTree>
    <p:extLst>
      <p:ext uri="{BB962C8B-B14F-4D97-AF65-F5344CB8AC3E}">
        <p14:creationId xmlns:p14="http://schemas.microsoft.com/office/powerpoint/2010/main" val="372844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1506362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3510960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49013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418267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28199942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1524676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18207169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810653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8065286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27277878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(ultima ratio)</a:t>
            </a:r>
            <a:r>
              <a:rPr lang="cs-CZ" dirty="0" smtClean="0"/>
              <a:t>, 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14771924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32981608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4963271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869834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27536204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2676327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037975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5591219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33189638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dirty="0" smtClean="0"/>
              <a:t>Regulováno zákonem č. 101/2000 Sb. o ochraně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23229342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20296931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41215455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42650479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10668041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573944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16255620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30504563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22771339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4855762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4209656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85550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31232295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a:t>
            </a:r>
            <a:r>
              <a:rPr lang="cs-CZ" dirty="0" smtClean="0"/>
              <a:t>č. </a:t>
            </a:r>
            <a:r>
              <a:rPr lang="cs-CZ" dirty="0" smtClean="0"/>
              <a:t>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40854691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30916523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11990663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2771311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a:t>
            </a:r>
            <a:r>
              <a:rPr lang="cs-CZ" dirty="0"/>
              <a:t> nepřetržitě </a:t>
            </a:r>
            <a:r>
              <a:rPr lang="cs-CZ" u="sng" dirty="0"/>
              <a:t>spolupracovat</a:t>
            </a:r>
            <a:r>
              <a:rPr lang="cs-CZ" dirty="0"/>
              <a:t> prostřednictvím kontaktního místa se </a:t>
            </a:r>
            <a:r>
              <a:rPr lang="cs-CZ" u="sng" dirty="0"/>
              <a:t>zdravotnickým operačním 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13606109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101/2000 Sb., o ochraně osobních </a:t>
            </a:r>
            <a:r>
              <a:rPr lang="cs-CZ" dirty="0" smtClean="0"/>
              <a:t>údajů či podle zákona č. 258/2000 </a:t>
            </a:r>
            <a:r>
              <a:rPr lang="cs-CZ" dirty="0" err="1" smtClean="0"/>
              <a:t>Sb.,o</a:t>
            </a:r>
            <a:r>
              <a:rPr lang="cs-CZ" dirty="0" smtClean="0"/>
              <a:t>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2818772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09545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1336969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416886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rychlé </a:t>
            </a:r>
            <a:r>
              <a:rPr lang="cs-CZ" u="sng" dirty="0"/>
              <a:t>lékařské pomoci</a:t>
            </a:r>
            <a:r>
              <a:rPr lang="cs-CZ" dirty="0"/>
              <a:t>, jejichž členem je lékař,</a:t>
            </a:r>
          </a:p>
          <a:p>
            <a:r>
              <a:rPr lang="cs-CZ" b="1" dirty="0"/>
              <a:t>b)</a:t>
            </a:r>
            <a:r>
              <a:rPr lang="cs-CZ" dirty="0"/>
              <a:t> výjezdové skupiny rychlé </a:t>
            </a:r>
            <a:r>
              <a:rPr lang="cs-CZ" u="sng" dirty="0"/>
              <a:t>zdravotnické pomoci</a:t>
            </a:r>
            <a:r>
              <a:rPr lang="cs-CZ" dirty="0"/>
              <a:t>, jejichž členy jsou zdravotničtí pracovníci nelékařského zdravotnického </a:t>
            </a:r>
            <a:r>
              <a:rPr lang="cs-CZ" dirty="0" smtClean="0"/>
              <a:t>povolání.</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288156781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4088</TotalTime>
  <Words>4269</Words>
  <Application>Microsoft Office PowerPoint</Application>
  <PresentationFormat>Předvádění na obrazovce (4:3)</PresentationFormat>
  <Paragraphs>343</Paragraphs>
  <Slides>61</Slides>
  <Notes>0</Notes>
  <HiddenSlides>0</HiddenSlides>
  <MMClips>0</MMClips>
  <ScaleCrop>false</ScaleCrop>
  <HeadingPairs>
    <vt:vector size="4" baseType="variant">
      <vt:variant>
        <vt:lpstr>Motiv</vt:lpstr>
      </vt:variant>
      <vt:variant>
        <vt:i4>1</vt:i4>
      </vt:variant>
      <vt:variant>
        <vt:lpstr>Nadpisy snímků</vt:lpstr>
      </vt:variant>
      <vt:variant>
        <vt:i4>61</vt:i4>
      </vt:variant>
    </vt:vector>
  </HeadingPairs>
  <TitlesOfParts>
    <vt:vector size="62" baseType="lpstr">
      <vt:lpstr>Motiv systému Office</vt:lpstr>
      <vt:lpstr>Zdravotnické právo ve vztahu k ošetřovatelství II Právo a legislativa II </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Odpovědnost ve zdravotnictví </vt:lpstr>
      <vt:lpstr>Prezentace aplikace PowerPoint</vt:lpstr>
      <vt:lpstr>Prezentace aplikace PowerPoint</vt:lpstr>
      <vt:lpstr>Prezentace aplikace PowerPoint</vt:lpstr>
      <vt:lpstr>Odpovědnost poskytovatelů ZS a zdravotnických pracovníků</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lpstr>Děkuji Vám za pozornost.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ve vztahu k ošetřovatelství II Právo a legislativa II </dc:title>
  <dc:creator>M</dc:creator>
  <cp:lastModifiedBy>M</cp:lastModifiedBy>
  <cp:revision>10</cp:revision>
  <dcterms:created xsi:type="dcterms:W3CDTF">2021-05-13T19:43:29Z</dcterms:created>
  <dcterms:modified xsi:type="dcterms:W3CDTF">2021-05-17T20:58:04Z</dcterms:modified>
</cp:coreProperties>
</file>