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68" r:id="rId2"/>
    <p:sldId id="269" r:id="rId3"/>
    <p:sldId id="281" r:id="rId4"/>
    <p:sldId id="442" r:id="rId5"/>
    <p:sldId id="438" r:id="rId6"/>
    <p:sldId id="270" r:id="rId7"/>
    <p:sldId id="282" r:id="rId8"/>
    <p:sldId id="388" r:id="rId9"/>
    <p:sldId id="419" r:id="rId10"/>
    <p:sldId id="418" r:id="rId11"/>
    <p:sldId id="290" r:id="rId12"/>
    <p:sldId id="291" r:id="rId13"/>
    <p:sldId id="292" r:id="rId14"/>
    <p:sldId id="389" r:id="rId15"/>
    <p:sldId id="390" r:id="rId16"/>
    <p:sldId id="391" r:id="rId17"/>
    <p:sldId id="426" r:id="rId18"/>
    <p:sldId id="431" r:id="rId19"/>
    <p:sldId id="436" r:id="rId20"/>
    <p:sldId id="439" r:id="rId21"/>
    <p:sldId id="427" r:id="rId22"/>
    <p:sldId id="428" r:id="rId23"/>
    <p:sldId id="434" r:id="rId24"/>
    <p:sldId id="429" r:id="rId25"/>
    <p:sldId id="440" r:id="rId26"/>
    <p:sldId id="392" r:id="rId27"/>
    <p:sldId id="393" r:id="rId28"/>
    <p:sldId id="394" r:id="rId29"/>
    <p:sldId id="395" r:id="rId30"/>
    <p:sldId id="443" r:id="rId31"/>
    <p:sldId id="433" r:id="rId32"/>
    <p:sldId id="293" r:id="rId33"/>
    <p:sldId id="432" r:id="rId34"/>
    <p:sldId id="274" r:id="rId35"/>
    <p:sldId id="273" r:id="rId36"/>
    <p:sldId id="441" r:id="rId37"/>
    <p:sldId id="415" r:id="rId38"/>
    <p:sldId id="416" r:id="rId39"/>
    <p:sldId id="417" r:id="rId40"/>
    <p:sldId id="294" r:id="rId41"/>
    <p:sldId id="295" r:id="rId42"/>
    <p:sldId id="296" r:id="rId43"/>
    <p:sldId id="435"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66" r:id="rId67"/>
    <p:sldId id="467" r:id="rId68"/>
    <p:sldId id="468" r:id="rId69"/>
    <p:sldId id="469" r:id="rId70"/>
    <p:sldId id="470" r:id="rId71"/>
    <p:sldId id="471" r:id="rId72"/>
    <p:sldId id="472" r:id="rId73"/>
    <p:sldId id="473" r:id="rId74"/>
    <p:sldId id="474" r:id="rId75"/>
    <p:sldId id="475" r:id="rId7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94660"/>
  </p:normalViewPr>
  <p:slideViewPr>
    <p:cSldViewPr>
      <p:cViewPr varScale="1">
        <p:scale>
          <a:sx n="62" d="100"/>
          <a:sy n="62" d="100"/>
        </p:scale>
        <p:origin x="1392" y="56"/>
      </p:cViewPr>
      <p:guideLst>
        <p:guide orient="horz" pos="2160"/>
        <p:guide pos="2880"/>
      </p:guideLst>
    </p:cSldViewPr>
  </p:slideViewPr>
  <p:notesTextViewPr>
    <p:cViewPr>
      <p:scale>
        <a:sx n="1" d="1"/>
        <a:sy n="1" d="1"/>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6AE30-FC8D-454A-B779-9882B1DD51B4}" type="datetimeFigureOut">
              <a:rPr lang="cs-CZ" smtClean="0"/>
              <a:t>11.12.2020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127D8-F4C3-4633-966F-39A84F1503E2}" type="slidenum">
              <a:rPr lang="cs-CZ" smtClean="0"/>
              <a:t>‹#›</a:t>
            </a:fld>
            <a:endParaRPr lang="cs-CZ"/>
          </a:p>
        </p:txBody>
      </p:sp>
    </p:spTree>
    <p:extLst>
      <p:ext uri="{BB962C8B-B14F-4D97-AF65-F5344CB8AC3E}">
        <p14:creationId xmlns:p14="http://schemas.microsoft.com/office/powerpoint/2010/main" val="270480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CD127D8-F4C3-4633-966F-39A84F1503E2}" type="slidenum">
              <a:rPr lang="cs-CZ" smtClean="0"/>
              <a:t>6</a:t>
            </a:fld>
            <a:endParaRPr lang="cs-CZ"/>
          </a:p>
        </p:txBody>
      </p:sp>
    </p:spTree>
    <p:extLst>
      <p:ext uri="{BB962C8B-B14F-4D97-AF65-F5344CB8AC3E}">
        <p14:creationId xmlns:p14="http://schemas.microsoft.com/office/powerpoint/2010/main" val="92418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CD127D8-F4C3-4633-966F-39A84F1503E2}" type="slidenum">
              <a:rPr lang="cs-CZ" smtClean="0"/>
              <a:t>46</a:t>
            </a:fld>
            <a:endParaRPr lang="cs-CZ"/>
          </a:p>
        </p:txBody>
      </p:sp>
    </p:spTree>
    <p:extLst>
      <p:ext uri="{BB962C8B-B14F-4D97-AF65-F5344CB8AC3E}">
        <p14:creationId xmlns:p14="http://schemas.microsoft.com/office/powerpoint/2010/main" val="68861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CD127D8-F4C3-4633-966F-39A84F1503E2}" type="slidenum">
              <a:rPr lang="cs-CZ" smtClean="0"/>
              <a:t>59</a:t>
            </a:fld>
            <a:endParaRPr lang="cs-CZ"/>
          </a:p>
        </p:txBody>
      </p:sp>
    </p:spTree>
    <p:extLst>
      <p:ext uri="{BB962C8B-B14F-4D97-AF65-F5344CB8AC3E}">
        <p14:creationId xmlns:p14="http://schemas.microsoft.com/office/powerpoint/2010/main" val="323239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F186BE7-C150-4AF5-AE8D-8115ADCCCB06}" type="datetimeFigureOut">
              <a:rPr lang="cs-CZ" smtClean="0"/>
              <a:t>11.12.2020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77987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F186BE7-C150-4AF5-AE8D-8115ADCCCB06}" type="datetimeFigureOut">
              <a:rPr lang="cs-CZ" smtClean="0"/>
              <a:t>11.12.2020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4120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F186BE7-C150-4AF5-AE8D-8115ADCCCB06}" type="datetimeFigureOut">
              <a:rPr lang="cs-CZ" smtClean="0"/>
              <a:t>11.12.2020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0786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F186BE7-C150-4AF5-AE8D-8115ADCCCB06}" type="datetimeFigureOut">
              <a:rPr lang="cs-CZ" smtClean="0"/>
              <a:t>11.12.2020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2604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F186BE7-C150-4AF5-AE8D-8115ADCCCB06}" type="datetimeFigureOut">
              <a:rPr lang="cs-CZ" smtClean="0"/>
              <a:t>11.12.2020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144221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F186BE7-C150-4AF5-AE8D-8115ADCCCB06}" type="datetimeFigureOut">
              <a:rPr lang="cs-CZ" smtClean="0"/>
              <a:t>11.12.2020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120568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F186BE7-C150-4AF5-AE8D-8115ADCCCB06}" type="datetimeFigureOut">
              <a:rPr lang="cs-CZ" smtClean="0"/>
              <a:t>11.12.2020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207300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F186BE7-C150-4AF5-AE8D-8115ADCCCB06}" type="datetimeFigureOut">
              <a:rPr lang="cs-CZ" smtClean="0"/>
              <a:t>11.12.2020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8522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186BE7-C150-4AF5-AE8D-8115ADCCCB06}" type="datetimeFigureOut">
              <a:rPr lang="cs-CZ" smtClean="0"/>
              <a:t>11.12.2020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0270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186BE7-C150-4AF5-AE8D-8115ADCCCB06}" type="datetimeFigureOut">
              <a:rPr lang="cs-CZ" smtClean="0"/>
              <a:t>11.12.2020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54660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186BE7-C150-4AF5-AE8D-8115ADCCCB06}" type="datetimeFigureOut">
              <a:rPr lang="cs-CZ" smtClean="0"/>
              <a:t>11.12.2020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212016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86BE7-C150-4AF5-AE8D-8115ADCCCB06}" type="datetimeFigureOut">
              <a:rPr lang="cs-CZ" smtClean="0"/>
              <a:t>11.12.2020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D87DE-18E6-486E-AEAB-B3BAFE757A9A}" type="slidenum">
              <a:rPr lang="cs-CZ" smtClean="0"/>
              <a:t>‹#›</a:t>
            </a:fld>
            <a:endParaRPr lang="cs-CZ"/>
          </a:p>
        </p:txBody>
      </p:sp>
    </p:spTree>
    <p:extLst>
      <p:ext uri="{BB962C8B-B14F-4D97-AF65-F5344CB8AC3E}">
        <p14:creationId xmlns:p14="http://schemas.microsoft.com/office/powerpoint/2010/main" val="199259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24" name="Group 68"/>
          <p:cNvGrpSpPr>
            <a:grpSpLocks noChangeAspect="1"/>
          </p:cNvGrpSpPr>
          <p:nvPr/>
        </p:nvGrpSpPr>
        <p:grpSpPr bwMode="auto">
          <a:xfrm>
            <a:off x="0" y="604838"/>
            <a:ext cx="9166225" cy="4821238"/>
            <a:chOff x="24" y="391"/>
            <a:chExt cx="5774" cy="3037"/>
          </a:xfrm>
        </p:grpSpPr>
        <p:sp>
          <p:nvSpPr>
            <p:cNvPr id="8225" name="AutoShape 67"/>
            <p:cNvSpPr>
              <a:spLocks noChangeAspect="1" noChangeArrowheads="1" noTextEdit="1"/>
            </p:cNvSpPr>
            <p:nvPr/>
          </p:nvSpPr>
          <p:spPr bwMode="auto">
            <a:xfrm>
              <a:off x="24" y="391"/>
              <a:ext cx="5736"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26" name="Rectangle 69"/>
            <p:cNvSpPr>
              <a:spLocks noChangeArrowheads="1"/>
            </p:cNvSpPr>
            <p:nvPr/>
          </p:nvSpPr>
          <p:spPr bwMode="auto">
            <a:xfrm>
              <a:off x="1646" y="467"/>
              <a:ext cx="276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a:ln>
                    <a:noFill/>
                  </a:ln>
                  <a:solidFill>
                    <a:srgbClr val="000000"/>
                  </a:solidFill>
                  <a:effectLst/>
                  <a:latin typeface="Times New Roman" pitchFamily="18" charset="0"/>
                  <a:cs typeface="Arial" pitchFamily="34" charset="0"/>
                </a:rPr>
                <a:t>Základní principy radiační ochrany</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27" name="Rectangle 70"/>
            <p:cNvSpPr>
              <a:spLocks noChangeArrowheads="1"/>
            </p:cNvSpPr>
            <p:nvPr/>
          </p:nvSpPr>
          <p:spPr bwMode="auto">
            <a:xfrm>
              <a:off x="4286" y="467"/>
              <a:ext cx="12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28" name="Rectangle 71"/>
            <p:cNvSpPr>
              <a:spLocks noChangeArrowheads="1"/>
            </p:cNvSpPr>
            <p:nvPr/>
          </p:nvSpPr>
          <p:spPr bwMode="auto">
            <a:xfrm>
              <a:off x="1646" y="644"/>
              <a:ext cx="264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29" name="Rectangle 72"/>
            <p:cNvSpPr>
              <a:spLocks noChangeArrowheads="1"/>
            </p:cNvSpPr>
            <p:nvPr/>
          </p:nvSpPr>
          <p:spPr bwMode="auto">
            <a:xfrm>
              <a:off x="2967" y="740"/>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30" name="Rectangle 73"/>
            <p:cNvSpPr>
              <a:spLocks noChangeArrowheads="1"/>
            </p:cNvSpPr>
            <p:nvPr/>
          </p:nvSpPr>
          <p:spPr bwMode="auto">
            <a:xfrm>
              <a:off x="174" y="969"/>
              <a:ext cx="118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Times New Roman" pitchFamily="18" charset="0"/>
                  <a:cs typeface="Arial" pitchFamily="34" charset="0"/>
                </a:rPr>
                <a:t>národní legislativa:</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31" name="Rectangle 74"/>
            <p:cNvSpPr>
              <a:spLocks noChangeArrowheads="1"/>
            </p:cNvSpPr>
            <p:nvPr/>
          </p:nvSpPr>
          <p:spPr bwMode="auto">
            <a:xfrm>
              <a:off x="1291" y="969"/>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32" name="Rectangle 75"/>
            <p:cNvSpPr>
              <a:spLocks noChangeArrowheads="1"/>
            </p:cNvSpPr>
            <p:nvPr/>
          </p:nvSpPr>
          <p:spPr bwMode="auto">
            <a:xfrm>
              <a:off x="174" y="1108"/>
              <a:ext cx="1117"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33" name="Rectangle 76"/>
            <p:cNvSpPr>
              <a:spLocks noChangeArrowheads="1"/>
            </p:cNvSpPr>
            <p:nvPr/>
          </p:nvSpPr>
          <p:spPr bwMode="auto">
            <a:xfrm>
              <a:off x="174" y="1198"/>
              <a:ext cx="466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Times New Roman" pitchFamily="18" charset="0"/>
                  <a:cs typeface="Arial" pitchFamily="34" charset="0"/>
                </a:rPr>
                <a:t>zákon č. 18/1997 Sb., o mírovém využívání jaderné energie a ionizujícího záření</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34" name="Rectangle 77"/>
            <p:cNvSpPr>
              <a:spLocks noChangeArrowheads="1"/>
            </p:cNvSpPr>
            <p:nvPr/>
          </p:nvSpPr>
          <p:spPr bwMode="auto">
            <a:xfrm>
              <a:off x="4765" y="1198"/>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35" name="Rectangle 78"/>
            <p:cNvSpPr>
              <a:spLocks noChangeArrowheads="1"/>
            </p:cNvSpPr>
            <p:nvPr/>
          </p:nvSpPr>
          <p:spPr bwMode="auto">
            <a:xfrm>
              <a:off x="174" y="1429"/>
              <a:ext cx="2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rgbClr val="000000"/>
                  </a:solidFill>
                  <a:effectLst/>
                  <a:latin typeface="Times New Roman" pitchFamily="18" charset="0"/>
                  <a:cs typeface="Arial" pitchFamily="34" charset="0"/>
                </a:rPr>
                <a:t>vyhláška č. 307/2002 Sb., o radiační ochraně</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36" name="Rectangle 79"/>
            <p:cNvSpPr>
              <a:spLocks noChangeArrowheads="1"/>
            </p:cNvSpPr>
            <p:nvPr/>
          </p:nvSpPr>
          <p:spPr bwMode="auto">
            <a:xfrm>
              <a:off x="2729" y="1429"/>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37" name="Rectangle 80"/>
            <p:cNvSpPr>
              <a:spLocks noChangeArrowheads="1"/>
            </p:cNvSpPr>
            <p:nvPr/>
          </p:nvSpPr>
          <p:spPr bwMode="auto">
            <a:xfrm>
              <a:off x="174" y="1658"/>
              <a:ext cx="144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mezinárodní doporučení: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38" name="Rectangle 81"/>
            <p:cNvSpPr>
              <a:spLocks noChangeArrowheads="1"/>
            </p:cNvSpPr>
            <p:nvPr/>
          </p:nvSpPr>
          <p:spPr bwMode="auto">
            <a:xfrm>
              <a:off x="1628" y="1658"/>
              <a:ext cx="340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ICRP 60/1990 a BASIC SAFETY STANDARDS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for</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protecti</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39" name="Rectangle 82"/>
            <p:cNvSpPr>
              <a:spLocks noChangeArrowheads="1"/>
            </p:cNvSpPr>
            <p:nvPr/>
          </p:nvSpPr>
          <p:spPr bwMode="auto">
            <a:xfrm>
              <a:off x="4975" y="1658"/>
              <a:ext cx="64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on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against</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40" name="Rectangle 83"/>
            <p:cNvSpPr>
              <a:spLocks noChangeArrowheads="1"/>
            </p:cNvSpPr>
            <p:nvPr/>
          </p:nvSpPr>
          <p:spPr bwMode="auto">
            <a:xfrm>
              <a:off x="174" y="1794"/>
              <a:ext cx="14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41" name="Rectangle 84"/>
            <p:cNvSpPr>
              <a:spLocks noChangeArrowheads="1"/>
            </p:cNvSpPr>
            <p:nvPr/>
          </p:nvSpPr>
          <p:spPr bwMode="auto">
            <a:xfrm>
              <a:off x="174" y="1815"/>
              <a:ext cx="467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err="1">
                  <a:ln>
                    <a:noFill/>
                  </a:ln>
                  <a:solidFill>
                    <a:srgbClr val="000000"/>
                  </a:solidFill>
                  <a:effectLst/>
                  <a:latin typeface="Times New Roman" pitchFamily="18" charset="0"/>
                  <a:cs typeface="Arial" pitchFamily="34" charset="0"/>
                </a:rPr>
                <a:t>ionizing</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radiation</a:t>
              </a:r>
              <a:r>
                <a:rPr kumimoji="0" lang="cs-CZ" sz="1700" b="0" i="0" u="none" strike="noStrike" cap="none" normalizeH="0" baseline="0" dirty="0">
                  <a:ln>
                    <a:noFill/>
                  </a:ln>
                  <a:solidFill>
                    <a:srgbClr val="000000"/>
                  </a:solidFill>
                  <a:effectLst/>
                  <a:latin typeface="Times New Roman" pitchFamily="18" charset="0"/>
                  <a:cs typeface="Arial" pitchFamily="34" charset="0"/>
                </a:rPr>
                <a:t> and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for</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the</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safety</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of</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radiation</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sources</a:t>
              </a:r>
              <a:r>
                <a:rPr kumimoji="0" lang="cs-CZ" sz="1700" b="0" i="0" u="none" strike="noStrike" cap="none" normalizeH="0" baseline="0" dirty="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a:ln>
                    <a:noFill/>
                  </a:ln>
                  <a:solidFill>
                    <a:srgbClr val="000000"/>
                  </a:solidFill>
                  <a:effectLst/>
                  <a:latin typeface="Times New Roman" pitchFamily="18" charset="0"/>
                  <a:cs typeface="Arial" pitchFamily="34" charset="0"/>
                </a:rPr>
                <a:t>Series</a:t>
              </a:r>
              <a:r>
                <a:rPr kumimoji="0" lang="cs-CZ" sz="1700" b="0" i="0" u="none" strike="noStrike" cap="none" normalizeH="0" baseline="0" dirty="0">
                  <a:ln>
                    <a:noFill/>
                  </a:ln>
                  <a:solidFill>
                    <a:srgbClr val="000000"/>
                  </a:solidFill>
                  <a:effectLst/>
                  <a:latin typeface="Times New Roman" pitchFamily="18" charset="0"/>
                  <a:cs typeface="Arial" pitchFamily="34" charset="0"/>
                </a:rPr>
                <a:t> No. 115, IAEA1994.</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42" name="Rectangle 85"/>
            <p:cNvSpPr>
              <a:spLocks noChangeArrowheads="1"/>
            </p:cNvSpPr>
            <p:nvPr/>
          </p:nvSpPr>
          <p:spPr bwMode="auto">
            <a:xfrm>
              <a:off x="4780" y="1815"/>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43" name="Rectangle 86"/>
            <p:cNvSpPr>
              <a:spLocks noChangeArrowheads="1"/>
            </p:cNvSpPr>
            <p:nvPr/>
          </p:nvSpPr>
          <p:spPr bwMode="auto">
            <a:xfrm>
              <a:off x="2967" y="1969"/>
              <a:ext cx="9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44" name="Rectangle 87"/>
            <p:cNvSpPr>
              <a:spLocks noChangeArrowheads="1"/>
            </p:cNvSpPr>
            <p:nvPr/>
          </p:nvSpPr>
          <p:spPr bwMode="auto">
            <a:xfrm>
              <a:off x="174" y="2140"/>
              <a:ext cx="15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V</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45" name="Rectangle 88"/>
            <p:cNvSpPr>
              <a:spLocks noChangeArrowheads="1"/>
            </p:cNvSpPr>
            <p:nvPr/>
          </p:nvSpPr>
          <p:spPr bwMode="auto">
            <a:xfrm>
              <a:off x="273" y="214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46" name="Rectangle 89"/>
            <p:cNvSpPr>
              <a:spLocks noChangeArrowheads="1"/>
            </p:cNvSpPr>
            <p:nvPr/>
          </p:nvSpPr>
          <p:spPr bwMode="auto">
            <a:xfrm>
              <a:off x="307" y="2140"/>
              <a:ext cx="72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souvislosti s</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47" name="Rectangle 90"/>
            <p:cNvSpPr>
              <a:spLocks noChangeArrowheads="1"/>
            </p:cNvSpPr>
            <p:nvPr/>
          </p:nvSpPr>
          <p:spPr bwMode="auto">
            <a:xfrm>
              <a:off x="973" y="214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48" name="Rectangle 91"/>
            <p:cNvSpPr>
              <a:spLocks noChangeArrowheads="1"/>
            </p:cNvSpPr>
            <p:nvPr/>
          </p:nvSpPr>
          <p:spPr bwMode="auto">
            <a:xfrm>
              <a:off x="1049" y="2140"/>
              <a:ext cx="237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ozářením rozdělujeme (lidské) činnosti na:</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49" name="Rectangle 92"/>
            <p:cNvSpPr>
              <a:spLocks noChangeArrowheads="1"/>
            </p:cNvSpPr>
            <p:nvPr/>
          </p:nvSpPr>
          <p:spPr bwMode="auto">
            <a:xfrm>
              <a:off x="3323" y="214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50" name="Rectangle 93"/>
            <p:cNvSpPr>
              <a:spLocks noChangeArrowheads="1"/>
            </p:cNvSpPr>
            <p:nvPr/>
          </p:nvSpPr>
          <p:spPr bwMode="auto">
            <a:xfrm>
              <a:off x="174" y="229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51" name="Rectangle 94"/>
            <p:cNvSpPr>
              <a:spLocks noChangeArrowheads="1"/>
            </p:cNvSpPr>
            <p:nvPr/>
          </p:nvSpPr>
          <p:spPr bwMode="auto">
            <a:xfrm>
              <a:off x="254" y="2308"/>
              <a:ext cx="12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dirty="0">
                  <a:ln>
                    <a:noFill/>
                  </a:ln>
                  <a:solidFill>
                    <a:srgbClr val="000000"/>
                  </a:solidFill>
                  <a:effectLst/>
                  <a:latin typeface="Arial" pitchFamily="34" charset="0"/>
                  <a:cs typeface="Arial" pitchFamily="34" charset="0"/>
                </a:rPr>
                <a:t> </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52" name="Rectangle 95"/>
            <p:cNvSpPr>
              <a:spLocks noChangeArrowheads="1"/>
            </p:cNvSpPr>
            <p:nvPr/>
          </p:nvSpPr>
          <p:spPr bwMode="auto">
            <a:xfrm>
              <a:off x="348" y="2342"/>
              <a:ext cx="4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činnosti</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53" name="Rectangle 96"/>
            <p:cNvSpPr>
              <a:spLocks noChangeArrowheads="1"/>
            </p:cNvSpPr>
            <p:nvPr/>
          </p:nvSpPr>
          <p:spPr bwMode="auto">
            <a:xfrm>
              <a:off x="778" y="2342"/>
              <a:ext cx="9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54" name="Rectangle 97"/>
            <p:cNvSpPr>
              <a:spLocks noChangeArrowheads="1"/>
            </p:cNvSpPr>
            <p:nvPr/>
          </p:nvSpPr>
          <p:spPr bwMode="auto">
            <a:xfrm>
              <a:off x="821" y="2342"/>
              <a:ext cx="96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aktivity vedoucí </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55" name="Rectangle 98"/>
            <p:cNvSpPr>
              <a:spLocks noChangeArrowheads="1"/>
            </p:cNvSpPr>
            <p:nvPr/>
          </p:nvSpPr>
          <p:spPr bwMode="auto">
            <a:xfrm>
              <a:off x="1799" y="2342"/>
              <a:ext cx="165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ke zvýšení celkového ozáření</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56" name="Rectangle 99"/>
            <p:cNvSpPr>
              <a:spLocks noChangeArrowheads="1"/>
            </p:cNvSpPr>
            <p:nvPr/>
          </p:nvSpPr>
          <p:spPr bwMode="auto">
            <a:xfrm>
              <a:off x="3499" y="2342"/>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57" name="Rectangle 100"/>
            <p:cNvSpPr>
              <a:spLocks noChangeArrowheads="1"/>
            </p:cNvSpPr>
            <p:nvPr/>
          </p:nvSpPr>
          <p:spPr bwMode="auto">
            <a:xfrm>
              <a:off x="3567" y="2342"/>
              <a:ext cx="215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zaváděním nových zdrojů záření nebo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58" name="Rectangle 101"/>
            <p:cNvSpPr>
              <a:spLocks noChangeArrowheads="1"/>
            </p:cNvSpPr>
            <p:nvPr/>
          </p:nvSpPr>
          <p:spPr bwMode="auto">
            <a:xfrm>
              <a:off x="1799" y="2478"/>
              <a:ext cx="170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59" name="Rectangle 102"/>
            <p:cNvSpPr>
              <a:spLocks noChangeArrowheads="1"/>
            </p:cNvSpPr>
            <p:nvPr/>
          </p:nvSpPr>
          <p:spPr bwMode="auto">
            <a:xfrm>
              <a:off x="348" y="2499"/>
              <a:ext cx="44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jejich s</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60" name="Rectangle 103"/>
            <p:cNvSpPr>
              <a:spLocks noChangeArrowheads="1"/>
            </p:cNvSpPr>
            <p:nvPr/>
          </p:nvSpPr>
          <p:spPr bwMode="auto">
            <a:xfrm>
              <a:off x="744" y="2499"/>
              <a:ext cx="392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ouborů, zaváděním nových nebo změnou stávajících expozičních cest z</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61" name="Rectangle 104"/>
            <p:cNvSpPr>
              <a:spLocks noChangeArrowheads="1"/>
            </p:cNvSpPr>
            <p:nvPr/>
          </p:nvSpPr>
          <p:spPr bwMode="auto">
            <a:xfrm>
              <a:off x="4673" y="2499"/>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62" name="Rectangle 105"/>
            <p:cNvSpPr>
              <a:spLocks noChangeArrowheads="1"/>
            </p:cNvSpPr>
            <p:nvPr/>
          </p:nvSpPr>
          <p:spPr bwMode="auto">
            <a:xfrm>
              <a:off x="4707" y="2499"/>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63" name="Rectangle 106"/>
            <p:cNvSpPr>
              <a:spLocks noChangeArrowheads="1"/>
            </p:cNvSpPr>
            <p:nvPr/>
          </p:nvSpPr>
          <p:spPr bwMode="auto">
            <a:xfrm>
              <a:off x="4679" y="2499"/>
              <a:ext cx="109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existujících zdrojů </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64" name="Rectangle 107"/>
            <p:cNvSpPr>
              <a:spLocks noChangeArrowheads="1"/>
            </p:cNvSpPr>
            <p:nvPr/>
          </p:nvSpPr>
          <p:spPr bwMode="auto">
            <a:xfrm>
              <a:off x="348" y="2654"/>
              <a:ext cx="293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nebo zvyšováním počtu ozařovaných osob (činnosti,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65" name="Rectangle 108"/>
            <p:cNvSpPr>
              <a:spLocks noChangeArrowheads="1"/>
            </p:cNvSpPr>
            <p:nvPr/>
          </p:nvSpPr>
          <p:spPr bwMode="auto">
            <a:xfrm>
              <a:off x="3228" y="2654"/>
              <a:ext cx="55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1" u="none" strike="noStrike" cap="none" normalizeH="0" baseline="0">
                  <a:ln>
                    <a:noFill/>
                  </a:ln>
                  <a:solidFill>
                    <a:srgbClr val="000000"/>
                  </a:solidFill>
                  <a:effectLst/>
                  <a:latin typeface="Times New Roman" pitchFamily="18" charset="0"/>
                  <a:cs typeface="Arial" pitchFamily="34" charset="0"/>
                </a:rPr>
                <a:t>practices</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66" name="Rectangle 109"/>
            <p:cNvSpPr>
              <a:spLocks noChangeArrowheads="1"/>
            </p:cNvSpPr>
            <p:nvPr/>
          </p:nvSpPr>
          <p:spPr bwMode="auto">
            <a:xfrm>
              <a:off x="3723" y="2654"/>
              <a:ext cx="1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67" name="Rectangle 110"/>
            <p:cNvSpPr>
              <a:spLocks noChangeArrowheads="1"/>
            </p:cNvSpPr>
            <p:nvPr/>
          </p:nvSpPr>
          <p:spPr bwMode="auto">
            <a:xfrm>
              <a:off x="3802" y="2654"/>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68" name="Rectangle 111"/>
            <p:cNvSpPr>
              <a:spLocks noChangeArrowheads="1"/>
            </p:cNvSpPr>
            <p:nvPr/>
          </p:nvSpPr>
          <p:spPr bwMode="auto">
            <a:xfrm>
              <a:off x="174" y="2883"/>
              <a:ext cx="4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činnosti</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69" name="Rectangle 112"/>
            <p:cNvSpPr>
              <a:spLocks noChangeArrowheads="1"/>
            </p:cNvSpPr>
            <p:nvPr/>
          </p:nvSpPr>
          <p:spPr bwMode="auto">
            <a:xfrm>
              <a:off x="604" y="2883"/>
              <a:ext cx="9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70" name="Rectangle 113"/>
            <p:cNvSpPr>
              <a:spLocks noChangeArrowheads="1"/>
            </p:cNvSpPr>
            <p:nvPr/>
          </p:nvSpPr>
          <p:spPr bwMode="auto">
            <a:xfrm>
              <a:off x="647" y="2883"/>
              <a:ext cx="96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aktivity vedoucí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71" name="Rectangle 114"/>
            <p:cNvSpPr>
              <a:spLocks noChangeArrowheads="1"/>
            </p:cNvSpPr>
            <p:nvPr/>
          </p:nvSpPr>
          <p:spPr bwMode="auto">
            <a:xfrm>
              <a:off x="1587" y="2883"/>
              <a:ext cx="15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ke </a:t>
              </a:r>
              <a:r>
                <a:rPr kumimoji="0" lang="cs-CZ" sz="1700" b="0" i="0" u="sng" strike="noStrike" cap="none" normalizeH="0" baseline="0" dirty="0">
                  <a:ln>
                    <a:noFill/>
                  </a:ln>
                  <a:solidFill>
                    <a:srgbClr val="000000"/>
                  </a:solidFill>
                  <a:effectLst/>
                  <a:latin typeface="Times New Roman" pitchFamily="18" charset="0"/>
                  <a:cs typeface="Arial" pitchFamily="34" charset="0"/>
                </a:rPr>
                <a:t>snížení celkového ozáření</a:t>
              </a:r>
              <a:endParaRPr kumimoji="0" lang="cs-CZ" sz="1800" b="0" i="0" u="sng" strike="noStrike" cap="none" normalizeH="0" baseline="0" dirty="0">
                <a:ln>
                  <a:noFill/>
                </a:ln>
                <a:solidFill>
                  <a:schemeClr val="tx1"/>
                </a:solidFill>
                <a:effectLst/>
                <a:latin typeface="Arial" pitchFamily="34" charset="0"/>
                <a:cs typeface="Arial" pitchFamily="34" charset="0"/>
              </a:endParaRPr>
            </a:p>
          </p:txBody>
        </p:sp>
        <p:sp>
          <p:nvSpPr>
            <p:cNvPr id="8272" name="Rectangle 115"/>
            <p:cNvSpPr>
              <a:spLocks noChangeArrowheads="1"/>
            </p:cNvSpPr>
            <p:nvPr/>
          </p:nvSpPr>
          <p:spPr bwMode="auto">
            <a:xfrm>
              <a:off x="3197" y="2883"/>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73" name="Rectangle 116"/>
            <p:cNvSpPr>
              <a:spLocks noChangeArrowheads="1"/>
            </p:cNvSpPr>
            <p:nvPr/>
          </p:nvSpPr>
          <p:spPr bwMode="auto">
            <a:xfrm>
              <a:off x="3245" y="2883"/>
              <a:ext cx="255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odstraňováním stávajících zdrojů záření nebo </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74" name="Rectangle 117"/>
            <p:cNvSpPr>
              <a:spLocks noChangeArrowheads="1"/>
            </p:cNvSpPr>
            <p:nvPr/>
          </p:nvSpPr>
          <p:spPr bwMode="auto">
            <a:xfrm>
              <a:off x="1587" y="3019"/>
              <a:ext cx="16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75" name="Rectangle 118"/>
            <p:cNvSpPr>
              <a:spLocks noChangeArrowheads="1"/>
            </p:cNvSpPr>
            <p:nvPr/>
          </p:nvSpPr>
          <p:spPr bwMode="auto">
            <a:xfrm>
              <a:off x="174" y="3040"/>
              <a:ext cx="28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jejic</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76" name="Rectangle 119"/>
            <p:cNvSpPr>
              <a:spLocks noChangeArrowheads="1"/>
            </p:cNvSpPr>
            <p:nvPr/>
          </p:nvSpPr>
          <p:spPr bwMode="auto">
            <a:xfrm>
              <a:off x="409" y="3040"/>
              <a:ext cx="385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h souborů, ovlivňováním nebo změnou stávajících expozičních cest z </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77" name="Rectangle 120"/>
            <p:cNvSpPr>
              <a:spLocks noChangeArrowheads="1"/>
            </p:cNvSpPr>
            <p:nvPr/>
          </p:nvSpPr>
          <p:spPr bwMode="auto">
            <a:xfrm>
              <a:off x="4385" y="304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78" name="Rectangle 121"/>
            <p:cNvSpPr>
              <a:spLocks noChangeArrowheads="1"/>
            </p:cNvSpPr>
            <p:nvPr/>
          </p:nvSpPr>
          <p:spPr bwMode="auto">
            <a:xfrm>
              <a:off x="4224" y="3040"/>
              <a:ext cx="139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existujících zdrojů nebo </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279" name="Rectangle 122"/>
            <p:cNvSpPr>
              <a:spLocks noChangeArrowheads="1"/>
            </p:cNvSpPr>
            <p:nvPr/>
          </p:nvSpPr>
          <p:spPr bwMode="auto">
            <a:xfrm>
              <a:off x="174" y="3195"/>
              <a:ext cx="254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snižováním počtu ozařovaných osob ( zásahy,</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80" name="Rectangle 123"/>
            <p:cNvSpPr>
              <a:spLocks noChangeArrowheads="1"/>
            </p:cNvSpPr>
            <p:nvPr/>
          </p:nvSpPr>
          <p:spPr bwMode="auto">
            <a:xfrm>
              <a:off x="2664" y="3193"/>
              <a:ext cx="9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1"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81" name="Rectangle 124"/>
            <p:cNvSpPr>
              <a:spLocks noChangeArrowheads="1"/>
            </p:cNvSpPr>
            <p:nvPr/>
          </p:nvSpPr>
          <p:spPr bwMode="auto">
            <a:xfrm>
              <a:off x="2698" y="3195"/>
              <a:ext cx="76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1" u="none" strike="noStrike" cap="none" normalizeH="0" baseline="0">
                  <a:ln>
                    <a:noFill/>
                  </a:ln>
                  <a:solidFill>
                    <a:srgbClr val="000000"/>
                  </a:solidFill>
                  <a:effectLst/>
                  <a:latin typeface="Times New Roman" pitchFamily="18" charset="0"/>
                  <a:cs typeface="Arial" pitchFamily="34" charset="0"/>
                </a:rPr>
                <a:t>interventions</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82" name="Rectangle 125"/>
            <p:cNvSpPr>
              <a:spLocks noChangeArrowheads="1"/>
            </p:cNvSpPr>
            <p:nvPr/>
          </p:nvSpPr>
          <p:spPr bwMode="auto">
            <a:xfrm>
              <a:off x="3406" y="3193"/>
              <a:ext cx="9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1"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83" name="Rectangle 126"/>
            <p:cNvSpPr>
              <a:spLocks noChangeArrowheads="1"/>
            </p:cNvSpPr>
            <p:nvPr/>
          </p:nvSpPr>
          <p:spPr bwMode="auto">
            <a:xfrm>
              <a:off x="3440" y="3195"/>
              <a:ext cx="1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8284" name="Rectangle 127"/>
            <p:cNvSpPr>
              <a:spLocks noChangeArrowheads="1"/>
            </p:cNvSpPr>
            <p:nvPr/>
          </p:nvSpPr>
          <p:spPr bwMode="auto">
            <a:xfrm>
              <a:off x="3518" y="3184"/>
              <a:ext cx="9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94831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08611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91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75657" y="337604"/>
            <a:ext cx="3335657" cy="369332"/>
          </a:xfrm>
          <a:prstGeom prst="rect">
            <a:avLst/>
          </a:prstGeom>
        </p:spPr>
        <p:txBody>
          <a:bodyPr wrap="none">
            <a:spAutoFit/>
          </a:bodyPr>
          <a:lstStyle/>
          <a:p>
            <a:r>
              <a:rPr lang="cs-CZ" b="1" dirty="0"/>
              <a:t>B/ Optimalizace radiační ochrany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314" y="348717"/>
            <a:ext cx="9937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4"/>
          <p:cNvSpPr>
            <a:spLocks noGrp="1"/>
          </p:cNvSpPr>
          <p:nvPr>
            <p:ph idx="1"/>
          </p:nvPr>
        </p:nvSpPr>
        <p:spPr>
          <a:xfrm>
            <a:off x="179512" y="706936"/>
            <a:ext cx="8712968" cy="6151064"/>
          </a:xfrm>
        </p:spPr>
        <p:txBody>
          <a:bodyPr>
            <a:normAutofit fontScale="32500" lnSpcReduction="20000"/>
          </a:bodyPr>
          <a:lstStyle/>
          <a:p>
            <a:pPr marL="0" indent="0">
              <a:buNone/>
            </a:pPr>
            <a:r>
              <a:rPr lang="cs-CZ" sz="4900" dirty="0"/>
              <a:t>1/ Optimalizace radiační ochrany </a:t>
            </a:r>
            <a:r>
              <a:rPr lang="cs-CZ" sz="4900" b="1" dirty="0"/>
              <a:t>se provádí</a:t>
            </a:r>
          </a:p>
          <a:p>
            <a:pPr>
              <a:lnSpc>
                <a:spcPct val="120000"/>
              </a:lnSpc>
            </a:pPr>
            <a:r>
              <a:rPr lang="cs-CZ" sz="4900" dirty="0"/>
              <a:t>a) </a:t>
            </a:r>
            <a:r>
              <a:rPr lang="cs-CZ" sz="4900" b="1" dirty="0"/>
              <a:t>před zahájením činnosti </a:t>
            </a:r>
            <a:r>
              <a:rPr lang="cs-CZ" sz="4900" dirty="0"/>
              <a:t>vedoucí k ozáření posouzením a porovnáním variant řešení radiační ochrany, které při zamýšlené činnosti přicházejí v úvahu, a posouzením nutných nákladů na příslušná ochranná opatření, posouzením kolektivních dávek a dávek u příslušných kritických skupin obyvatel,</a:t>
            </a:r>
          </a:p>
          <a:p>
            <a:pPr>
              <a:lnSpc>
                <a:spcPct val="120000"/>
              </a:lnSpc>
            </a:pPr>
            <a:r>
              <a:rPr lang="cs-CZ" sz="4900" dirty="0"/>
              <a:t>b) </a:t>
            </a:r>
            <a:r>
              <a:rPr lang="cs-CZ" sz="4900" b="1" dirty="0"/>
              <a:t>při vykonávání činnosti </a:t>
            </a:r>
            <a:r>
              <a:rPr lang="cs-CZ" sz="4900" dirty="0"/>
              <a:t>vedoucí k ozáření pravidelným rozborem obdržených dávek ve vztahu k prováděným úkonům, uvážením možných dalších opatření k zajištění radiační ochrany a porovnáním s obdobnými již provozovanými a přitom společensky přijatelnými činnostmi,</a:t>
            </a:r>
          </a:p>
          <a:p>
            <a:pPr>
              <a:lnSpc>
                <a:spcPct val="120000"/>
              </a:lnSpc>
            </a:pPr>
            <a:r>
              <a:rPr lang="cs-CZ" sz="4900" dirty="0"/>
              <a:t>c) </a:t>
            </a:r>
            <a:r>
              <a:rPr lang="cs-CZ" sz="4900" b="1" dirty="0"/>
              <a:t>před zahájením zásahu </a:t>
            </a:r>
            <a:r>
              <a:rPr lang="cs-CZ" sz="4900" dirty="0"/>
              <a:t>k odvrácení nebo snížení ozáření posouzením možných variant a volbou takové, která svým způsobem provedení, rozsahem a dobou trvání přinese co největší čistý přínos,</a:t>
            </a:r>
          </a:p>
          <a:p>
            <a:pPr>
              <a:lnSpc>
                <a:spcPct val="120000"/>
              </a:lnSpc>
            </a:pPr>
            <a:r>
              <a:rPr lang="cs-CZ" sz="4900" dirty="0"/>
              <a:t>d) </a:t>
            </a:r>
            <a:r>
              <a:rPr lang="cs-CZ" sz="4900" b="1" dirty="0"/>
              <a:t>při uskutečňování zásahu </a:t>
            </a:r>
            <a:r>
              <a:rPr lang="cs-CZ" sz="4900" dirty="0"/>
              <a:t>rozborem obdržených dávek ve vztahu k prováděným opatřením a uvážením změny zvolených opatření a postupů.</a:t>
            </a:r>
          </a:p>
          <a:p>
            <a:pPr>
              <a:lnSpc>
                <a:spcPct val="120000"/>
              </a:lnSpc>
            </a:pPr>
            <a:endParaRPr lang="cs-CZ" sz="4900" dirty="0"/>
          </a:p>
          <a:p>
            <a:pPr marL="0" indent="0">
              <a:lnSpc>
                <a:spcPct val="120000"/>
              </a:lnSpc>
              <a:buNone/>
            </a:pPr>
            <a:r>
              <a:rPr lang="cs-CZ" sz="4900" dirty="0"/>
              <a:t>2/ V rámci optimalizace radiační ochrany mají být všechna </a:t>
            </a:r>
            <a:r>
              <a:rPr lang="cs-CZ" sz="4900" b="1" dirty="0"/>
              <a:t>ozáření plánována a udržována na co nejnižší rozumně dosažitelné úrovni </a:t>
            </a:r>
            <a:r>
              <a:rPr lang="cs-CZ" sz="4900" dirty="0"/>
              <a:t>se zohledněním hospodářských a společenských faktorů.  </a:t>
            </a:r>
          </a:p>
          <a:p>
            <a:pPr>
              <a:lnSpc>
                <a:spcPct val="120000"/>
              </a:lnSpc>
            </a:pPr>
            <a:r>
              <a:rPr lang="cs-CZ" sz="4900" dirty="0"/>
              <a:t>Varianty radiační ochrany posuzované v rámci optimalizace radiační ochrany </a:t>
            </a:r>
            <a:r>
              <a:rPr lang="cs-CZ" sz="4900" b="1" dirty="0"/>
              <a:t>nesmí vést k ozáření, které by převyšovalo limity ozáření </a:t>
            </a:r>
            <a:r>
              <a:rPr lang="cs-CZ" sz="4900" dirty="0"/>
              <a:t>nebo optimalizační meze, pokud jsou pro daný případ stanoveny. </a:t>
            </a:r>
          </a:p>
          <a:p>
            <a:pPr>
              <a:lnSpc>
                <a:spcPct val="120000"/>
              </a:lnSpc>
            </a:pPr>
            <a:r>
              <a:rPr lang="cs-CZ" sz="4900" dirty="0"/>
              <a:t>Při stanovovaní optimalizačních mezí pro jednotlivou činnost vedoucí k ozáření nebo jednotlivý zdroj ionizujícího záření SÚJB </a:t>
            </a:r>
            <a:r>
              <a:rPr lang="cs-CZ" sz="4900" b="1" dirty="0"/>
              <a:t>zohlední dosavadní zkušenosti </a:t>
            </a:r>
            <a:r>
              <a:rPr lang="cs-CZ" sz="4900" dirty="0"/>
              <a:t>s podobnými činnostmi a zdroji tak, aby úroveň radiační ochrany nebyla nižší, než bylo již dosaženo v praxi, a uváží také možný vliv jiných činností a zdrojů tak, aby celkově nehrozilo překročení limitů ozáření.</a:t>
            </a:r>
          </a:p>
          <a:p>
            <a:pPr>
              <a:lnSpc>
                <a:spcPct val="170000"/>
              </a:lnSpc>
            </a:pPr>
            <a:endParaRPr lang="cs-CZ" dirty="0"/>
          </a:p>
        </p:txBody>
      </p:sp>
    </p:spTree>
    <p:extLst>
      <p:ext uri="{BB962C8B-B14F-4D97-AF65-F5344CB8AC3E}">
        <p14:creationId xmlns:p14="http://schemas.microsoft.com/office/powerpoint/2010/main" val="94345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332656"/>
            <a:ext cx="8712968" cy="6336704"/>
          </a:xfrm>
        </p:spPr>
        <p:txBody>
          <a:bodyPr>
            <a:normAutofit fontScale="47500" lnSpcReduction="20000"/>
          </a:bodyPr>
          <a:lstStyle/>
          <a:p>
            <a:pPr marL="0" indent="0">
              <a:lnSpc>
                <a:spcPct val="120000"/>
              </a:lnSpc>
              <a:buNone/>
            </a:pPr>
            <a:r>
              <a:rPr lang="cs-CZ" sz="3800" dirty="0"/>
              <a:t>3/ Při optimalizaci radiační ochrany se zpravidla </a:t>
            </a:r>
            <a:r>
              <a:rPr lang="cs-CZ" sz="3800" b="1" dirty="0"/>
              <a:t>porovnávají náklady </a:t>
            </a:r>
            <a:r>
              <a:rPr lang="cs-CZ" sz="3800" dirty="0"/>
              <a:t>na různá opatření ke zvýšení radiační ochrany, jako je přemístění osob nebo vybudování dodatečných bariér, s finančním ohodnocením očekávaného snížení ozáření. </a:t>
            </a:r>
          </a:p>
          <a:p>
            <a:pPr marL="0" indent="0">
              <a:lnSpc>
                <a:spcPct val="120000"/>
              </a:lnSpc>
              <a:buNone/>
            </a:pPr>
            <a:r>
              <a:rPr lang="cs-CZ" sz="3800" dirty="0"/>
              <a:t>Rozumně dosažitelná úroveň radiační ochrany se považuje za prokázanou a opatření nemusí být provedeno, pokud by náklady byly vyšší než přínos opatření a nevyžaduje-li provedení opatření zvláštní společenské podmínky. </a:t>
            </a:r>
          </a:p>
          <a:p>
            <a:pPr marL="0" indent="0">
              <a:lnSpc>
                <a:spcPct val="120000"/>
              </a:lnSpc>
              <a:buNone/>
            </a:pPr>
            <a:endParaRPr lang="cs-CZ" sz="3800" dirty="0"/>
          </a:p>
          <a:p>
            <a:pPr marL="0" indent="0">
              <a:lnSpc>
                <a:spcPct val="120000"/>
              </a:lnSpc>
              <a:buNone/>
            </a:pPr>
            <a:r>
              <a:rPr lang="cs-CZ" sz="3800" b="1" dirty="0"/>
              <a:t>Přínos opatření </a:t>
            </a:r>
            <a:r>
              <a:rPr lang="cs-CZ" sz="3800" dirty="0"/>
              <a:t>se při tomto postupu vyčíslí tak, že snížení kolektivní efektivní dávky u posuzované skupiny osob se násobí součinitelem:</a:t>
            </a:r>
          </a:p>
          <a:p>
            <a:pPr marL="0" indent="0">
              <a:lnSpc>
                <a:spcPct val="120000"/>
              </a:lnSpc>
              <a:buNone/>
            </a:pPr>
            <a:endParaRPr lang="cs-CZ" sz="3800" dirty="0"/>
          </a:p>
          <a:p>
            <a:pPr>
              <a:lnSpc>
                <a:spcPct val="120000"/>
              </a:lnSpc>
            </a:pPr>
            <a:r>
              <a:rPr lang="cs-CZ" sz="3800" dirty="0"/>
              <a:t>a) 0,5 mil. Kč/</a:t>
            </a:r>
            <a:r>
              <a:rPr lang="cs-CZ" sz="3800" dirty="0" err="1"/>
              <a:t>Sv</a:t>
            </a:r>
            <a:r>
              <a:rPr lang="cs-CZ" sz="3800" dirty="0"/>
              <a:t> pro radiační činnosti, kdy průměrná efektivní dávka u jednotlivce nepřesáhne jednu desetinu příslušných limitů ozáření,</a:t>
            </a:r>
          </a:p>
          <a:p>
            <a:pPr>
              <a:lnSpc>
                <a:spcPct val="120000"/>
              </a:lnSpc>
            </a:pPr>
            <a:r>
              <a:rPr lang="cs-CZ" sz="3800" dirty="0"/>
              <a:t>b) 1 mil. Kč/</a:t>
            </a:r>
            <a:r>
              <a:rPr lang="cs-CZ" sz="3800" dirty="0" err="1"/>
              <a:t>Sv</a:t>
            </a:r>
            <a:r>
              <a:rPr lang="cs-CZ" sz="3800" dirty="0"/>
              <a:t> pro radiační činnosti, kdy průměrná efektivní dávka u jednotlivce přesáhne jednu desetinu, ale nikoliv tři desetiny příslušných limitů ozáření,</a:t>
            </a:r>
          </a:p>
          <a:p>
            <a:pPr>
              <a:lnSpc>
                <a:spcPct val="120000"/>
              </a:lnSpc>
            </a:pPr>
            <a:r>
              <a:rPr lang="cs-CZ" sz="3800" dirty="0"/>
              <a:t>c) 2,5 mil. Kč/</a:t>
            </a:r>
            <a:r>
              <a:rPr lang="cs-CZ" sz="3800" dirty="0" err="1"/>
              <a:t>Sv</a:t>
            </a:r>
            <a:r>
              <a:rPr lang="cs-CZ" sz="3800" dirty="0"/>
              <a:t> pro radiační činnosti, kdy průměrná efektivní dávka u jednotlivce přesáhne tři desetiny příslušných limitů ozáření,</a:t>
            </a:r>
          </a:p>
          <a:p>
            <a:pPr>
              <a:lnSpc>
                <a:spcPct val="120000"/>
              </a:lnSpc>
            </a:pPr>
            <a:r>
              <a:rPr lang="cs-CZ" sz="3800" dirty="0"/>
              <a:t>d) 1 mil. Kč/</a:t>
            </a:r>
            <a:r>
              <a:rPr lang="cs-CZ" sz="3800" dirty="0" err="1"/>
              <a:t>Sv</a:t>
            </a:r>
            <a:r>
              <a:rPr lang="cs-CZ" sz="3800" dirty="0"/>
              <a:t> pro lékařské ozáření,</a:t>
            </a:r>
          </a:p>
          <a:p>
            <a:pPr>
              <a:lnSpc>
                <a:spcPct val="120000"/>
              </a:lnSpc>
            </a:pPr>
            <a:r>
              <a:rPr lang="cs-CZ" sz="3800" dirty="0"/>
              <a:t>e) 0,5 mil. Kč/</a:t>
            </a:r>
            <a:r>
              <a:rPr lang="cs-CZ" sz="3800" dirty="0" err="1"/>
              <a:t>Sv</a:t>
            </a:r>
            <a:r>
              <a:rPr lang="cs-CZ" sz="3800" dirty="0"/>
              <a:t> pro ozáření z přírodních zdrojů ionizujícího záření, které nejsou záměrně využívány,</a:t>
            </a:r>
          </a:p>
          <a:p>
            <a:pPr>
              <a:lnSpc>
                <a:spcPct val="120000"/>
              </a:lnSpc>
            </a:pPr>
            <a:r>
              <a:rPr lang="cs-CZ" sz="3800" dirty="0"/>
              <a:t>f) 2,5 mil. Kč/</a:t>
            </a:r>
            <a:r>
              <a:rPr lang="cs-CZ" sz="3800" dirty="0" err="1"/>
              <a:t>Sv</a:t>
            </a:r>
            <a:r>
              <a:rPr lang="cs-CZ" sz="3800" dirty="0"/>
              <a:t> pro havarijní ozáření.</a:t>
            </a:r>
          </a:p>
          <a:p>
            <a:pPr>
              <a:lnSpc>
                <a:spcPct val="170000"/>
              </a:lnSpc>
            </a:pPr>
            <a:endParaRPr lang="cs-CZ" dirty="0"/>
          </a:p>
        </p:txBody>
      </p:sp>
    </p:spTree>
    <p:extLst>
      <p:ext uri="{BB962C8B-B14F-4D97-AF65-F5344CB8AC3E}">
        <p14:creationId xmlns:p14="http://schemas.microsoft.com/office/powerpoint/2010/main" val="273631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76672"/>
            <a:ext cx="8363272" cy="5649491"/>
          </a:xfrm>
        </p:spPr>
        <p:txBody>
          <a:bodyPr>
            <a:normAutofit/>
          </a:bodyPr>
          <a:lstStyle/>
          <a:p>
            <a:pPr marL="0" indent="0">
              <a:buNone/>
            </a:pPr>
            <a:r>
              <a:rPr lang="cs-CZ" sz="1800" dirty="0"/>
              <a:t>4/ Rozumně dosažitelná úroveň radiační ochrany se považuje za dostatečně prokázanou také v těch případech, kdy z dané radiační činnosti ani za předvídatelných odchylek od běžného provozu:</a:t>
            </a:r>
          </a:p>
          <a:p>
            <a:pPr marL="0" indent="0">
              <a:buNone/>
            </a:pPr>
            <a:endParaRPr lang="cs-CZ" sz="1800" dirty="0"/>
          </a:p>
          <a:p>
            <a:r>
              <a:rPr lang="cs-CZ" sz="1800" dirty="0"/>
              <a:t>ročn</a:t>
            </a:r>
            <a:r>
              <a:rPr lang="cs-CZ" sz="1800" b="1" dirty="0"/>
              <a:t>í efektivní dávka </a:t>
            </a:r>
            <a:r>
              <a:rPr lang="cs-CZ" sz="1800" dirty="0"/>
              <a:t>u žádného z </a:t>
            </a:r>
            <a:r>
              <a:rPr lang="cs-CZ" sz="1800" b="1" dirty="0"/>
              <a:t>radiačních pracovníků nepřekročí 1 </a:t>
            </a:r>
            <a:r>
              <a:rPr lang="cs-CZ" sz="1800" b="1" dirty="0" err="1"/>
              <a:t>mSv</a:t>
            </a:r>
            <a:r>
              <a:rPr lang="cs-CZ" sz="1800" b="1" dirty="0"/>
              <a:t> </a:t>
            </a:r>
          </a:p>
          <a:p>
            <a:r>
              <a:rPr lang="cs-CZ" sz="1800" dirty="0"/>
              <a:t>roční efektivní dávka u žádné </a:t>
            </a:r>
            <a:r>
              <a:rPr lang="cs-CZ" sz="1800" b="1" dirty="0"/>
              <a:t>jiné osoby nepřekročí 50 µ</a:t>
            </a:r>
            <a:r>
              <a:rPr lang="cs-CZ" sz="1800" b="1" dirty="0" err="1"/>
              <a:t>Sv</a:t>
            </a:r>
            <a:r>
              <a:rPr lang="cs-CZ" sz="1800" b="1" dirty="0"/>
              <a:t> </a:t>
            </a:r>
          </a:p>
          <a:p>
            <a:r>
              <a:rPr lang="cs-CZ" sz="1800" dirty="0"/>
              <a:t>pro pracoviště IV. kategorie kolektivní efektivní dávka nepřekročí 1 Sv.</a:t>
            </a:r>
          </a:p>
          <a:p>
            <a:endParaRPr lang="cs-CZ" sz="1800" dirty="0"/>
          </a:p>
          <a:p>
            <a:pPr marL="0" indent="0">
              <a:buNone/>
            </a:pPr>
            <a:r>
              <a:rPr lang="cs-CZ" sz="1800" dirty="0"/>
              <a:t>5/ Optimalizační mezí pro </a:t>
            </a:r>
            <a:r>
              <a:rPr lang="cs-CZ" sz="1800" b="1" dirty="0"/>
              <a:t>provoz jaderně energetických zařízení je:</a:t>
            </a:r>
          </a:p>
          <a:p>
            <a:pPr marL="0" indent="0">
              <a:buNone/>
            </a:pPr>
            <a:endParaRPr lang="cs-CZ" sz="1800" b="1" dirty="0"/>
          </a:p>
          <a:p>
            <a:r>
              <a:rPr lang="cs-CZ" sz="1800" b="1" dirty="0"/>
              <a:t>kolektivní efektivní dávka 4 </a:t>
            </a:r>
            <a:r>
              <a:rPr lang="cs-CZ" sz="1800" b="1" dirty="0" err="1"/>
              <a:t>Sv</a:t>
            </a:r>
            <a:r>
              <a:rPr lang="cs-CZ" sz="1800" b="1" dirty="0"/>
              <a:t> za kalendářní rok na každý instalovaný GW výkonu </a:t>
            </a:r>
            <a:r>
              <a:rPr lang="cs-CZ" sz="1800" dirty="0"/>
              <a:t>vztažená na ozáření všech radiačních pracovníků, pro které je podle programu monitorování prováděno osobní monitorování.</a:t>
            </a:r>
          </a:p>
        </p:txBody>
      </p:sp>
    </p:spTree>
    <p:extLst>
      <p:ext uri="{BB962C8B-B14F-4D97-AF65-F5344CB8AC3E}">
        <p14:creationId xmlns:p14="http://schemas.microsoft.com/office/powerpoint/2010/main" val="22914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404664"/>
            <a:ext cx="8712968" cy="6186309"/>
          </a:xfrm>
          <a:prstGeom prst="rect">
            <a:avLst/>
          </a:prstGeom>
        </p:spPr>
        <p:txBody>
          <a:bodyPr wrap="square">
            <a:spAutoFit/>
          </a:bodyPr>
          <a:lstStyle/>
          <a:p>
            <a:r>
              <a:rPr lang="cs-CZ" b="1" dirty="0"/>
              <a:t>Optimalizace radiační ochrany při lékařském ozáření  </a:t>
            </a:r>
            <a:r>
              <a:rPr lang="cs-CZ" dirty="0"/>
              <a:t>§ 62/307</a:t>
            </a:r>
          </a:p>
          <a:p>
            <a:endParaRPr lang="cs-CZ" dirty="0"/>
          </a:p>
          <a:p>
            <a:r>
              <a:rPr lang="cs-CZ" dirty="0"/>
              <a:t>Optimalizace radiační ochrany při lékařském ozáření se dosahuje zejména zavedením systému jakosti.</a:t>
            </a:r>
            <a:r>
              <a:rPr lang="cs-CZ" baseline="30000" dirty="0"/>
              <a:t> </a:t>
            </a:r>
            <a:r>
              <a:rPr lang="cs-CZ" b="1" dirty="0"/>
              <a:t>Cílem optimalizace je</a:t>
            </a:r>
            <a:r>
              <a:rPr lang="cs-CZ" dirty="0"/>
              <a:t>:</a:t>
            </a:r>
          </a:p>
          <a:p>
            <a:endParaRPr lang="cs-CZ" dirty="0"/>
          </a:p>
          <a:p>
            <a:r>
              <a:rPr lang="cs-CZ" dirty="0"/>
              <a:t>a) při radiodiagnostickém vyšetření </a:t>
            </a:r>
            <a:r>
              <a:rPr lang="cs-CZ" b="1" dirty="0"/>
              <a:t>správné použití zobrazovací metody </a:t>
            </a:r>
            <a:r>
              <a:rPr lang="cs-CZ" dirty="0"/>
              <a:t>tak, aby dávky ve tkáních byly co nejnižší, aniž by se tím omezilo získání nezbytných radiodiagnostických informací,</a:t>
            </a:r>
          </a:p>
          <a:p>
            <a:r>
              <a:rPr lang="cs-CZ" dirty="0"/>
              <a:t>b) při nukleárně-medicínském vyšetření </a:t>
            </a:r>
            <a:r>
              <a:rPr lang="cs-CZ" b="1" dirty="0"/>
              <a:t>aplikace pouze nezbytného množství radioaktivní látky </a:t>
            </a:r>
            <a:r>
              <a:rPr lang="cs-CZ" dirty="0"/>
              <a:t>požadované čistoty a aktivity, které zaručuje dostatečnou diagnostickou informaci při co nejnižší zátěži pacienta,</a:t>
            </a:r>
          </a:p>
          <a:p>
            <a:r>
              <a:rPr lang="cs-CZ" dirty="0"/>
              <a:t>c) při radioterapeutických výkonech </a:t>
            </a:r>
            <a:r>
              <a:rPr lang="cs-CZ" b="1" dirty="0"/>
              <a:t>ozáření cílového objemu</a:t>
            </a:r>
            <a:r>
              <a:rPr lang="cs-CZ" dirty="0"/>
              <a:t>, na který je léčba zářením zaměřena, v rozsahu nezbytném k dosažení požadovaného účinku, přičemž ozáření ostatních tkání má být tak nízké, jak lze rozumně dosáhnout bez omezení léčby.</a:t>
            </a:r>
          </a:p>
          <a:p>
            <a:endParaRPr lang="cs-CZ" b="1" dirty="0"/>
          </a:p>
          <a:p>
            <a:r>
              <a:rPr lang="cs-CZ" b="1" dirty="0"/>
              <a:t>Diagnostické referenční úrovně </a:t>
            </a:r>
            <a:r>
              <a:rPr lang="cs-CZ" dirty="0"/>
              <a:t>jsou </a:t>
            </a:r>
            <a:r>
              <a:rPr lang="cs-CZ" b="1" dirty="0"/>
              <a:t>úrovněmi dávek</a:t>
            </a:r>
            <a:r>
              <a:rPr lang="cs-CZ" dirty="0"/>
              <a:t>, popřípadě úrovněmi aplikované aktivity používané při diagnostických postupech v rámci lékařského ozáření, </a:t>
            </a:r>
            <a:r>
              <a:rPr lang="cs-CZ" b="1" dirty="0"/>
              <a:t>jejichž překročení se </a:t>
            </a:r>
            <a:r>
              <a:rPr lang="cs-CZ" dirty="0"/>
              <a:t>při vyšetření dospělého pacienta o hmotnosti 70 kg při použití standardních postupů a správné praxe </a:t>
            </a:r>
            <a:r>
              <a:rPr lang="cs-CZ" b="1" dirty="0"/>
              <a:t>neočekává</a:t>
            </a:r>
            <a:r>
              <a:rPr lang="cs-CZ" dirty="0"/>
              <a:t>. </a:t>
            </a:r>
          </a:p>
          <a:p>
            <a:r>
              <a:rPr lang="cs-CZ" dirty="0"/>
              <a:t>Soustavné překračování diagnostických referenčních úrovní v rutinní klinické praxi vyžaduje, aby zdravotnické zařízení prošetřilo podmínky lékařského ozáření, a v případě, že radiační ochrana není optimalizována, provedlo nápravu.</a:t>
            </a:r>
          </a:p>
        </p:txBody>
      </p:sp>
    </p:spTree>
    <p:extLst>
      <p:ext uri="{BB962C8B-B14F-4D97-AF65-F5344CB8AC3E}">
        <p14:creationId xmlns:p14="http://schemas.microsoft.com/office/powerpoint/2010/main" val="194046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22206" y="908720"/>
            <a:ext cx="8676456" cy="5693866"/>
          </a:xfrm>
          <a:prstGeom prst="rect">
            <a:avLst/>
          </a:prstGeom>
        </p:spPr>
        <p:txBody>
          <a:bodyPr wrap="square">
            <a:spAutoFit/>
          </a:bodyPr>
          <a:lstStyle/>
          <a:p>
            <a:r>
              <a:rPr lang="cs-CZ" sz="1400" dirty="0"/>
              <a:t>Vyšetření                         Projekce                                                     Vstupní povrchová </a:t>
            </a:r>
            <a:r>
              <a:rPr lang="cs-CZ" sz="1400" dirty="0" err="1"/>
              <a:t>kerma</a:t>
            </a:r>
            <a:r>
              <a:rPr lang="cs-CZ" sz="1400" dirty="0"/>
              <a:t> Ke*)</a:t>
            </a:r>
          </a:p>
          <a:p>
            <a:r>
              <a:rPr lang="cs-CZ" sz="1400" dirty="0"/>
              <a:t>                                                                                                             (vztažena na 1 snímek)</a:t>
            </a:r>
          </a:p>
          <a:p>
            <a:r>
              <a:rPr lang="cs-CZ" sz="1400" dirty="0"/>
              <a:t>                                                                                                                        [</a:t>
            </a:r>
            <a:r>
              <a:rPr lang="cs-CZ" sz="1400" dirty="0" err="1"/>
              <a:t>mGy</a:t>
            </a:r>
            <a:r>
              <a:rPr lang="cs-CZ" sz="1400" dirty="0"/>
              <a:t>]</a:t>
            </a:r>
          </a:p>
          <a:p>
            <a:r>
              <a:rPr lang="cs-CZ" sz="1400" dirty="0"/>
              <a:t>------------------------------------------------------------------------------- -----------</a:t>
            </a:r>
          </a:p>
          <a:p>
            <a:r>
              <a:rPr lang="cs-CZ" sz="1400" dirty="0"/>
              <a:t>Bederní páteř                   AP - projekce předozadní                                10</a:t>
            </a:r>
          </a:p>
          <a:p>
            <a:r>
              <a:rPr lang="cs-CZ" sz="1400" dirty="0"/>
              <a:t>                                           LAT - projekce boční                                         30</a:t>
            </a:r>
          </a:p>
          <a:p>
            <a:r>
              <a:rPr lang="cs-CZ" sz="1400" dirty="0"/>
              <a:t>                                           LSJ - projekce na lumbosakrální přechod     40</a:t>
            </a:r>
          </a:p>
          <a:p>
            <a:r>
              <a:rPr lang="cs-CZ" sz="1400" dirty="0"/>
              <a:t>------------------------------------------------------------------------------- -----------</a:t>
            </a:r>
          </a:p>
          <a:p>
            <a:r>
              <a:rPr lang="cs-CZ" sz="1400" dirty="0"/>
              <a:t>Břicho, intravenosní         AP - projekce předozadní                             10</a:t>
            </a:r>
          </a:p>
          <a:p>
            <a:r>
              <a:rPr lang="cs-CZ" sz="1400" dirty="0"/>
              <a:t>urografie a</a:t>
            </a:r>
          </a:p>
          <a:p>
            <a:r>
              <a:rPr lang="cs-CZ" sz="1400" dirty="0"/>
              <a:t>cholecystografie</a:t>
            </a:r>
          </a:p>
          <a:p>
            <a:r>
              <a:rPr lang="cs-CZ" sz="1400" dirty="0"/>
              <a:t>------------------------------------------------------------------------------- -----------</a:t>
            </a:r>
          </a:p>
          <a:p>
            <a:r>
              <a:rPr lang="cs-CZ" sz="1400" dirty="0"/>
              <a:t>Pánev                                  AP - projekce předozadní                             10</a:t>
            </a:r>
          </a:p>
          <a:p>
            <a:r>
              <a:rPr lang="cs-CZ" sz="1400" dirty="0"/>
              <a:t>------------------------------------------------------------------------------- -----------</a:t>
            </a:r>
          </a:p>
          <a:p>
            <a:r>
              <a:rPr lang="cs-CZ" sz="1400" dirty="0"/>
              <a:t>Kyčelní kloub                      AP - projekce předozadní                            10</a:t>
            </a:r>
          </a:p>
          <a:p>
            <a:r>
              <a:rPr lang="cs-CZ" sz="1400" dirty="0"/>
              <a:t>------------------------------------------------------------------------------- -----------</a:t>
            </a:r>
          </a:p>
          <a:p>
            <a:r>
              <a:rPr lang="cs-CZ" sz="1400" dirty="0"/>
              <a:t>Hrudník                               PA - projekce  </a:t>
            </a:r>
            <a:r>
              <a:rPr lang="cs-CZ" sz="1400" dirty="0" err="1"/>
              <a:t>zadopřední</a:t>
            </a:r>
            <a:r>
              <a:rPr lang="cs-CZ" sz="1400" dirty="0"/>
              <a:t>                           0,4</a:t>
            </a:r>
          </a:p>
          <a:p>
            <a:r>
              <a:rPr lang="cs-CZ" sz="1400" dirty="0"/>
              <a:t>                                             LAT - projekce boční                                     1,5</a:t>
            </a:r>
          </a:p>
          <a:p>
            <a:r>
              <a:rPr lang="cs-CZ" sz="1400" dirty="0"/>
              <a:t>------------------------------------------------------------------------------- -----------</a:t>
            </a:r>
          </a:p>
          <a:p>
            <a:r>
              <a:rPr lang="cs-CZ" sz="1400" dirty="0"/>
              <a:t>Hrudní páteř                       AP - projekce předozadní                             7</a:t>
            </a:r>
          </a:p>
          <a:p>
            <a:r>
              <a:rPr lang="cs-CZ" sz="1400" dirty="0"/>
              <a:t>                                             LAT - projekce boční                                     20</a:t>
            </a:r>
          </a:p>
          <a:p>
            <a:r>
              <a:rPr lang="cs-CZ" sz="1400" dirty="0"/>
              <a:t>------------------------------------------------------------------------------- -----------</a:t>
            </a:r>
          </a:p>
          <a:p>
            <a:r>
              <a:rPr lang="cs-CZ" sz="1400" dirty="0"/>
              <a:t>Lebka                                  PA - projekce </a:t>
            </a:r>
            <a:r>
              <a:rPr lang="cs-CZ" sz="1400" dirty="0" err="1"/>
              <a:t>zadopřední</a:t>
            </a:r>
            <a:r>
              <a:rPr lang="cs-CZ" sz="1400" dirty="0"/>
              <a:t>                              5</a:t>
            </a:r>
          </a:p>
          <a:p>
            <a:r>
              <a:rPr lang="cs-CZ" sz="1400" dirty="0"/>
              <a:t>                                             LAT - projekce boční                                      3</a:t>
            </a:r>
          </a:p>
          <a:p>
            <a:r>
              <a:rPr lang="cs-CZ" sz="1400" dirty="0"/>
              <a:t>------------------------------------------------------------------------------- -----------</a:t>
            </a:r>
          </a:p>
          <a:p>
            <a:r>
              <a:rPr lang="cs-CZ" sz="1400" dirty="0"/>
              <a:t>Zuby                                    </a:t>
            </a:r>
            <a:r>
              <a:rPr lang="cs-CZ" sz="1400" dirty="0" err="1"/>
              <a:t>intraorální</a:t>
            </a:r>
            <a:r>
              <a:rPr lang="cs-CZ" sz="1400" dirty="0"/>
              <a:t> snímek                                          5</a:t>
            </a:r>
          </a:p>
        </p:txBody>
      </p:sp>
      <p:sp>
        <p:nvSpPr>
          <p:cNvPr id="5" name="Obdélník 4"/>
          <p:cNvSpPr/>
          <p:nvPr/>
        </p:nvSpPr>
        <p:spPr>
          <a:xfrm>
            <a:off x="1324534" y="340112"/>
            <a:ext cx="6271801" cy="369332"/>
          </a:xfrm>
          <a:prstGeom prst="rect">
            <a:avLst/>
          </a:prstGeom>
        </p:spPr>
        <p:txBody>
          <a:bodyPr wrap="square">
            <a:spAutoFit/>
          </a:bodyPr>
          <a:lstStyle/>
          <a:p>
            <a:r>
              <a:rPr lang="cs-CZ" b="1" dirty="0"/>
              <a:t>Diagnostické referenční úrovně pro skiagrafická vyšetření</a:t>
            </a:r>
          </a:p>
        </p:txBody>
      </p:sp>
    </p:spTree>
    <p:extLst>
      <p:ext uri="{BB962C8B-B14F-4D97-AF65-F5344CB8AC3E}">
        <p14:creationId xmlns:p14="http://schemas.microsoft.com/office/powerpoint/2010/main" val="9196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300327"/>
            <a:ext cx="7632848" cy="369332"/>
          </a:xfrm>
          <a:prstGeom prst="rect">
            <a:avLst/>
          </a:prstGeom>
        </p:spPr>
        <p:txBody>
          <a:bodyPr wrap="square">
            <a:spAutoFit/>
          </a:bodyPr>
          <a:lstStyle/>
          <a:p>
            <a:r>
              <a:rPr lang="cs-CZ" b="1" dirty="0"/>
              <a:t>Diagnostické referenční úrovně pro vyšetření výpočetní tomografií</a:t>
            </a:r>
          </a:p>
        </p:txBody>
      </p:sp>
      <p:sp>
        <p:nvSpPr>
          <p:cNvPr id="4" name="Obdélník 3"/>
          <p:cNvSpPr/>
          <p:nvPr/>
        </p:nvSpPr>
        <p:spPr>
          <a:xfrm>
            <a:off x="395536" y="836712"/>
            <a:ext cx="7872970" cy="2585323"/>
          </a:xfrm>
          <a:prstGeom prst="rect">
            <a:avLst/>
          </a:prstGeom>
        </p:spPr>
        <p:txBody>
          <a:bodyPr wrap="square">
            <a:spAutoFit/>
          </a:bodyPr>
          <a:lstStyle/>
          <a:p>
            <a:r>
              <a:rPr lang="cs-CZ" dirty="0"/>
              <a:t>----------------------------------------------------------------------</a:t>
            </a:r>
          </a:p>
          <a:p>
            <a:r>
              <a:rPr lang="cs-CZ" sz="1400" dirty="0"/>
              <a:t>Vyšetření              Vážený </a:t>
            </a:r>
            <a:r>
              <a:rPr lang="cs-CZ" sz="1400" dirty="0" err="1"/>
              <a:t>kermový</a:t>
            </a:r>
            <a:r>
              <a:rPr lang="cs-CZ" sz="1400" dirty="0"/>
              <a:t> index výpočetní tomografie </a:t>
            </a:r>
          </a:p>
          <a:p>
            <a:r>
              <a:rPr lang="cs-CZ" sz="1400" dirty="0"/>
              <a:t>                                          (na jedno tomografické vyšetření)</a:t>
            </a:r>
          </a:p>
          <a:p>
            <a:r>
              <a:rPr lang="cs-CZ" sz="1400" dirty="0"/>
              <a:t>                                               [</a:t>
            </a:r>
            <a:r>
              <a:rPr lang="cs-CZ" sz="1400" dirty="0" err="1"/>
              <a:t>mGy</a:t>
            </a:r>
            <a:r>
              <a:rPr lang="cs-CZ" sz="1400" dirty="0"/>
              <a:t>]</a:t>
            </a:r>
          </a:p>
          <a:p>
            <a:r>
              <a:rPr lang="cs-CZ" sz="1400" dirty="0"/>
              <a:t>----------------------------------------------------------------------</a:t>
            </a:r>
          </a:p>
          <a:p>
            <a:r>
              <a:rPr lang="cs-CZ" sz="1400" dirty="0"/>
              <a:t>Hlava                                          60</a:t>
            </a:r>
          </a:p>
          <a:p>
            <a:r>
              <a:rPr lang="cs-CZ" sz="1400" dirty="0"/>
              <a:t>----------------------------------------------------------------------</a:t>
            </a:r>
          </a:p>
          <a:p>
            <a:r>
              <a:rPr lang="cs-CZ" sz="1400" dirty="0"/>
              <a:t>Bederní páteř                           35</a:t>
            </a:r>
          </a:p>
          <a:p>
            <a:r>
              <a:rPr lang="cs-CZ" sz="1400" dirty="0"/>
              <a:t>----------------------------------------------------------------------</a:t>
            </a:r>
          </a:p>
          <a:p>
            <a:r>
              <a:rPr lang="cs-CZ" sz="1400" dirty="0"/>
              <a:t>Břicho                                        35</a:t>
            </a:r>
          </a:p>
          <a:p>
            <a:r>
              <a:rPr lang="cs-CZ" dirty="0"/>
              <a:t>----------------------------------------------------------------------</a:t>
            </a:r>
          </a:p>
        </p:txBody>
      </p:sp>
      <p:sp>
        <p:nvSpPr>
          <p:cNvPr id="5" name="Obdélník 4"/>
          <p:cNvSpPr/>
          <p:nvPr/>
        </p:nvSpPr>
        <p:spPr>
          <a:xfrm>
            <a:off x="827584" y="3599118"/>
            <a:ext cx="6030416" cy="369332"/>
          </a:xfrm>
          <a:prstGeom prst="rect">
            <a:avLst/>
          </a:prstGeom>
        </p:spPr>
        <p:txBody>
          <a:bodyPr wrap="square">
            <a:spAutoFit/>
          </a:bodyPr>
          <a:lstStyle/>
          <a:p>
            <a:r>
              <a:rPr lang="cs-CZ" b="1" dirty="0"/>
              <a:t>Diagnostické referenční úrovně pro skiaskopická vyšetření</a:t>
            </a:r>
          </a:p>
        </p:txBody>
      </p:sp>
      <p:sp>
        <p:nvSpPr>
          <p:cNvPr id="6" name="Obdélník 5"/>
          <p:cNvSpPr/>
          <p:nvPr/>
        </p:nvSpPr>
        <p:spPr>
          <a:xfrm>
            <a:off x="395536" y="4077072"/>
            <a:ext cx="7056784" cy="1877437"/>
          </a:xfrm>
          <a:prstGeom prst="rect">
            <a:avLst/>
          </a:prstGeom>
        </p:spPr>
        <p:txBody>
          <a:bodyPr wrap="square">
            <a:spAutoFit/>
          </a:bodyPr>
          <a:lstStyle/>
          <a:p>
            <a:r>
              <a:rPr lang="cs-CZ" sz="1400" dirty="0"/>
              <a:t>--------------------------------------------------</a:t>
            </a:r>
          </a:p>
          <a:p>
            <a:r>
              <a:rPr lang="cs-CZ" sz="1400" dirty="0"/>
              <a:t>Pracovní režim         Vstupní </a:t>
            </a:r>
            <a:r>
              <a:rPr lang="cs-CZ" sz="1400" dirty="0" err="1"/>
              <a:t>kermový</a:t>
            </a:r>
            <a:r>
              <a:rPr lang="cs-CZ" sz="1400" dirty="0"/>
              <a:t> příkon </a:t>
            </a:r>
          </a:p>
          <a:p>
            <a:r>
              <a:rPr lang="cs-CZ" sz="1400" dirty="0"/>
              <a:t>                                        [</a:t>
            </a:r>
            <a:r>
              <a:rPr lang="cs-CZ" sz="1400" dirty="0" err="1"/>
              <a:t>mGy</a:t>
            </a:r>
            <a:r>
              <a:rPr lang="cs-CZ" sz="1400" dirty="0"/>
              <a:t>/min]</a:t>
            </a:r>
          </a:p>
          <a:p>
            <a:r>
              <a:rPr lang="cs-CZ" sz="1400" dirty="0"/>
              <a:t>--------------------------------------------------</a:t>
            </a:r>
          </a:p>
          <a:p>
            <a:r>
              <a:rPr lang="cs-CZ" sz="1400" dirty="0"/>
              <a:t>Normální                               25</a:t>
            </a:r>
          </a:p>
          <a:p>
            <a:r>
              <a:rPr lang="cs-CZ" sz="1400" dirty="0"/>
              <a:t>--------------------------------------------------</a:t>
            </a:r>
          </a:p>
          <a:p>
            <a:r>
              <a:rPr lang="cs-CZ" sz="1400" dirty="0"/>
              <a:t>Vysoký výkon                      100</a:t>
            </a:r>
          </a:p>
          <a:p>
            <a:r>
              <a:rPr lang="cs-CZ" dirty="0"/>
              <a:t>--------------------------------------------------</a:t>
            </a:r>
          </a:p>
        </p:txBody>
      </p:sp>
    </p:spTree>
    <p:extLst>
      <p:ext uri="{BB962C8B-B14F-4D97-AF65-F5344CB8AC3E}">
        <p14:creationId xmlns:p14="http://schemas.microsoft.com/office/powerpoint/2010/main" val="322611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cs-CZ" sz="2400" b="1" dirty="0"/>
              <a:t>Organizační opatření k ochraně před IZ při lékařském ozáření </a:t>
            </a:r>
          </a:p>
        </p:txBody>
      </p:sp>
      <p:sp>
        <p:nvSpPr>
          <p:cNvPr id="5" name="Rectangle 3"/>
          <p:cNvSpPr>
            <a:spLocks noGrp="1" noChangeArrowheads="1"/>
          </p:cNvSpPr>
          <p:nvPr>
            <p:ph idx="1"/>
          </p:nvPr>
        </p:nvSpPr>
        <p:spPr/>
        <p:txBody>
          <a:bodyPr>
            <a:normAutofit/>
          </a:bodyPr>
          <a:lstStyle/>
          <a:p>
            <a:pPr>
              <a:lnSpc>
                <a:spcPct val="80000"/>
              </a:lnSpc>
              <a:buFontTx/>
              <a:buNone/>
            </a:pPr>
            <a:r>
              <a:rPr lang="cs-CZ" sz="1800" b="1" dirty="0"/>
              <a:t>mohou značně pomoci k redukci všech dávek záření</a:t>
            </a:r>
            <a:r>
              <a:rPr lang="cs-CZ" sz="1800" dirty="0"/>
              <a:t>, a to :</a:t>
            </a:r>
          </a:p>
          <a:p>
            <a:pPr>
              <a:lnSpc>
                <a:spcPct val="80000"/>
              </a:lnSpc>
              <a:buFontTx/>
              <a:buNone/>
            </a:pPr>
            <a:r>
              <a:rPr lang="cs-CZ" sz="1800" dirty="0"/>
              <a:t> </a:t>
            </a:r>
          </a:p>
          <a:p>
            <a:pPr>
              <a:lnSpc>
                <a:spcPct val="80000"/>
              </a:lnSpc>
            </a:pPr>
            <a:r>
              <a:rPr lang="cs-CZ" sz="1800" dirty="0"/>
              <a:t>správným indikováním rtg. vyšetření,</a:t>
            </a:r>
          </a:p>
          <a:p>
            <a:pPr marL="0" indent="0">
              <a:lnSpc>
                <a:spcPct val="80000"/>
              </a:lnSpc>
              <a:buNone/>
            </a:pPr>
            <a:r>
              <a:rPr lang="cs-CZ" sz="1800" dirty="0"/>
              <a:t> </a:t>
            </a:r>
          </a:p>
          <a:p>
            <a:pPr>
              <a:lnSpc>
                <a:spcPct val="80000"/>
              </a:lnSpc>
            </a:pPr>
            <a:r>
              <a:rPr lang="cs-CZ" sz="1800" dirty="0"/>
              <a:t>zamezením duplicitních vyšetření, </a:t>
            </a:r>
          </a:p>
          <a:p>
            <a:pPr>
              <a:lnSpc>
                <a:spcPct val="80000"/>
              </a:lnSpc>
            </a:pPr>
            <a:endParaRPr lang="cs-CZ" sz="1800" dirty="0"/>
          </a:p>
          <a:p>
            <a:pPr>
              <a:lnSpc>
                <a:spcPct val="80000"/>
              </a:lnSpc>
            </a:pPr>
            <a:r>
              <a:rPr lang="cs-CZ" sz="1800" dirty="0"/>
              <a:t>poskytování kompletní dokumentace i z dřívějších vyšetření, </a:t>
            </a:r>
          </a:p>
          <a:p>
            <a:pPr>
              <a:lnSpc>
                <a:spcPct val="80000"/>
              </a:lnSpc>
            </a:pPr>
            <a:endParaRPr lang="cs-CZ" sz="1800" dirty="0"/>
          </a:p>
          <a:p>
            <a:pPr>
              <a:lnSpc>
                <a:spcPct val="80000"/>
              </a:lnSpc>
            </a:pPr>
            <a:r>
              <a:rPr lang="cs-CZ" sz="1800" dirty="0"/>
              <a:t>dokonalou výukou rentgenových pracovníků,</a:t>
            </a:r>
          </a:p>
          <a:p>
            <a:pPr marL="0" indent="0">
              <a:lnSpc>
                <a:spcPct val="80000"/>
              </a:lnSpc>
              <a:buNone/>
            </a:pPr>
            <a:r>
              <a:rPr lang="cs-CZ" sz="1800" dirty="0"/>
              <a:t> </a:t>
            </a:r>
          </a:p>
          <a:p>
            <a:pPr>
              <a:lnSpc>
                <a:spcPct val="80000"/>
              </a:lnSpc>
            </a:pPr>
            <a:r>
              <a:rPr lang="cs-CZ" sz="1800" dirty="0"/>
              <a:t>náležitým vybavením rentgenových pracovišť po všech stránkách, aby každé rtg. vyšetření bylo provedeno napoprvé naprosto kvalitně a odborně,</a:t>
            </a:r>
          </a:p>
          <a:p>
            <a:pPr>
              <a:lnSpc>
                <a:spcPct val="80000"/>
              </a:lnSpc>
            </a:pPr>
            <a:endParaRPr lang="cs-CZ" sz="1800" dirty="0"/>
          </a:p>
          <a:p>
            <a:pPr>
              <a:lnSpc>
                <a:spcPct val="80000"/>
              </a:lnSpc>
            </a:pPr>
            <a:r>
              <a:rPr lang="cs-CZ" sz="1800" dirty="0"/>
              <a:t>zavedením zdravotní knížky, kde by byly registrovány rentgenové výkony a mohla se tak stanovit zátěž vyšetřovaného během celého života.</a:t>
            </a:r>
          </a:p>
        </p:txBody>
      </p:sp>
    </p:spTree>
    <p:extLst>
      <p:ext uri="{BB962C8B-B14F-4D97-AF65-F5344CB8AC3E}">
        <p14:creationId xmlns:p14="http://schemas.microsoft.com/office/powerpoint/2010/main" val="677923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Radiační ochrana zdravotnických pracovníků</a:t>
            </a:r>
            <a:endParaRPr lang="cs-CZ" sz="2800" dirty="0"/>
          </a:p>
        </p:txBody>
      </p:sp>
      <p:sp>
        <p:nvSpPr>
          <p:cNvPr id="3" name="Zástupný symbol pro obsah 2"/>
          <p:cNvSpPr>
            <a:spLocks noGrp="1"/>
          </p:cNvSpPr>
          <p:nvPr>
            <p:ph idx="1"/>
          </p:nvPr>
        </p:nvSpPr>
        <p:spPr/>
        <p:txBody>
          <a:bodyPr>
            <a:normAutofit/>
          </a:bodyPr>
          <a:lstStyle/>
          <a:p>
            <a:pPr>
              <a:buFont typeface="+mj-lt"/>
              <a:buAutoNum type="arabicPeriod"/>
            </a:pPr>
            <a:r>
              <a:rPr lang="cs-CZ" sz="1800" b="1" dirty="0"/>
              <a:t>Nukleární medicína </a:t>
            </a:r>
          </a:p>
          <a:p>
            <a:pPr>
              <a:buFont typeface="+mj-lt"/>
              <a:buAutoNum type="arabicPeriod"/>
            </a:pPr>
            <a:endParaRPr lang="cs-CZ" sz="1800" b="1" dirty="0"/>
          </a:p>
          <a:p>
            <a:r>
              <a:rPr lang="cs-CZ" sz="1800" dirty="0"/>
              <a:t>externí záření je emitováno jak radionuklidovými zdroji - radiofarmaky, tak i pacienty, v jejichž těle jsou přítomna radiofarmaka aplikovaná pro diagnostické a terapeutické účely.</a:t>
            </a:r>
          </a:p>
          <a:p>
            <a:r>
              <a:rPr lang="cs-CZ" sz="1800" dirty="0"/>
              <a:t>k základním zdrojům radiační zátěže pracovníků v nukleární medicíně náleží </a:t>
            </a:r>
            <a:r>
              <a:rPr lang="cs-CZ" sz="1800" b="1" dirty="0"/>
              <a:t>práce </a:t>
            </a:r>
          </a:p>
          <a:p>
            <a:pPr marL="0" indent="0">
              <a:buNone/>
            </a:pPr>
            <a:r>
              <a:rPr lang="cs-CZ" sz="1800" b="1" dirty="0"/>
              <a:t>       s radiofarmaky</a:t>
            </a:r>
            <a:r>
              <a:rPr lang="cs-CZ" sz="1800" dirty="0"/>
              <a:t> spočívající v přípravě těchto látek pro aplikace pacientům, </a:t>
            </a:r>
            <a:r>
              <a:rPr lang="cs-CZ" sz="1800" b="1" dirty="0"/>
              <a:t>vlastní </a:t>
            </a:r>
          </a:p>
          <a:p>
            <a:pPr marL="0" indent="0">
              <a:buNone/>
            </a:pPr>
            <a:r>
              <a:rPr lang="cs-CZ" sz="1800" b="1" dirty="0"/>
              <a:t>       aplikace</a:t>
            </a:r>
            <a:r>
              <a:rPr lang="cs-CZ" sz="1800" dirty="0"/>
              <a:t> a </a:t>
            </a:r>
            <a:r>
              <a:rPr lang="cs-CZ" sz="1800" b="1" dirty="0"/>
              <a:t>samotní pacienti</a:t>
            </a:r>
            <a:r>
              <a:rPr lang="cs-CZ" sz="1800" dirty="0"/>
              <a:t>, kteří mají radiofarmaka v těle pro účely diagnostiky a </a:t>
            </a:r>
          </a:p>
          <a:p>
            <a:pPr marL="0" indent="0">
              <a:buNone/>
            </a:pPr>
            <a:r>
              <a:rPr lang="cs-CZ" sz="1800" dirty="0"/>
              <a:t>       léčby.</a:t>
            </a:r>
          </a:p>
          <a:p>
            <a:pPr>
              <a:buFont typeface="+mj-lt"/>
              <a:buAutoNum type="arabicPeriod"/>
            </a:pPr>
            <a:endParaRPr lang="cs-CZ" sz="1800" dirty="0"/>
          </a:p>
          <a:p>
            <a:pPr>
              <a:buAutoNum type="arabicPeriod" startAt="2"/>
            </a:pPr>
            <a:r>
              <a:rPr lang="cs-CZ" sz="1800" b="1" dirty="0"/>
              <a:t>Radiodiagnostika a radioterapie </a:t>
            </a:r>
          </a:p>
          <a:p>
            <a:pPr>
              <a:buAutoNum type="arabicPeriod" startAt="2"/>
            </a:pPr>
            <a:endParaRPr lang="cs-CZ" sz="1800" b="1" dirty="0"/>
          </a:p>
          <a:p>
            <a:r>
              <a:rPr lang="cs-CZ" sz="1800" dirty="0"/>
              <a:t>pracovníci jsou ohrožováni jen </a:t>
            </a:r>
            <a:r>
              <a:rPr lang="cs-CZ" sz="1800" b="1" dirty="0"/>
              <a:t>externím zářením</a:t>
            </a:r>
            <a:r>
              <a:rPr lang="cs-CZ" sz="1800" dirty="0"/>
              <a:t>. </a:t>
            </a:r>
          </a:p>
        </p:txBody>
      </p:sp>
    </p:spTree>
    <p:extLst>
      <p:ext uri="{BB962C8B-B14F-4D97-AF65-F5344CB8AC3E}">
        <p14:creationId xmlns:p14="http://schemas.microsoft.com/office/powerpoint/2010/main" val="9324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14375" y="571500"/>
            <a:ext cx="7772400" cy="461963"/>
          </a:xfrm>
        </p:spPr>
        <p:txBody>
          <a:bodyPr/>
          <a:lstStyle/>
          <a:p>
            <a:r>
              <a:rPr lang="cs-CZ" sz="2400" b="1">
                <a:latin typeface="Arial" pitchFamily="34" charset="0"/>
              </a:rPr>
              <a:t>Ochrana před zářením</a:t>
            </a:r>
          </a:p>
        </p:txBody>
      </p:sp>
      <p:sp>
        <p:nvSpPr>
          <p:cNvPr id="37891" name="Rectangle 3"/>
          <p:cNvSpPr>
            <a:spLocks noGrp="1" noChangeArrowheads="1"/>
          </p:cNvSpPr>
          <p:nvPr>
            <p:ph type="body" idx="1"/>
          </p:nvPr>
        </p:nvSpPr>
        <p:spPr>
          <a:xfrm>
            <a:off x="571500" y="1214438"/>
            <a:ext cx="8029575" cy="4114800"/>
          </a:xfrm>
        </p:spPr>
        <p:txBody>
          <a:bodyPr/>
          <a:lstStyle/>
          <a:p>
            <a:r>
              <a:rPr lang="cs-CZ" sz="1800" b="1">
                <a:latin typeface="Arial" pitchFamily="34" charset="0"/>
              </a:rPr>
              <a:t>Vzdálenost</a:t>
            </a:r>
            <a:r>
              <a:rPr lang="cs-CZ" sz="1800">
                <a:latin typeface="Arial" pitchFamily="34" charset="0"/>
              </a:rPr>
              <a:t> - intenzita ionizujícího záření ubývá se čtvercem vzdálenosti, tj. po 10 m je 100x nižší, po 100 m je 10000x nižší, po 1 km je milionkrát nižší atd.</a:t>
            </a:r>
          </a:p>
          <a:p>
            <a:endParaRPr lang="cs-CZ" sz="1800">
              <a:latin typeface="Arial" pitchFamily="34" charset="0"/>
            </a:endParaRPr>
          </a:p>
          <a:p>
            <a:r>
              <a:rPr lang="cs-CZ" sz="1800" b="1">
                <a:latin typeface="Arial" pitchFamily="34" charset="0"/>
              </a:rPr>
              <a:t>Čas</a:t>
            </a:r>
            <a:r>
              <a:rPr lang="cs-CZ" sz="1800">
                <a:latin typeface="Arial" pitchFamily="34" charset="0"/>
              </a:rPr>
              <a:t> - čím kratší ozáření, tím menší je kumulovaná dávka</a:t>
            </a:r>
          </a:p>
          <a:p>
            <a:endParaRPr lang="cs-CZ" sz="1800">
              <a:latin typeface="Arial" pitchFamily="34" charset="0"/>
            </a:endParaRPr>
          </a:p>
          <a:p>
            <a:r>
              <a:rPr lang="cs-CZ" sz="1800" b="1">
                <a:latin typeface="Arial" pitchFamily="34" charset="0"/>
              </a:rPr>
              <a:t>Stínění  - </a:t>
            </a:r>
            <a:r>
              <a:rPr lang="cs-CZ" sz="1800">
                <a:latin typeface="Arial" pitchFamily="34" charset="0"/>
              </a:rPr>
              <a:t>podle druhu záření: alfa záření odstíní pokožka, oděv, papír, 			beta záření např. hliníkový plech, </a:t>
            </a:r>
          </a:p>
          <a:p>
            <a:pPr>
              <a:buFontTx/>
              <a:buNone/>
            </a:pPr>
            <a:r>
              <a:rPr lang="cs-CZ" sz="1800">
                <a:latin typeface="Arial" pitchFamily="34" charset="0"/>
              </a:rPr>
              <a:t>				gama záření beton, vrstva vody, zeminy, </a:t>
            </a:r>
          </a:p>
          <a:p>
            <a:pPr>
              <a:buFontTx/>
              <a:buNone/>
            </a:pPr>
            <a:r>
              <a:rPr lang="cs-CZ" sz="1800">
                <a:latin typeface="Arial" pitchFamily="34" charset="0"/>
              </a:rPr>
              <a:t>				neutronové záření voda, polystyrén, parafín</a:t>
            </a:r>
          </a:p>
        </p:txBody>
      </p:sp>
      <p:pic>
        <p:nvPicPr>
          <p:cNvPr id="37892" name="Picture 4" descr="otevřreak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500563"/>
            <a:ext cx="30495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skladE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4500563"/>
            <a:ext cx="28606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51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20688"/>
            <a:ext cx="878231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6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632848" cy="632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18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1143000"/>
          </a:xfrm>
        </p:spPr>
        <p:txBody>
          <a:bodyPr>
            <a:normAutofit/>
          </a:bodyPr>
          <a:lstStyle/>
          <a:p>
            <a:r>
              <a:rPr lang="cs-CZ" sz="2400" b="1" dirty="0"/>
              <a:t>Způsoby radiační ochrany pracovníků v nukleární medicíně</a:t>
            </a:r>
          </a:p>
        </p:txBody>
      </p:sp>
      <p:sp>
        <p:nvSpPr>
          <p:cNvPr id="3" name="Zástupný symbol pro obsah 2"/>
          <p:cNvSpPr>
            <a:spLocks noGrp="1"/>
          </p:cNvSpPr>
          <p:nvPr>
            <p:ph idx="1"/>
          </p:nvPr>
        </p:nvSpPr>
        <p:spPr>
          <a:xfrm>
            <a:off x="467544" y="1412776"/>
            <a:ext cx="8352928" cy="4968552"/>
          </a:xfrm>
        </p:spPr>
        <p:txBody>
          <a:bodyPr>
            <a:normAutofit lnSpcReduction="10000"/>
          </a:bodyPr>
          <a:lstStyle/>
          <a:p>
            <a:pPr marL="0" indent="0">
              <a:buNone/>
            </a:pPr>
            <a:r>
              <a:rPr lang="cs-CZ" sz="1800" dirty="0"/>
              <a:t>V radiační ochraně pracovníků v nukleární medicíně, tak jako v jiných oblastech aplikací ionizujícího záření se využívá třech </a:t>
            </a:r>
            <a:r>
              <a:rPr lang="cs-CZ" sz="1800" b="1" dirty="0"/>
              <a:t>fyzikálních metod</a:t>
            </a:r>
            <a:r>
              <a:rPr lang="cs-CZ" sz="1800" dirty="0"/>
              <a:t>: </a:t>
            </a:r>
            <a:r>
              <a:rPr lang="cs-CZ" sz="1800" b="1" dirty="0"/>
              <a:t>ochrany časem, vzdáleností a stíněním</a:t>
            </a:r>
            <a:r>
              <a:rPr lang="cs-CZ" sz="1800" dirty="0"/>
              <a:t>.</a:t>
            </a:r>
          </a:p>
          <a:p>
            <a:pPr marL="0" indent="0">
              <a:buNone/>
            </a:pPr>
            <a:endParaRPr lang="cs-CZ" sz="1800" dirty="0"/>
          </a:p>
          <a:p>
            <a:pPr>
              <a:buFont typeface="+mj-lt"/>
              <a:buAutoNum type="arabicPeriod"/>
            </a:pPr>
            <a:r>
              <a:rPr lang="cs-CZ" sz="1800" b="1" dirty="0"/>
              <a:t>Ochrana časem</a:t>
            </a:r>
            <a:r>
              <a:rPr lang="cs-CZ" sz="1800" dirty="0"/>
              <a:t> </a:t>
            </a:r>
          </a:p>
          <a:p>
            <a:pPr marL="0" indent="0">
              <a:buNone/>
            </a:pPr>
            <a:endParaRPr lang="cs-CZ" sz="1800" dirty="0"/>
          </a:p>
          <a:p>
            <a:r>
              <a:rPr lang="cs-CZ" sz="1800" dirty="0"/>
              <a:t>dávka pracovníka je tím větší, čím déle pobývá v blízkosti zdroje záření nebo pacienta, v jehož těle se nachází radiofarmakum. Doba pobytu může být jen nezbytně nutná – je třeba volit kompromis s požadavkem na přípravu pacienta a zajištění potřebné péče. </a:t>
            </a:r>
          </a:p>
          <a:p>
            <a:r>
              <a:rPr lang="cs-CZ" sz="1800" b="1" dirty="0"/>
              <a:t>Snižování času </a:t>
            </a:r>
            <a:r>
              <a:rPr lang="cs-CZ" sz="1800" dirty="0"/>
              <a:t>potřebného pro manipulaci s radiofarmaky závisí na kvalifikaci a dovednosti pracovníků. Kriticky nemocní a nespolupracující pacienti vyžadují více času např. pro jejich správné umisťování pod vyšetřovacím přístrojem. </a:t>
            </a:r>
          </a:p>
          <a:p>
            <a:r>
              <a:rPr lang="cs-CZ" sz="1800" dirty="0"/>
              <a:t>metoda ochrany časem zahrnuje též</a:t>
            </a:r>
            <a:r>
              <a:rPr lang="cs-CZ" sz="1800" b="1" dirty="0"/>
              <a:t> střídání pracovníků</a:t>
            </a:r>
            <a:r>
              <a:rPr lang="cs-CZ" sz="1800" dirty="0"/>
              <a:t>, zvláště na nejvíce exponovaných místech. Střídání pracovníků je na menších pracovištích ztěžováno relativně malým počtem osob se stejnou kvalifikací; typické je to po řadu let v ČR u profesní skupiny </a:t>
            </a:r>
            <a:r>
              <a:rPr lang="cs-CZ" sz="1800" dirty="0" err="1"/>
              <a:t>radiofarmaceutů</a:t>
            </a:r>
            <a:r>
              <a:rPr lang="cs-CZ" sz="1800" dirty="0"/>
              <a:t>.</a:t>
            </a:r>
          </a:p>
          <a:p>
            <a:endParaRPr lang="cs-CZ" sz="1800" dirty="0"/>
          </a:p>
          <a:p>
            <a:endParaRPr lang="cs-CZ" dirty="0"/>
          </a:p>
          <a:p>
            <a:endParaRPr lang="cs-CZ" dirty="0"/>
          </a:p>
        </p:txBody>
      </p:sp>
    </p:spTree>
    <p:extLst>
      <p:ext uri="{BB962C8B-B14F-4D97-AF65-F5344CB8AC3E}">
        <p14:creationId xmlns:p14="http://schemas.microsoft.com/office/powerpoint/2010/main" val="3065172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332656"/>
            <a:ext cx="8496944" cy="6381328"/>
          </a:xfrm>
        </p:spPr>
        <p:txBody>
          <a:bodyPr>
            <a:normAutofit/>
          </a:bodyPr>
          <a:lstStyle/>
          <a:p>
            <a:pPr marL="0" indent="0">
              <a:buNone/>
            </a:pPr>
            <a:endParaRPr lang="cs-CZ" dirty="0"/>
          </a:p>
          <a:p>
            <a:pPr marL="514350" indent="-514350">
              <a:buFont typeface="+mj-lt"/>
              <a:buAutoNum type="arabicPeriod" startAt="2"/>
            </a:pPr>
            <a:r>
              <a:rPr lang="cs-CZ" sz="1800" b="1" dirty="0"/>
              <a:t>Ochrana vzdáleností</a:t>
            </a:r>
            <a:endParaRPr lang="cs-CZ" sz="1800" dirty="0"/>
          </a:p>
          <a:p>
            <a:pPr marL="514350" indent="-514350">
              <a:buFont typeface="+mj-lt"/>
              <a:buAutoNum type="arabicPeriod" startAt="2"/>
            </a:pPr>
            <a:endParaRPr lang="cs-CZ" sz="1800" dirty="0"/>
          </a:p>
          <a:p>
            <a:r>
              <a:rPr lang="cs-CZ" sz="1800" dirty="0"/>
              <a:t>jelikož dávka resp. </a:t>
            </a:r>
            <a:r>
              <a:rPr lang="cs-CZ" sz="1800" b="1" dirty="0"/>
              <a:t>dávkový příkon klesá s druhou mocninou vzdálenosti od zdroje</a:t>
            </a:r>
            <a:r>
              <a:rPr lang="cs-CZ" sz="1800" dirty="0"/>
              <a:t>, prodlévání v co největší vzdálenosti od zdroje je nutností, ovšem nesmí to opět být na úkor provedení přípravy pacienta a dohledu nad ním při vyšetření.</a:t>
            </a:r>
          </a:p>
          <a:p>
            <a:pPr marL="514350" indent="-514350">
              <a:buFont typeface="+mj-lt"/>
              <a:buAutoNum type="arabicPeriod" startAt="2"/>
            </a:pPr>
            <a:endParaRPr lang="cs-CZ" sz="1800" dirty="0"/>
          </a:p>
          <a:p>
            <a:r>
              <a:rPr lang="cs-CZ" sz="1800" dirty="0"/>
              <a:t>na </a:t>
            </a:r>
            <a:r>
              <a:rPr lang="cs-CZ" sz="1800" b="1" dirty="0"/>
              <a:t>ochranu vzdáleností </a:t>
            </a:r>
            <a:r>
              <a:rPr lang="cs-CZ" sz="1800" dirty="0"/>
              <a:t>by mělo být pamatováno již při projektování pracoviště nebo při jeho rekonstrukci. Oddělení nukleární medicíny umisťovaná dříve často z ekonomických a dalších důvodů v malých prostorách jsou v tomto smyslu méně výhodná než moderní stavby s velkými laboratořemi a vyšetřovnami. </a:t>
            </a:r>
          </a:p>
          <a:p>
            <a:r>
              <a:rPr lang="cs-CZ" sz="1800" dirty="0"/>
              <a:t>I při prostorových omezeních se doporučuje, aby pracovník pobýval ve vzdálenosti </a:t>
            </a:r>
          </a:p>
          <a:p>
            <a:pPr marL="0" indent="0">
              <a:buNone/>
            </a:pPr>
            <a:r>
              <a:rPr lang="cs-CZ" sz="1800" dirty="0"/>
              <a:t>      </a:t>
            </a:r>
            <a:r>
              <a:rPr lang="cs-CZ" sz="1800" b="1" dirty="0"/>
              <a:t>1 – 2 m od pacienta</a:t>
            </a:r>
            <a:r>
              <a:rPr lang="cs-CZ" sz="1800" dirty="0"/>
              <a:t>. </a:t>
            </a:r>
          </a:p>
          <a:p>
            <a:r>
              <a:rPr lang="cs-CZ" sz="1800" dirty="0"/>
              <a:t>Nepohybliví a nespolupracující pacienti však někdy vyžadují přítomnost pracovníka v těsné blízkosti.</a:t>
            </a:r>
          </a:p>
          <a:p>
            <a:endParaRPr lang="cs-CZ" dirty="0"/>
          </a:p>
          <a:p>
            <a:endParaRPr lang="cs-CZ" dirty="0"/>
          </a:p>
        </p:txBody>
      </p:sp>
    </p:spTree>
    <p:extLst>
      <p:ext uri="{BB962C8B-B14F-4D97-AF65-F5344CB8AC3E}">
        <p14:creationId xmlns:p14="http://schemas.microsoft.com/office/powerpoint/2010/main" val="150997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92696"/>
            <a:ext cx="8219256" cy="5721499"/>
          </a:xfrm>
        </p:spPr>
        <p:txBody>
          <a:bodyPr>
            <a:normAutofit/>
          </a:bodyPr>
          <a:lstStyle/>
          <a:p>
            <a:pPr marL="514350" indent="-514350">
              <a:buFont typeface="+mj-lt"/>
              <a:buAutoNum type="arabicPeriod" startAt="3"/>
            </a:pPr>
            <a:r>
              <a:rPr lang="cs-CZ" sz="1800" b="1" dirty="0"/>
              <a:t>Ochrana stíněním</a:t>
            </a:r>
            <a:r>
              <a:rPr lang="cs-CZ" sz="1800" dirty="0"/>
              <a:t> </a:t>
            </a:r>
          </a:p>
          <a:p>
            <a:pPr marL="514350" indent="-514350">
              <a:buFont typeface="+mj-lt"/>
              <a:buAutoNum type="arabicPeriod" startAt="3"/>
            </a:pPr>
            <a:endParaRPr lang="cs-CZ" sz="1800" dirty="0"/>
          </a:p>
          <a:p>
            <a:r>
              <a:rPr lang="cs-CZ" sz="1800" dirty="0"/>
              <a:t>je velmi účinná, i když má, ve srovnání s metodami ochrany časem a stíněním, často nevýhodu, že může být finančně velmi nákladná – to někdy vyžaduje optimalizaci. </a:t>
            </a:r>
          </a:p>
          <a:p>
            <a:r>
              <a:rPr lang="cs-CZ" sz="1800" dirty="0"/>
              <a:t>dalším důvodem je skutečnost, že stínící pomůcky někdy ztěžují práci a působí tedy z hlediska radiační ochrany kontraproduktivně; jsou situace, že odstínění nelze použít vůbec. </a:t>
            </a:r>
          </a:p>
          <a:p>
            <a:r>
              <a:rPr lang="cs-CZ" sz="1800" dirty="0"/>
              <a:t>posouzení účinnosti ochranných opatření ve srovnání s finančními náklady patří k nesnadným úkolům radiační ochrany.</a:t>
            </a:r>
          </a:p>
          <a:p>
            <a:r>
              <a:rPr lang="cs-CZ" sz="1800" dirty="0"/>
              <a:t>nejvhodnějším materiálem pro odstínění </a:t>
            </a:r>
            <a:r>
              <a:rPr lang="cs-CZ" sz="1800" b="1" dirty="0"/>
              <a:t>záření gama</a:t>
            </a:r>
            <a:r>
              <a:rPr lang="cs-CZ" sz="1800" dirty="0"/>
              <a:t> je </a:t>
            </a:r>
            <a:r>
              <a:rPr lang="cs-CZ" sz="1800" b="1" dirty="0"/>
              <a:t>olovo </a:t>
            </a:r>
            <a:r>
              <a:rPr lang="cs-CZ" sz="1800" dirty="0"/>
              <a:t>pro jeho snadnou zpracovatelnost, dostupnost a cenu, </a:t>
            </a:r>
          </a:p>
          <a:p>
            <a:r>
              <a:rPr lang="cs-CZ" sz="1800" b="1" dirty="0"/>
              <a:t>pro pozitronové radionuklidy </a:t>
            </a:r>
            <a:r>
              <a:rPr lang="cs-CZ" sz="1800" dirty="0"/>
              <a:t>emitující anihilační záření s energií 511 </a:t>
            </a:r>
            <a:r>
              <a:rPr lang="cs-CZ" sz="1800" dirty="0" err="1"/>
              <a:t>keV</a:t>
            </a:r>
            <a:r>
              <a:rPr lang="cs-CZ" sz="1800" dirty="0"/>
              <a:t> je vhodnější </a:t>
            </a:r>
            <a:r>
              <a:rPr lang="cs-CZ" sz="1800" b="1" dirty="0"/>
              <a:t>wolfram</a:t>
            </a:r>
            <a:r>
              <a:rPr lang="cs-CZ" sz="1800" dirty="0"/>
              <a:t>, který má větší hustotu a tím i větší absorpční schopnost než olovo. Nevýhodou wolframových stínění je jejich vyšší hmotnost a cena. </a:t>
            </a:r>
          </a:p>
          <a:p>
            <a:pPr marL="514350" indent="-514350">
              <a:buFont typeface="+mj-lt"/>
              <a:buAutoNum type="arabicPeriod" startAt="3"/>
            </a:pPr>
            <a:endParaRPr lang="cs-CZ" sz="1800" dirty="0"/>
          </a:p>
          <a:p>
            <a:pPr marL="514350" indent="-514350">
              <a:buFont typeface="+mj-lt"/>
              <a:buAutoNum type="arabicPeriod" startAt="3"/>
            </a:pPr>
            <a:endParaRPr lang="cs-CZ" dirty="0"/>
          </a:p>
        </p:txBody>
      </p:sp>
    </p:spTree>
    <p:extLst>
      <p:ext uri="{BB962C8B-B14F-4D97-AF65-F5344CB8AC3E}">
        <p14:creationId xmlns:p14="http://schemas.microsoft.com/office/powerpoint/2010/main" val="408879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rmAutofit fontScale="90000"/>
          </a:bodyPr>
          <a:lstStyle/>
          <a:p>
            <a:r>
              <a:rPr lang="cs-CZ" sz="3100" b="1" dirty="0"/>
              <a:t>Některé ochranné pomůcky a opatření</a:t>
            </a:r>
            <a:br>
              <a:rPr lang="cs-CZ" b="1" dirty="0"/>
            </a:br>
            <a:endParaRPr lang="cs-CZ" dirty="0"/>
          </a:p>
        </p:txBody>
      </p:sp>
      <p:sp>
        <p:nvSpPr>
          <p:cNvPr id="3" name="Zástupný symbol pro obsah 2"/>
          <p:cNvSpPr>
            <a:spLocks noGrp="1"/>
          </p:cNvSpPr>
          <p:nvPr>
            <p:ph idx="1"/>
          </p:nvPr>
        </p:nvSpPr>
        <p:spPr>
          <a:xfrm>
            <a:off x="251520" y="908720"/>
            <a:ext cx="8301608" cy="5760640"/>
          </a:xfrm>
        </p:spPr>
        <p:txBody>
          <a:bodyPr>
            <a:normAutofit/>
          </a:bodyPr>
          <a:lstStyle/>
          <a:p>
            <a:pPr marL="0" indent="0">
              <a:buNone/>
            </a:pPr>
            <a:r>
              <a:rPr lang="cs-CZ" sz="1800" b="1" dirty="0"/>
              <a:t>Pinzety (peány)</a:t>
            </a:r>
            <a:r>
              <a:rPr lang="cs-CZ" sz="1800" dirty="0"/>
              <a:t> </a:t>
            </a:r>
          </a:p>
          <a:p>
            <a:endParaRPr lang="cs-CZ" sz="1800" dirty="0"/>
          </a:p>
          <a:p>
            <a:pPr marL="0" indent="0">
              <a:buNone/>
            </a:pPr>
            <a:r>
              <a:rPr lang="cs-CZ" sz="1800" dirty="0"/>
              <a:t>slouží pro ochranu rukou na základě zvětšení vzdálenosti ruky od lahvičky s radiofarmakem. Používání pinzet (peánů) pro uchopení lahviček s radiofarmaky redukuje dávku na ruce na základě větší vzdálenosti přibližně o dva řády.</a:t>
            </a:r>
          </a:p>
          <a:p>
            <a:endParaRPr lang="cs-CZ" sz="1800" dirty="0"/>
          </a:p>
          <a:p>
            <a:endParaRPr lang="cs-CZ" sz="1800" dirty="0"/>
          </a:p>
          <a:p>
            <a:pPr marL="0" indent="0">
              <a:buNone/>
            </a:pPr>
            <a:r>
              <a:rPr lang="cs-CZ" sz="1800" b="1" dirty="0"/>
              <a:t>Kryty na injekční stříkačky</a:t>
            </a:r>
            <a:r>
              <a:rPr lang="cs-CZ" sz="1800" dirty="0"/>
              <a:t> </a:t>
            </a:r>
          </a:p>
          <a:p>
            <a:pPr marL="0" indent="0">
              <a:buNone/>
            </a:pPr>
            <a:endParaRPr lang="cs-CZ" sz="1800" dirty="0"/>
          </a:p>
          <a:p>
            <a:pPr marL="0" indent="0">
              <a:buNone/>
            </a:pPr>
            <a:r>
              <a:rPr lang="cs-CZ" sz="1800" dirty="0"/>
              <a:t>využívající stínícího materiálu pro ochranu rukou </a:t>
            </a:r>
          </a:p>
          <a:p>
            <a:pPr marL="0" indent="0">
              <a:buNone/>
            </a:pPr>
            <a:r>
              <a:rPr lang="cs-CZ" sz="1800" dirty="0"/>
              <a:t>při injekci radiofarmak</a:t>
            </a:r>
            <a:endParaRPr lang="cs-CZ" dirty="0"/>
          </a:p>
          <a:p>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564904"/>
            <a:ext cx="288032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351793" y="5599700"/>
            <a:ext cx="6696744" cy="369332"/>
          </a:xfrm>
          <a:prstGeom prst="rect">
            <a:avLst/>
          </a:prstGeom>
        </p:spPr>
        <p:txBody>
          <a:bodyPr wrap="square">
            <a:spAutoFit/>
          </a:bodyPr>
          <a:lstStyle/>
          <a:p>
            <a:r>
              <a:rPr lang="cs-CZ" b="1" dirty="0"/>
              <a:t>Ochranné gumové zástěry a oděvy pro ambulantní pracovníky. </a:t>
            </a:r>
          </a:p>
        </p:txBody>
      </p:sp>
      <p:sp>
        <p:nvSpPr>
          <p:cNvPr id="5" name="Obdélník 4"/>
          <p:cNvSpPr/>
          <p:nvPr/>
        </p:nvSpPr>
        <p:spPr>
          <a:xfrm>
            <a:off x="351793" y="6205954"/>
            <a:ext cx="3389774" cy="369332"/>
          </a:xfrm>
          <a:prstGeom prst="rect">
            <a:avLst/>
          </a:prstGeom>
        </p:spPr>
        <p:txBody>
          <a:bodyPr wrap="none">
            <a:spAutoFit/>
          </a:bodyPr>
          <a:lstStyle/>
          <a:p>
            <a:r>
              <a:rPr lang="cs-CZ" dirty="0"/>
              <a:t>zástěry s ekvivalentem </a:t>
            </a:r>
            <a:r>
              <a:rPr lang="cs-CZ" dirty="0" err="1"/>
              <a:t>Pb</a:t>
            </a:r>
            <a:r>
              <a:rPr lang="cs-CZ" dirty="0"/>
              <a:t> 0,5 mm </a:t>
            </a:r>
          </a:p>
        </p:txBody>
      </p:sp>
    </p:spTree>
    <p:extLst>
      <p:ext uri="{BB962C8B-B14F-4D97-AF65-F5344CB8AC3E}">
        <p14:creationId xmlns:p14="http://schemas.microsoft.com/office/powerpoint/2010/main" val="392151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87" y="404663"/>
            <a:ext cx="7533837" cy="61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41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0"/>
            <a:ext cx="7920880" cy="2585323"/>
          </a:xfrm>
          <a:prstGeom prst="rect">
            <a:avLst/>
          </a:prstGeom>
        </p:spPr>
        <p:txBody>
          <a:bodyPr wrap="square">
            <a:spAutoFit/>
          </a:bodyPr>
          <a:lstStyle/>
          <a:p>
            <a:endParaRPr lang="cs-CZ" b="1" dirty="0"/>
          </a:p>
          <a:p>
            <a:r>
              <a:rPr lang="cs-CZ" b="1" dirty="0"/>
              <a:t>Postupy při lékařském ozáření    </a:t>
            </a:r>
            <a:r>
              <a:rPr lang="cs-CZ" dirty="0"/>
              <a:t>§ 63/307</a:t>
            </a:r>
          </a:p>
          <a:p>
            <a:endParaRPr lang="cs-CZ" dirty="0"/>
          </a:p>
          <a:p>
            <a:pPr marL="342900" indent="-342900">
              <a:buFont typeface="+mj-lt"/>
              <a:buAutoNum type="arabicPeriod"/>
            </a:pPr>
            <a:r>
              <a:rPr lang="cs-CZ" dirty="0"/>
              <a:t>Pro všechny standardní typy lékařského ozáření musí být vypracován písemný postup (</a:t>
            </a:r>
            <a:r>
              <a:rPr lang="cs-CZ" b="1" dirty="0"/>
              <a:t>standard</a:t>
            </a:r>
            <a:r>
              <a:rPr lang="cs-CZ" dirty="0"/>
              <a:t>), jehož dodržování jednotlivými radiologickými pracovišti je posuzováno klinickým auditem. Součástí postupu musí být způsob stanovení a hodnocení dávek pacientů.</a:t>
            </a:r>
          </a:p>
          <a:p>
            <a:pPr marL="342900" indent="-342900">
              <a:buFont typeface="+mj-lt"/>
              <a:buAutoNum type="arabicPeriod"/>
            </a:pPr>
            <a:r>
              <a:rPr lang="cs-CZ" dirty="0"/>
              <a:t>Při lékařském ozáření musí být přijaty všechny rozumné kroky ke snížení pravděpodobnosti vzniku nehody nebo aplikace neplánované dávky pacientovi.</a:t>
            </a:r>
          </a:p>
        </p:txBody>
      </p:sp>
      <p:sp>
        <p:nvSpPr>
          <p:cNvPr id="3" name="Obdélník 2"/>
          <p:cNvSpPr/>
          <p:nvPr/>
        </p:nvSpPr>
        <p:spPr>
          <a:xfrm>
            <a:off x="179512" y="2852936"/>
            <a:ext cx="8820472" cy="3693319"/>
          </a:xfrm>
          <a:prstGeom prst="rect">
            <a:avLst/>
          </a:prstGeom>
        </p:spPr>
        <p:txBody>
          <a:bodyPr wrap="square">
            <a:spAutoFit/>
          </a:bodyPr>
          <a:lstStyle/>
          <a:p>
            <a:r>
              <a:rPr lang="cs-CZ" b="1" dirty="0"/>
              <a:t>Požadavky na vybavení pracoviště    </a:t>
            </a:r>
            <a:r>
              <a:rPr lang="cs-CZ" dirty="0"/>
              <a:t>§ 64/307</a:t>
            </a:r>
          </a:p>
          <a:p>
            <a:endParaRPr lang="cs-CZ" dirty="0"/>
          </a:p>
          <a:p>
            <a:pPr marL="342900" indent="-342900">
              <a:buFont typeface="+mj-lt"/>
              <a:buAutoNum type="arabicPeriod"/>
            </a:pPr>
            <a:r>
              <a:rPr lang="cs-CZ" dirty="0"/>
              <a:t>Nová rentgenová zařízení musí být vybavena, je-li to možné, přidruženým zařízením a příslušenstvím, která poskytnou kvantitativní informaci o ozáření, jemuž je vystavena vyšetřovaná osoba. Skiaskopie bez zesilovače obrazu se nesmí používat. </a:t>
            </a:r>
          </a:p>
          <a:p>
            <a:pPr marL="342900" indent="-342900">
              <a:buFont typeface="+mj-lt"/>
              <a:buAutoNum type="arabicPeriod"/>
            </a:pPr>
            <a:r>
              <a:rPr lang="cs-CZ" dirty="0"/>
              <a:t>Nová terapeutická radiologická zařízení se nesmějí používat bez odpovídajícího dozimetrického vybavení pro testování vlastností zdrojů ionizujícího záření a bez simulátoru pro radionuklidové ozařovače a lineární urychlovače a bez odpovídajícího rentgenového zařízení pro </a:t>
            </a:r>
            <a:r>
              <a:rPr lang="cs-CZ" dirty="0" err="1"/>
              <a:t>brachyterapii</a:t>
            </a:r>
            <a:r>
              <a:rPr lang="cs-CZ" dirty="0"/>
              <a:t>.</a:t>
            </a:r>
          </a:p>
          <a:p>
            <a:pPr marL="342900" indent="-342900">
              <a:buFont typeface="+mj-lt"/>
              <a:buAutoNum type="arabicPeriod"/>
            </a:pPr>
            <a:r>
              <a:rPr lang="cs-CZ" dirty="0"/>
              <a:t>Zdravotnické pracoviště, na kterém se provádí lékařské ozáření, musí být vybaveno osobními ochrannými prostředky a pomůckami pro radiační ochranu všech pracovníků, osob podstupujících lékařské ozáření i osob dobrovolně o ně pečujících. Osobní ochranné prostředky a pomůcky se používají v rozsahu odpovídajícímu charakteru vyšetření.</a:t>
            </a:r>
          </a:p>
        </p:txBody>
      </p:sp>
    </p:spTree>
    <p:extLst>
      <p:ext uri="{BB962C8B-B14F-4D97-AF65-F5344CB8AC3E}">
        <p14:creationId xmlns:p14="http://schemas.microsoft.com/office/powerpoint/2010/main" val="161199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3" y="116632"/>
            <a:ext cx="8964488" cy="6001643"/>
          </a:xfrm>
          <a:prstGeom prst="rect">
            <a:avLst/>
          </a:prstGeom>
        </p:spPr>
        <p:txBody>
          <a:bodyPr wrap="square">
            <a:spAutoFit/>
          </a:bodyPr>
          <a:lstStyle/>
          <a:p>
            <a:endParaRPr lang="cs-CZ" sz="1600" dirty="0"/>
          </a:p>
          <a:p>
            <a:r>
              <a:rPr lang="cs-CZ" sz="1600" b="1" dirty="0"/>
              <a:t>Léčebné aplikace radionuklidů   </a:t>
            </a:r>
            <a:r>
              <a:rPr lang="cs-CZ" sz="1600" dirty="0"/>
              <a:t>§ 65/307</a:t>
            </a:r>
          </a:p>
          <a:p>
            <a:endParaRPr lang="cs-CZ" sz="1600" dirty="0"/>
          </a:p>
          <a:p>
            <a:pPr marL="342900" indent="-342900">
              <a:buFont typeface="+mj-lt"/>
              <a:buAutoNum type="arabicPeriod"/>
            </a:pPr>
            <a:r>
              <a:rPr lang="cs-CZ" sz="1600" b="1" dirty="0"/>
              <a:t>Léčebné aplikace radionuklidů</a:t>
            </a:r>
            <a:r>
              <a:rPr lang="cs-CZ" sz="1600" dirty="0"/>
              <a:t>, které jsou otevřenými zářiči, se provádějí jen v </a:t>
            </a:r>
            <a:r>
              <a:rPr lang="cs-CZ" sz="1600" b="1" dirty="0"/>
              <a:t>lůžkových částech zdravotnických zařízení, </a:t>
            </a:r>
            <a:r>
              <a:rPr lang="cs-CZ" sz="1600" dirty="0"/>
              <a:t>speciálně upravených a vybavených tak, aby splňovaly požadavky na pracoviště s otevřenými radionuklidovými zářiči. Přitom musí být zajištěno, aby pacienti nepoužívali vlastní prádlo a při propuštění pacientů i všechny předměty osobní potřeby byly zkontrolovány z hlediska možného znečištění radionuklidy, a případně dekontaminovány nebo odstraněny jako předměty znečištěné radionuklidy nebo radioaktivní odpady. </a:t>
            </a:r>
          </a:p>
          <a:p>
            <a:pPr marL="342900" indent="-342900">
              <a:buFont typeface="+mj-lt"/>
              <a:buAutoNum type="arabicPeriod"/>
            </a:pPr>
            <a:endParaRPr lang="cs-CZ" sz="1600" dirty="0"/>
          </a:p>
          <a:p>
            <a:pPr marL="342900" indent="-342900">
              <a:buFont typeface="+mj-lt"/>
              <a:buAutoNum type="arabicPeriod"/>
            </a:pPr>
            <a:r>
              <a:rPr lang="cs-CZ" sz="1600" b="1" dirty="0"/>
              <a:t>Ambulantní léčebné aplikace radionuklidů </a:t>
            </a:r>
            <a:r>
              <a:rPr lang="cs-CZ" sz="1600" dirty="0"/>
              <a:t>se mohou uskutečňovat, jen pokud tak stanoví v podmínkách příslušného </a:t>
            </a:r>
            <a:r>
              <a:rPr lang="cs-CZ" sz="1600" b="1" dirty="0"/>
              <a:t>povolení SÚJB</a:t>
            </a:r>
            <a:r>
              <a:rPr lang="cs-CZ" sz="1600" dirty="0"/>
              <a:t>, například při paliativní léčbě kostních metastáz. Ambulantní léčebné aplikace radionuklidů nejsou přípustné u inkontinentních pacientů nebo u pacientů neschopných dodržovat základní hygienická pravidla.</a:t>
            </a:r>
          </a:p>
          <a:p>
            <a:pPr marL="342900" indent="-342900">
              <a:buFont typeface="+mj-lt"/>
              <a:buAutoNum type="arabicPeriod"/>
            </a:pPr>
            <a:endParaRPr lang="cs-CZ" sz="1600" dirty="0"/>
          </a:p>
          <a:p>
            <a:pPr marL="342900" indent="-342900">
              <a:buFont typeface="+mj-lt"/>
              <a:buAutoNum type="arabicPeriod"/>
            </a:pPr>
            <a:r>
              <a:rPr lang="cs-CZ" sz="1600" b="1" dirty="0"/>
              <a:t>Propouštění pacientů </a:t>
            </a:r>
            <a:r>
              <a:rPr lang="cs-CZ" sz="1600" dirty="0"/>
              <a:t>do domácí péče po léčebné aplikaci radionuklidů se usměrňuje tak,  aby </a:t>
            </a:r>
            <a:r>
              <a:rPr lang="cs-CZ" sz="1600" b="1" dirty="0"/>
              <a:t>nebyly překročeny limity ozáření</a:t>
            </a:r>
            <a:r>
              <a:rPr lang="cs-CZ" sz="1600" dirty="0"/>
              <a:t>. Tyto limity se vztahují také na usměrňování ozáření pro návštěvníky pacientů po léčebné aplikaci radionuklidů. Údaje se zaznamenávají do zdravotnické dokumentace pacienta. V případě, že pacient podstupuje léčbu radionuklidy, poskytne držitel povolení pacientovi nebo jeho zákonnému zástupci před opuštěním zdravotnického zařízení písemnou informaci o rizicích ionizujícího záření a písemné pokyny, jak omezit dávky u osob, které přicházejí s pacientem do styku, na tak nízkou úroveň, jak lze rozumně dosáhnout. V případě, že by se ozáření osob v domácnosti mohlo blížit hodnotám obecných limitů, je třeba poskytnout písemné pokyny i pacientům, kteří podstupují vyšetření radionuklidy.</a:t>
            </a:r>
          </a:p>
        </p:txBody>
      </p:sp>
    </p:spTree>
    <p:extLst>
      <p:ext uri="{BB962C8B-B14F-4D97-AF65-F5344CB8AC3E}">
        <p14:creationId xmlns:p14="http://schemas.microsoft.com/office/powerpoint/2010/main" val="1498042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1964" y="188640"/>
            <a:ext cx="8964488" cy="6740307"/>
          </a:xfrm>
          <a:prstGeom prst="rect">
            <a:avLst/>
          </a:prstGeom>
        </p:spPr>
        <p:txBody>
          <a:bodyPr wrap="square">
            <a:spAutoFit/>
          </a:bodyPr>
          <a:lstStyle/>
          <a:p>
            <a:r>
              <a:rPr lang="cs-CZ" b="1" dirty="0"/>
              <a:t>Požadavky na pracovníky   </a:t>
            </a:r>
            <a:r>
              <a:rPr lang="cs-CZ" dirty="0"/>
              <a:t>§ 66/307</a:t>
            </a:r>
          </a:p>
          <a:p>
            <a:endParaRPr lang="cs-CZ" dirty="0"/>
          </a:p>
          <a:p>
            <a:pPr marL="342900" indent="-342900">
              <a:buFont typeface="+mj-lt"/>
              <a:buAutoNum type="arabicPeriod"/>
            </a:pPr>
            <a:r>
              <a:rPr lang="cs-CZ" dirty="0"/>
              <a:t>Při radioterapeutických činnostech musí úzce spolupracovat </a:t>
            </a:r>
            <a:r>
              <a:rPr lang="cs-CZ" b="1" dirty="0"/>
              <a:t>radiologický fyzik </a:t>
            </a:r>
            <a:r>
              <a:rPr lang="cs-CZ" dirty="0"/>
              <a:t>s příslušnou specializovanou způsobilostí. Pro ostatní radiologické činnosti musí být k dispozici radiologický fyzik s příslušnou specializovanou způsobilostí, který v případě potřeby poskytuje konzultace o optimalizaci, včetně dozimetrie pacienta, zabezpečování jakosti, včetně operativního řízení jakosti, v případě nutnosti poradenství v záležitostech týkajících se radiační ochrany při lékařském ozáření.</a:t>
            </a:r>
          </a:p>
          <a:p>
            <a:pPr marL="342900" indent="-342900">
              <a:buFont typeface="+mj-lt"/>
              <a:buAutoNum type="arabicPeriod"/>
            </a:pPr>
            <a:endParaRPr lang="cs-CZ" dirty="0"/>
          </a:p>
          <a:p>
            <a:pPr marL="342900" indent="-342900">
              <a:buFont typeface="+mj-lt"/>
              <a:buAutoNum type="arabicPeriod"/>
            </a:pPr>
            <a:r>
              <a:rPr lang="cs-CZ" dirty="0"/>
              <a:t>Radiologický fyzik je při výkonu své činnosti zodpovědný za provádění fyzikálních a dozimetrických činností nezbytných pro přesnou </a:t>
            </a:r>
            <a:r>
              <a:rPr lang="cs-CZ" b="1" dirty="0"/>
              <a:t>a bezpečnou aplikaci </a:t>
            </a:r>
            <a:r>
              <a:rPr lang="cs-CZ" dirty="0"/>
              <a:t>ionizujícího záření v klinické praxi a za posouzení fyzikálních a dozimetrických aspektů při zavádění nového radiologického zařízení nebo nových fyzikálních metod do klinické praxe. Zodpovídá také za zavedení a hodnocení </a:t>
            </a:r>
            <a:r>
              <a:rPr lang="cs-CZ" b="1" dirty="0"/>
              <a:t>systému jakosti </a:t>
            </a:r>
            <a:r>
              <a:rPr lang="cs-CZ" dirty="0"/>
              <a:t>v oblasti své působnosti, zejména za zajištění a hodnocení výsledků zkoušek zdrojů ionizujícího záření a za řízení zkoušek zdrojů ionizujícího záření a dalších zdravotnických prostředků, které mohou ovlivnit ozáření pacientů nebo jiných osob podstupujících lékařské ozáření, a za aplikaci a optimalizaci radiační ochrany v klinické praxi zdravotnického zařízení.</a:t>
            </a:r>
          </a:p>
          <a:p>
            <a:pPr marL="342900" indent="-342900">
              <a:buFont typeface="+mj-lt"/>
              <a:buAutoNum type="arabicPeriod"/>
            </a:pPr>
            <a:endParaRPr lang="cs-CZ" dirty="0"/>
          </a:p>
          <a:p>
            <a:pPr marL="342900" indent="-342900">
              <a:buFont typeface="+mj-lt"/>
              <a:buAutoNum type="arabicPeriod"/>
            </a:pPr>
            <a:r>
              <a:rPr lang="cs-CZ" dirty="0"/>
              <a:t>Držitel povolení zajišťuje </a:t>
            </a:r>
            <a:r>
              <a:rPr lang="cs-CZ" b="1" dirty="0"/>
              <a:t>výcvik aplikujících odborníků</a:t>
            </a:r>
            <a:r>
              <a:rPr lang="cs-CZ" dirty="0"/>
              <a:t>, odborně způsobilých zdravotnických pracovníků a radiologických fyziků, kteří se podílejí na ozáření dětí, na ozáření, která jsou součástí vyhledávacích programů, a na ozáření, která jsou spojena s vysokými dávkami pacientům, zejména při radioterapii, intervenční radiologii a počítačové tomografii.</a:t>
            </a:r>
          </a:p>
        </p:txBody>
      </p:sp>
    </p:spTree>
    <p:extLst>
      <p:ext uri="{BB962C8B-B14F-4D97-AF65-F5344CB8AC3E}">
        <p14:creationId xmlns:p14="http://schemas.microsoft.com/office/powerpoint/2010/main" val="8790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59306"/>
            <a:ext cx="8820472" cy="6740307"/>
          </a:xfrm>
          <a:prstGeom prst="rect">
            <a:avLst/>
          </a:prstGeom>
        </p:spPr>
        <p:txBody>
          <a:bodyPr wrap="square">
            <a:spAutoFit/>
          </a:bodyPr>
          <a:lstStyle/>
          <a:p>
            <a:endParaRPr lang="cs-CZ" b="1" dirty="0"/>
          </a:p>
          <a:p>
            <a:r>
              <a:rPr lang="cs-CZ" b="1" dirty="0"/>
              <a:t>Další podmínky pro lékařské ozáření    </a:t>
            </a:r>
            <a:r>
              <a:rPr lang="cs-CZ" dirty="0"/>
              <a:t>§ 67/307</a:t>
            </a:r>
          </a:p>
          <a:p>
            <a:endParaRPr lang="cs-CZ" dirty="0"/>
          </a:p>
          <a:p>
            <a:pPr marL="342900" indent="-342900">
              <a:buFont typeface="+mj-lt"/>
              <a:buAutoNum type="arabicPeriod"/>
            </a:pPr>
            <a:r>
              <a:rPr lang="cs-CZ" b="1" dirty="0"/>
              <a:t>Radiační ochrana osob</a:t>
            </a:r>
            <a:r>
              <a:rPr lang="cs-CZ" dirty="0"/>
              <a:t>, které vědomě a z vlastní vůle pomáhají osobám podstupujícím lékařské ozáření, musí být </a:t>
            </a:r>
            <a:r>
              <a:rPr lang="cs-CZ" b="1" dirty="0"/>
              <a:t>optimalizována</a:t>
            </a:r>
            <a:r>
              <a:rPr lang="cs-CZ" dirty="0"/>
              <a:t>, přičemž ozáření těchto osob se omezuje. Tyto osoby musí být starší 18 let a prokazatelně poučeny o rizicích plynoucích z ozáření, přičemž svůj souhlas s takovým ozářením musí písemně potvrdit.</a:t>
            </a:r>
          </a:p>
          <a:p>
            <a:pPr marL="342900" indent="-342900">
              <a:buFont typeface="+mj-lt"/>
              <a:buAutoNum type="arabicPeriod"/>
            </a:pPr>
            <a:endParaRPr lang="cs-CZ" dirty="0"/>
          </a:p>
          <a:p>
            <a:pPr marL="342900" indent="-342900">
              <a:buFont typeface="+mj-lt"/>
              <a:buAutoNum type="arabicPeriod"/>
            </a:pPr>
            <a:r>
              <a:rPr lang="cs-CZ" dirty="0"/>
              <a:t>Lékařská ozáření bez klinické indikace, například pro pojišťovací nebo právní účely, se provádí pouze pomocí zavedených klinických postupů.</a:t>
            </a:r>
          </a:p>
          <a:p>
            <a:pPr marL="342900" indent="-342900">
              <a:buFont typeface="+mj-lt"/>
              <a:buAutoNum type="arabicPeriod"/>
            </a:pPr>
            <a:endParaRPr lang="cs-CZ" dirty="0"/>
          </a:p>
          <a:p>
            <a:pPr marL="342900" indent="-342900">
              <a:buFont typeface="+mj-lt"/>
              <a:buAutoNum type="arabicPeriod"/>
            </a:pPr>
            <a:r>
              <a:rPr lang="cs-CZ" dirty="0"/>
              <a:t>Držitel povolení zajišťuje vhodný </a:t>
            </a:r>
            <a:r>
              <a:rPr lang="cs-CZ" b="1" dirty="0"/>
              <a:t>výběr zdravotnických prostředků a volbu postupů</a:t>
            </a:r>
            <a:r>
              <a:rPr lang="cs-CZ" dirty="0"/>
              <a:t>, které jsou určeny pro lékařské ozáření dětí, dále ozáření, která jsou součástí vyhledávacích vyšetření, a ozáření spojená s vysokými dávkami u pacientů při radioterapii, intervenční radiologii a počítačové tomografii. U těchto činností se věnuje zvýšená pozornost hodnocení ozáření pacientů nebo jiných osob podstupujících lékařské ozáření.</a:t>
            </a:r>
          </a:p>
          <a:p>
            <a:pPr marL="342900" indent="-342900">
              <a:buFont typeface="+mj-lt"/>
              <a:buAutoNum type="arabicPeriod"/>
            </a:pPr>
            <a:endParaRPr lang="cs-CZ" dirty="0"/>
          </a:p>
          <a:p>
            <a:pPr marL="342900" indent="-342900">
              <a:buFont typeface="+mj-lt"/>
              <a:buAutoNum type="arabicPeriod"/>
            </a:pPr>
            <a:r>
              <a:rPr lang="cs-CZ" dirty="0"/>
              <a:t>U každého lékařského ozáření se </a:t>
            </a:r>
            <a:r>
              <a:rPr lang="cs-CZ" b="1" dirty="0"/>
              <a:t>zaznamenávají veličiny a parametry </a:t>
            </a:r>
            <a:r>
              <a:rPr lang="cs-CZ" dirty="0"/>
              <a:t>umožňující stanovení dávky u každé vyšetřované nebo léčené osoby pro konkrétní zvolený radiologický postup.</a:t>
            </a:r>
          </a:p>
          <a:p>
            <a:pPr marL="342900" indent="-342900">
              <a:buFont typeface="+mj-lt"/>
              <a:buAutoNum type="arabicPeriod"/>
            </a:pPr>
            <a:endParaRPr lang="cs-CZ" dirty="0"/>
          </a:p>
          <a:p>
            <a:pPr marL="342900" indent="-342900">
              <a:buFont typeface="+mj-lt"/>
              <a:buAutoNum type="arabicPeriod"/>
            </a:pPr>
            <a:r>
              <a:rPr lang="cs-CZ" b="1" dirty="0"/>
              <a:t>Provozovatel</a:t>
            </a:r>
            <a:r>
              <a:rPr lang="cs-CZ" dirty="0"/>
              <a:t> zdravotnického zařízení </a:t>
            </a:r>
            <a:r>
              <a:rPr lang="cs-CZ" b="1" dirty="0"/>
              <a:t>oznamuje </a:t>
            </a:r>
            <a:r>
              <a:rPr lang="cs-CZ" dirty="0"/>
              <a:t>SÚJB na vyžádání </a:t>
            </a:r>
            <a:r>
              <a:rPr lang="cs-CZ" b="1" dirty="0"/>
              <a:t>údaje</a:t>
            </a:r>
            <a:r>
              <a:rPr lang="cs-CZ" dirty="0"/>
              <a:t>, které slouží ke stanovení distribuce dávek u obyvatelstva.</a:t>
            </a:r>
          </a:p>
        </p:txBody>
      </p:sp>
    </p:spTree>
    <p:extLst>
      <p:ext uri="{BB962C8B-B14F-4D97-AF65-F5344CB8AC3E}">
        <p14:creationId xmlns:p14="http://schemas.microsoft.com/office/powerpoint/2010/main" val="363115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Principy radiační ochrany</a:t>
            </a:r>
          </a:p>
        </p:txBody>
      </p:sp>
      <p:pic>
        <p:nvPicPr>
          <p:cNvPr id="4" name="Picture 2" descr="C:\Users\rtg\Desktop\ca502c2d4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0095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539552" y="4941168"/>
            <a:ext cx="8280920" cy="1754326"/>
          </a:xfrm>
          <a:prstGeom prst="rect">
            <a:avLst/>
          </a:prstGeom>
        </p:spPr>
        <p:txBody>
          <a:bodyPr wrap="square">
            <a:spAutoFit/>
          </a:bodyPr>
          <a:lstStyle/>
          <a:p>
            <a:r>
              <a:rPr lang="cs-CZ" dirty="0"/>
              <a:t>Zatímco profesionální expozice je regulována všemi třemi principy, při lékařském ozáření jsou platné pouze prvé dva – </a:t>
            </a:r>
            <a:r>
              <a:rPr lang="cs-CZ" b="1" dirty="0"/>
              <a:t>lékařské ozáření nepodléhá limitům</a:t>
            </a:r>
            <a:r>
              <a:rPr lang="cs-CZ" dirty="0"/>
              <a:t>. </a:t>
            </a:r>
          </a:p>
          <a:p>
            <a:r>
              <a:rPr lang="cs-CZ" dirty="0"/>
              <a:t>Je to z toho důvodu, že pacient je sám nositelem přínosu vyšetření – limity by mohly znamenat, že lékař bude omezován při získávaní diagnostických informací, které potřebuje ke stanovení diagnózy a volbě dalšího postupu vyšetřování nebo léčby.</a:t>
            </a:r>
          </a:p>
          <a:p>
            <a:endParaRPr lang="cs-CZ" dirty="0"/>
          </a:p>
        </p:txBody>
      </p:sp>
    </p:spTree>
    <p:extLst>
      <p:ext uri="{BB962C8B-B14F-4D97-AF65-F5344CB8AC3E}">
        <p14:creationId xmlns:p14="http://schemas.microsoft.com/office/powerpoint/2010/main" val="4270417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40" y="404664"/>
            <a:ext cx="8604132" cy="597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32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3844" y="1340768"/>
            <a:ext cx="8229600" cy="4525963"/>
          </a:xfrm>
        </p:spPr>
        <p:txBody>
          <a:bodyPr/>
          <a:lstStyle/>
          <a:p>
            <a:r>
              <a:rPr lang="cs-CZ" sz="1800" dirty="0"/>
              <a:t>Systém je zajištěn stanovením limitů ozáření, odvozených limitů a autorizovaných limitů</a:t>
            </a:r>
          </a:p>
          <a:p>
            <a:endParaRPr lang="cs-CZ" sz="1800" dirty="0"/>
          </a:p>
          <a:p>
            <a:pPr marL="0" indent="0">
              <a:buNone/>
            </a:pPr>
            <a:r>
              <a:rPr lang="cs-CZ" sz="1800" b="1" u="sng" dirty="0"/>
              <a:t>Limity ozáření </a:t>
            </a:r>
          </a:p>
          <a:p>
            <a:pPr marL="0" indent="0">
              <a:buNone/>
            </a:pPr>
            <a:endParaRPr lang="cs-CZ" sz="1800" b="1" u="sng" dirty="0"/>
          </a:p>
          <a:p>
            <a:r>
              <a:rPr lang="cs-CZ" sz="1800" dirty="0"/>
              <a:t>jsou závaznými kvantitativními ukazateli pro celkové ozáření z radiačních činností, jejichž překročení není ve stanovených případech přípustné</a:t>
            </a:r>
          </a:p>
          <a:p>
            <a:r>
              <a:rPr lang="cs-CZ" sz="1800" dirty="0"/>
              <a:t>dělí se na limity :</a:t>
            </a:r>
          </a:p>
          <a:p>
            <a:endParaRPr lang="cs-CZ" sz="1800" dirty="0"/>
          </a:p>
          <a:p>
            <a:pPr>
              <a:buAutoNum type="arabicPeriod"/>
            </a:pPr>
            <a:r>
              <a:rPr lang="cs-CZ" sz="1800" b="1" dirty="0"/>
              <a:t>obecné</a:t>
            </a:r>
          </a:p>
          <a:p>
            <a:pPr>
              <a:buAutoNum type="arabicPeriod"/>
            </a:pPr>
            <a:r>
              <a:rPr lang="cs-CZ" sz="1800" b="1" dirty="0"/>
              <a:t>limity pro radiační pracovníky </a:t>
            </a:r>
          </a:p>
          <a:p>
            <a:pPr>
              <a:buAutoNum type="arabicPeriod"/>
            </a:pPr>
            <a:r>
              <a:rPr lang="cs-CZ" sz="1800" b="1" dirty="0"/>
              <a:t>limity pro učně a studenty</a:t>
            </a:r>
            <a:endParaRPr lang="cs-CZ" sz="1800" dirty="0"/>
          </a:p>
          <a:p>
            <a:endParaRPr lang="cs-CZ" sz="1800" dirty="0"/>
          </a:p>
          <a:p>
            <a:endParaRPr lang="cs-CZ" sz="1800" dirty="0"/>
          </a:p>
          <a:p>
            <a:pPr marL="0" indent="0">
              <a:buNone/>
            </a:pPr>
            <a:endParaRPr lang="cs-CZ" dirty="0"/>
          </a:p>
          <a:p>
            <a:pPr marL="0" indent="0">
              <a:buNone/>
            </a:pPr>
            <a:endParaRPr lang="cs-CZ" dirty="0"/>
          </a:p>
          <a:p>
            <a:endParaRPr lang="cs-CZ" dirty="0"/>
          </a:p>
          <a:p>
            <a:endParaRPr lang="cs-CZ" dirty="0"/>
          </a:p>
        </p:txBody>
      </p:sp>
      <p:sp>
        <p:nvSpPr>
          <p:cNvPr id="4" name="Rectangle 5"/>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Times New Roman" pitchFamily="18" charset="0"/>
                <a:cs typeface="Arial" pitchFamily="34" charset="0"/>
              </a:rPr>
              <a:t>C/ Systém limitů pro omezování ozáření</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473844" y="773879"/>
            <a:ext cx="33099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rgbClr val="000000"/>
                </a:solidFill>
                <a:effectLst/>
                <a:latin typeface="Times New Roman" pitchFamily="18" charset="0"/>
                <a:cs typeface="Arial" pitchFamily="34" charset="0"/>
              </a:rPr>
              <a:t>(vyhláška č. 307/2002Sb., § 18 až § 22)</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349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04664"/>
            <a:ext cx="8568952" cy="6048672"/>
          </a:xfrm>
        </p:spPr>
        <p:txBody>
          <a:bodyPr>
            <a:normAutofit fontScale="92500" lnSpcReduction="10000"/>
          </a:bodyPr>
          <a:lstStyle/>
          <a:p>
            <a:pPr marL="0" indent="0">
              <a:buNone/>
            </a:pPr>
            <a:r>
              <a:rPr lang="cs-CZ" sz="1900" b="1" dirty="0"/>
              <a:t>Obecné limity</a:t>
            </a:r>
          </a:p>
          <a:p>
            <a:pPr marL="0" indent="0">
              <a:buNone/>
            </a:pPr>
            <a:endParaRPr lang="cs-CZ" sz="1900" b="1" dirty="0"/>
          </a:p>
          <a:p>
            <a:r>
              <a:rPr lang="cs-CZ" sz="1900" dirty="0"/>
              <a:t>vztahují se na </a:t>
            </a:r>
            <a:r>
              <a:rPr lang="cs-CZ" sz="1900" b="1" dirty="0"/>
              <a:t>celkové ozáření </a:t>
            </a:r>
            <a:r>
              <a:rPr lang="cs-CZ" sz="1900" dirty="0"/>
              <a:t>z radiačních činností = činností při využívání umělých i přírodních zdrojů záření, nevztahují se na profesní, lékařské a havarijní ozáření.</a:t>
            </a:r>
          </a:p>
          <a:p>
            <a:endParaRPr lang="cs-CZ" sz="1900" dirty="0"/>
          </a:p>
          <a:p>
            <a:pPr marL="0" indent="0">
              <a:buNone/>
            </a:pPr>
            <a:r>
              <a:rPr lang="cs-CZ" sz="1900" b="1" dirty="0"/>
              <a:t>Limity pro radiační pracovníky</a:t>
            </a:r>
            <a:endParaRPr lang="cs-CZ" sz="1900" dirty="0"/>
          </a:p>
          <a:p>
            <a:pPr marL="0" indent="0">
              <a:buNone/>
            </a:pPr>
            <a:endParaRPr lang="cs-CZ" sz="1900" dirty="0"/>
          </a:p>
          <a:p>
            <a:r>
              <a:rPr lang="cs-CZ" sz="1900" dirty="0"/>
              <a:t>vztahují se na </a:t>
            </a:r>
            <a:r>
              <a:rPr lang="cs-CZ" sz="1900" b="1" dirty="0"/>
              <a:t>profesní ozáření</a:t>
            </a:r>
            <a:r>
              <a:rPr lang="cs-CZ" sz="1900" dirty="0"/>
              <a:t>, tj. na ozáření, kterému jsou vystaveni v přímém vztahu k vykonávané práci radiační pracovníci.</a:t>
            </a:r>
          </a:p>
          <a:p>
            <a:r>
              <a:rPr lang="cs-CZ" sz="1900" dirty="0"/>
              <a:t>vztahují se na součet dávek ze všech cest ozáření a při všech pracovních činnostech, které radiační pracovník vykonává u jednoho nebo souběžně u více držitelů povolení k nakládání se zdroji ionizujícího záření, nebo které vykonává také jako samostatný držitel povolení k nakládání se zdroji ionizujícího záření.</a:t>
            </a:r>
          </a:p>
          <a:p>
            <a:endParaRPr lang="cs-CZ" sz="1900" b="1" dirty="0"/>
          </a:p>
          <a:p>
            <a:pPr marL="0" indent="0">
              <a:buNone/>
            </a:pPr>
            <a:r>
              <a:rPr lang="cs-CZ" sz="1900" b="1" dirty="0"/>
              <a:t>Limity pro učně a studenty</a:t>
            </a:r>
            <a:endParaRPr lang="cs-CZ" sz="1900" dirty="0"/>
          </a:p>
          <a:p>
            <a:pPr marL="0" indent="0">
              <a:buNone/>
            </a:pPr>
            <a:endParaRPr lang="cs-CZ" sz="1900" dirty="0"/>
          </a:p>
          <a:p>
            <a:r>
              <a:rPr lang="cs-CZ" sz="1900" dirty="0"/>
              <a:t>jsou pro </a:t>
            </a:r>
            <a:r>
              <a:rPr lang="cs-CZ" sz="1900" b="1" dirty="0"/>
              <a:t>osoby mladší než 16 let </a:t>
            </a:r>
            <a:r>
              <a:rPr lang="cs-CZ" sz="1900" dirty="0"/>
              <a:t>stejné jako limity obecné a pro osoby starší, než 18 let stejné jako limity pro radiační pracovníky.</a:t>
            </a:r>
          </a:p>
          <a:p>
            <a:r>
              <a:rPr lang="cs-CZ" sz="1900" dirty="0"/>
              <a:t>vztahují se na ozáření, kterému jsou vědomě, dobrovolně a po poučení o rizicích s tím spojených vystaveny osoby po dobu své specializované přípravy na výkon povolání se zdroji ionizujícího záření.</a:t>
            </a:r>
          </a:p>
          <a:p>
            <a:endParaRPr lang="cs-CZ" dirty="0"/>
          </a:p>
          <a:p>
            <a:endParaRPr lang="cs-CZ" dirty="0"/>
          </a:p>
        </p:txBody>
      </p:sp>
    </p:spTree>
    <p:extLst>
      <p:ext uri="{BB962C8B-B14F-4D97-AF65-F5344CB8AC3E}">
        <p14:creationId xmlns:p14="http://schemas.microsoft.com/office/powerpoint/2010/main" val="1034580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dirty="0"/>
              <a:t>Limity ozáření</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4784"/>
            <a:ext cx="9079868" cy="3822755"/>
          </a:xfrm>
          <a:prstGeom prst="rect">
            <a:avLst/>
          </a:prstGeom>
          <a:solidFill>
            <a:schemeClr val="bg1"/>
          </a:solidFill>
          <a:ln>
            <a:noFill/>
          </a:ln>
          <a:effectLst/>
        </p:spPr>
      </p:pic>
    </p:spTree>
    <p:extLst>
      <p:ext uri="{BB962C8B-B14F-4D97-AF65-F5344CB8AC3E}">
        <p14:creationId xmlns:p14="http://schemas.microsoft.com/office/powerpoint/2010/main" val="3032712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56" y="260648"/>
            <a:ext cx="8761319" cy="85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ulka 3"/>
          <p:cNvGraphicFramePr>
            <a:graphicFrameLocks noGrp="1"/>
          </p:cNvGraphicFramePr>
          <p:nvPr>
            <p:extLst>
              <p:ext uri="{D42A27DB-BD31-4B8C-83A1-F6EECF244321}">
                <p14:modId xmlns:p14="http://schemas.microsoft.com/office/powerpoint/2010/main" val="37567574"/>
              </p:ext>
            </p:extLst>
          </p:nvPr>
        </p:nvGraphicFramePr>
        <p:xfrm>
          <a:off x="245156" y="1124745"/>
          <a:ext cx="8647323" cy="5184574"/>
        </p:xfrm>
        <a:graphic>
          <a:graphicData uri="http://schemas.openxmlformats.org/drawingml/2006/table">
            <a:tbl>
              <a:tblPr/>
              <a:tblGrid>
                <a:gridCol w="3236316">
                  <a:extLst>
                    <a:ext uri="{9D8B030D-6E8A-4147-A177-3AD203B41FA5}">
                      <a16:colId xmlns:a16="http://schemas.microsoft.com/office/drawing/2014/main" val="20000"/>
                    </a:ext>
                  </a:extLst>
                </a:gridCol>
                <a:gridCol w="3236316">
                  <a:extLst>
                    <a:ext uri="{9D8B030D-6E8A-4147-A177-3AD203B41FA5}">
                      <a16:colId xmlns:a16="http://schemas.microsoft.com/office/drawing/2014/main" val="20001"/>
                    </a:ext>
                  </a:extLst>
                </a:gridCol>
                <a:gridCol w="2174691">
                  <a:extLst>
                    <a:ext uri="{9D8B030D-6E8A-4147-A177-3AD203B41FA5}">
                      <a16:colId xmlns:a16="http://schemas.microsoft.com/office/drawing/2014/main" val="20002"/>
                    </a:ext>
                  </a:extLst>
                </a:gridCol>
              </a:tblGrid>
              <a:tr h="506608">
                <a:tc>
                  <a:txBody>
                    <a:bodyPr/>
                    <a:lstStyle/>
                    <a:p>
                      <a:pPr algn="ctr">
                        <a:spcAft>
                          <a:spcPts val="500"/>
                        </a:spcAft>
                      </a:pPr>
                      <a:r>
                        <a:rPr lang="cs-CZ" sz="1400" b="1" dirty="0">
                          <a:effectLst/>
                          <a:latin typeface="Times New Roman"/>
                          <a:ea typeface="Times New Roman"/>
                        </a:rPr>
                        <a:t>ozáření</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500"/>
                        </a:spcAft>
                      </a:pPr>
                      <a:r>
                        <a:rPr lang="cs-CZ" sz="1400" b="1" dirty="0">
                          <a:effectLst/>
                          <a:latin typeface="Times New Roman"/>
                          <a:ea typeface="Times New Roman"/>
                        </a:rPr>
                        <a:t>limitovaná veličina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500"/>
                        </a:spcAft>
                      </a:pPr>
                      <a:r>
                        <a:rPr lang="cs-CZ" sz="1400" b="1" dirty="0">
                          <a:effectLst/>
                          <a:latin typeface="Times New Roman"/>
                          <a:ea typeface="Times New Roman"/>
                        </a:rPr>
                        <a:t>odvozený limit</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17002">
                <a:tc rowSpan="2">
                  <a:txBody>
                    <a:bodyPr/>
                    <a:lstStyle/>
                    <a:p>
                      <a:pPr algn="ctr">
                        <a:spcAft>
                          <a:spcPts val="500"/>
                        </a:spcAft>
                      </a:pPr>
                      <a:r>
                        <a:rPr lang="cs-CZ" sz="1100" b="1" dirty="0">
                          <a:effectLst/>
                          <a:latin typeface="Times New Roman"/>
                          <a:ea typeface="Times New Roman"/>
                        </a:rPr>
                        <a:t>zevní</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solidFill>
                            <a:srgbClr val="000000"/>
                          </a:solidFill>
                          <a:effectLst/>
                          <a:latin typeface="Times New Roman"/>
                          <a:ea typeface="Times New Roman"/>
                        </a:rPr>
                        <a:t>H</a:t>
                      </a:r>
                      <a:r>
                        <a:rPr lang="cs-CZ" sz="1100" b="1" baseline="-25000" dirty="0">
                          <a:solidFill>
                            <a:srgbClr val="000000"/>
                          </a:solidFill>
                          <a:effectLst/>
                          <a:latin typeface="Times New Roman"/>
                          <a:ea typeface="Times New Roman"/>
                        </a:rPr>
                        <a:t>P</a:t>
                      </a:r>
                      <a:r>
                        <a:rPr lang="cs-CZ" sz="1100" b="1" dirty="0">
                          <a:solidFill>
                            <a:srgbClr val="000000"/>
                          </a:solidFill>
                          <a:effectLst/>
                          <a:latin typeface="Times New Roman"/>
                          <a:ea typeface="Times New Roman"/>
                        </a:rPr>
                        <a:t>(0,07) –</a:t>
                      </a:r>
                      <a:r>
                        <a:rPr lang="cs-CZ" sz="1200" b="1" dirty="0">
                          <a:solidFill>
                            <a:srgbClr val="000000"/>
                          </a:solidFill>
                          <a:effectLst/>
                          <a:latin typeface="Times New Roman"/>
                          <a:ea typeface="Times New Roman"/>
                        </a:rPr>
                        <a:t> </a:t>
                      </a:r>
                      <a:r>
                        <a:rPr lang="cs-CZ" sz="1100" b="1" dirty="0">
                          <a:effectLst/>
                          <a:latin typeface="Times New Roman"/>
                          <a:ea typeface="Times New Roman"/>
                        </a:rPr>
                        <a:t>osob. </a:t>
                      </a:r>
                      <a:r>
                        <a:rPr lang="cs-CZ" sz="1100" b="1" dirty="0" err="1">
                          <a:effectLst/>
                          <a:latin typeface="Times New Roman"/>
                          <a:ea typeface="Times New Roman"/>
                        </a:rPr>
                        <a:t>dávk</a:t>
                      </a:r>
                      <a:r>
                        <a:rPr lang="cs-CZ" sz="1100" b="1" dirty="0">
                          <a:effectLst/>
                          <a:latin typeface="Times New Roman"/>
                          <a:ea typeface="Times New Roman"/>
                        </a:rPr>
                        <a:t>. </a:t>
                      </a:r>
                      <a:r>
                        <a:rPr lang="cs-CZ" sz="1100" b="1" dirty="0" err="1">
                          <a:effectLst/>
                          <a:latin typeface="Times New Roman"/>
                          <a:ea typeface="Times New Roman"/>
                        </a:rPr>
                        <a:t>ekv</a:t>
                      </a:r>
                      <a:r>
                        <a:rPr lang="cs-CZ" sz="1100" b="1" dirty="0">
                          <a:effectLst/>
                          <a:latin typeface="Times New Roman"/>
                          <a:ea typeface="Times New Roman"/>
                        </a:rPr>
                        <a:t>. v hloubce 0,07 mm</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500"/>
                        </a:spcAft>
                      </a:pPr>
                      <a:r>
                        <a:rPr lang="cs-CZ" sz="1100" b="1">
                          <a:effectLst/>
                          <a:latin typeface="Times New Roman"/>
                          <a:ea typeface="Times New Roman"/>
                        </a:rPr>
                        <a:t>500 mSv/rok</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3370">
                <a:tc vMerge="1">
                  <a:txBody>
                    <a:bodyPr/>
                    <a:lstStyle/>
                    <a:p>
                      <a:endParaRPr lang="cs-CZ"/>
                    </a:p>
                  </a:txBody>
                  <a:tcPr/>
                </a:tc>
                <a:tc>
                  <a:txBody>
                    <a:bodyPr/>
                    <a:lstStyle/>
                    <a:p>
                      <a:pPr algn="l">
                        <a:spcAft>
                          <a:spcPts val="500"/>
                        </a:spcAft>
                      </a:pPr>
                      <a:r>
                        <a:rPr lang="cs-CZ" sz="1100" b="1" dirty="0">
                          <a:solidFill>
                            <a:srgbClr val="000000"/>
                          </a:solidFill>
                          <a:effectLst/>
                          <a:latin typeface="Times New Roman"/>
                          <a:ea typeface="Times New Roman"/>
                        </a:rPr>
                        <a:t>H</a:t>
                      </a:r>
                      <a:r>
                        <a:rPr lang="cs-CZ" sz="1100" b="1" baseline="-25000" dirty="0">
                          <a:solidFill>
                            <a:srgbClr val="000000"/>
                          </a:solidFill>
                          <a:effectLst/>
                          <a:latin typeface="Times New Roman"/>
                          <a:ea typeface="Times New Roman"/>
                        </a:rPr>
                        <a:t>P</a:t>
                      </a:r>
                      <a:r>
                        <a:rPr lang="cs-CZ" sz="1100" b="1" dirty="0">
                          <a:solidFill>
                            <a:srgbClr val="000000"/>
                          </a:solidFill>
                          <a:effectLst/>
                          <a:latin typeface="Times New Roman"/>
                          <a:ea typeface="Times New Roman"/>
                        </a:rPr>
                        <a:t>(10) - </a:t>
                      </a:r>
                      <a:r>
                        <a:rPr lang="cs-CZ" sz="1100" b="1" dirty="0">
                          <a:effectLst/>
                          <a:latin typeface="Times New Roman"/>
                          <a:ea typeface="Times New Roman"/>
                        </a:rPr>
                        <a:t>osob. </a:t>
                      </a:r>
                      <a:r>
                        <a:rPr lang="cs-CZ" sz="1100" b="1" dirty="0" err="1">
                          <a:effectLst/>
                          <a:latin typeface="Times New Roman"/>
                          <a:ea typeface="Times New Roman"/>
                        </a:rPr>
                        <a:t>dávk</a:t>
                      </a:r>
                      <a:r>
                        <a:rPr lang="cs-CZ" sz="1100" b="1" dirty="0">
                          <a:effectLst/>
                          <a:latin typeface="Times New Roman"/>
                          <a:ea typeface="Times New Roman"/>
                        </a:rPr>
                        <a:t>. </a:t>
                      </a:r>
                      <a:r>
                        <a:rPr lang="cs-CZ" sz="1100" b="1" dirty="0" err="1">
                          <a:effectLst/>
                          <a:latin typeface="Times New Roman"/>
                          <a:ea typeface="Times New Roman"/>
                        </a:rPr>
                        <a:t>ekv</a:t>
                      </a:r>
                      <a:r>
                        <a:rPr lang="cs-CZ" sz="1100" b="1" dirty="0">
                          <a:effectLst/>
                          <a:latin typeface="Times New Roman"/>
                          <a:ea typeface="Times New Roman"/>
                        </a:rPr>
                        <a:t>. v hloubce 10 mm</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500"/>
                        </a:spcAft>
                      </a:pPr>
                      <a:r>
                        <a:rPr lang="cs-CZ" sz="1100" b="1" dirty="0">
                          <a:effectLst/>
                          <a:latin typeface="Times New Roman"/>
                          <a:ea typeface="Times New Roman"/>
                        </a:rPr>
                        <a:t>20 </a:t>
                      </a:r>
                      <a:r>
                        <a:rPr lang="cs-CZ" sz="1100" b="1" dirty="0" err="1">
                          <a:effectLst/>
                          <a:latin typeface="Times New Roman"/>
                          <a:ea typeface="Times New Roman"/>
                        </a:rPr>
                        <a:t>mSv</a:t>
                      </a:r>
                      <a:r>
                        <a:rPr lang="cs-CZ" sz="1100" b="1" dirty="0">
                          <a:effectLst/>
                          <a:latin typeface="Times New Roman"/>
                          <a:ea typeface="Times New Roman"/>
                        </a:rPr>
                        <a:t>/rok</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1753">
                <a:tc rowSpan="2">
                  <a:txBody>
                    <a:bodyPr/>
                    <a:lstStyle/>
                    <a:p>
                      <a:pPr algn="ctr">
                        <a:spcAft>
                          <a:spcPts val="500"/>
                        </a:spcAft>
                      </a:pPr>
                      <a:r>
                        <a:rPr lang="cs-CZ" sz="1100" b="1">
                          <a:effectLst/>
                          <a:latin typeface="Times New Roman"/>
                          <a:ea typeface="Times New Roman"/>
                        </a:rPr>
                        <a:t>vnitřní</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příjem radionuklidů požitím</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podíl 20 </a:t>
                      </a:r>
                      <a:r>
                        <a:rPr lang="cs-CZ" sz="1100" b="1" dirty="0" err="1">
                          <a:effectLst/>
                          <a:latin typeface="Times New Roman"/>
                          <a:ea typeface="Times New Roman"/>
                        </a:rPr>
                        <a:t>mSv</a:t>
                      </a:r>
                      <a:r>
                        <a:rPr lang="cs-CZ" sz="1100" b="1" dirty="0">
                          <a:effectLst/>
                          <a:latin typeface="Times New Roman"/>
                          <a:ea typeface="Times New Roman"/>
                        </a:rPr>
                        <a:t> a konverzního faktoru </a:t>
                      </a:r>
                      <a:r>
                        <a:rPr lang="cs-CZ" sz="1100" b="1" dirty="0" err="1">
                          <a:effectLst/>
                          <a:latin typeface="Times New Roman"/>
                          <a:ea typeface="Times New Roman"/>
                        </a:rPr>
                        <a:t>h</a:t>
                      </a:r>
                      <a:r>
                        <a:rPr lang="cs-CZ" sz="1100" b="1" baseline="-25000" dirty="0" err="1">
                          <a:effectLst/>
                          <a:latin typeface="Times New Roman"/>
                          <a:ea typeface="Times New Roman"/>
                        </a:rPr>
                        <a:t>ing</a:t>
                      </a:r>
                      <a:r>
                        <a:rPr lang="cs-CZ" sz="1100" b="1" dirty="0">
                          <a:effectLst/>
                          <a:latin typeface="Times New Roman"/>
                          <a:ea typeface="Times New Roman"/>
                        </a:rPr>
                        <a:t> pro příjem daného radionuklidu požitím </a:t>
                      </a:r>
                      <a:endParaRPr lang="cs-CZ" sz="1200" b="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1753">
                <a:tc vMerge="1">
                  <a:txBody>
                    <a:bodyPr/>
                    <a:lstStyle/>
                    <a:p>
                      <a:endParaRPr lang="cs-CZ"/>
                    </a:p>
                  </a:txBody>
                  <a:tcPr/>
                </a:tc>
                <a:tc>
                  <a:txBody>
                    <a:bodyPr/>
                    <a:lstStyle/>
                    <a:p>
                      <a:pPr algn="l">
                        <a:spcAft>
                          <a:spcPts val="500"/>
                        </a:spcAft>
                      </a:pPr>
                      <a:r>
                        <a:rPr lang="cs-CZ" sz="1100" b="1">
                          <a:effectLst/>
                          <a:latin typeface="Times New Roman"/>
                          <a:ea typeface="Times New Roman"/>
                        </a:rPr>
                        <a:t>příjem radionuklidů vdechnutím</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podíl 20 </a:t>
                      </a:r>
                      <a:r>
                        <a:rPr lang="cs-CZ" sz="1100" b="1" dirty="0" err="1">
                          <a:effectLst/>
                          <a:latin typeface="Times New Roman"/>
                          <a:ea typeface="Times New Roman"/>
                        </a:rPr>
                        <a:t>mSv</a:t>
                      </a:r>
                      <a:r>
                        <a:rPr lang="cs-CZ" sz="1100" b="1" dirty="0">
                          <a:effectLst/>
                          <a:latin typeface="Times New Roman"/>
                          <a:ea typeface="Times New Roman"/>
                        </a:rPr>
                        <a:t> a konverzního faktoru </a:t>
                      </a:r>
                      <a:r>
                        <a:rPr lang="cs-CZ" sz="1100" b="1" dirty="0" err="1">
                          <a:effectLst/>
                          <a:latin typeface="Times New Roman"/>
                          <a:ea typeface="Times New Roman"/>
                        </a:rPr>
                        <a:t>h</a:t>
                      </a:r>
                      <a:r>
                        <a:rPr lang="cs-CZ" sz="1100" b="1" baseline="-25000" dirty="0" err="1">
                          <a:effectLst/>
                          <a:latin typeface="Times New Roman"/>
                          <a:ea typeface="Times New Roman"/>
                        </a:rPr>
                        <a:t>inh</a:t>
                      </a:r>
                      <a:r>
                        <a:rPr lang="cs-CZ" sz="1100" b="1" dirty="0">
                          <a:effectLst/>
                          <a:latin typeface="Times New Roman"/>
                          <a:ea typeface="Times New Roman"/>
                        </a:rPr>
                        <a:t> pro příjem daného radionuklidu vdechnutím </a:t>
                      </a:r>
                      <a:endParaRPr lang="cs-CZ" sz="1200" b="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0584">
                <a:tc rowSpan="4">
                  <a:txBody>
                    <a:bodyPr/>
                    <a:lstStyle/>
                    <a:p>
                      <a:pPr algn="ctr">
                        <a:spcAft>
                          <a:spcPts val="500"/>
                        </a:spcAft>
                      </a:pPr>
                      <a:r>
                        <a:rPr lang="cs-CZ" sz="1100" b="1">
                          <a:effectLst/>
                          <a:latin typeface="Times New Roman"/>
                          <a:ea typeface="Times New Roman"/>
                        </a:rPr>
                        <a:t>ozáření produkty přeměny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a:effectLst/>
                          <a:latin typeface="Times New Roman"/>
                          <a:ea typeface="Times New Roman"/>
                        </a:rPr>
                        <a:t>roční příjem ekvivalentní aktivity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3 </a:t>
                      </a:r>
                      <a:r>
                        <a:rPr lang="cs-CZ" sz="1100" b="1" dirty="0" err="1">
                          <a:effectLst/>
                          <a:latin typeface="Times New Roman"/>
                          <a:ea typeface="Times New Roman"/>
                        </a:rPr>
                        <a:t>MBq</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0584">
                <a:tc vMerge="1">
                  <a:txBody>
                    <a:bodyPr/>
                    <a:lstStyle/>
                    <a:p>
                      <a:endParaRPr lang="cs-CZ"/>
                    </a:p>
                  </a:txBody>
                  <a:tcPr/>
                </a:tc>
                <a:tc>
                  <a:txBody>
                    <a:bodyPr/>
                    <a:lstStyle/>
                    <a:p>
                      <a:pPr algn="l">
                        <a:spcAft>
                          <a:spcPts val="500"/>
                        </a:spcAft>
                      </a:pPr>
                      <a:r>
                        <a:rPr lang="cs-CZ" sz="1100" b="1">
                          <a:effectLst/>
                          <a:latin typeface="Times New Roman"/>
                          <a:ea typeface="Times New Roman"/>
                        </a:rPr>
                        <a:t>latentní energie produktů přeměny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17 </a:t>
                      </a:r>
                      <a:r>
                        <a:rPr lang="cs-CZ" sz="1100" b="1" dirty="0" err="1">
                          <a:effectLst/>
                          <a:latin typeface="Times New Roman"/>
                          <a:ea typeface="Times New Roman"/>
                        </a:rPr>
                        <a:t>mJ</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0584">
                <a:tc vMerge="1">
                  <a:txBody>
                    <a:bodyPr/>
                    <a:lstStyle/>
                    <a:p>
                      <a:endParaRPr lang="cs-CZ"/>
                    </a:p>
                  </a:txBody>
                  <a:tcPr/>
                </a:tc>
                <a:tc>
                  <a:txBody>
                    <a:bodyPr/>
                    <a:lstStyle/>
                    <a:p>
                      <a:pPr algn="l">
                        <a:spcAft>
                          <a:spcPts val="500"/>
                        </a:spcAft>
                      </a:pPr>
                      <a:r>
                        <a:rPr lang="cs-CZ" sz="1100" b="1">
                          <a:effectLst/>
                          <a:latin typeface="Times New Roman"/>
                          <a:ea typeface="Times New Roman"/>
                        </a:rPr>
                        <a:t>expozice produktům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2,5 MBq.h.m</a:t>
                      </a:r>
                      <a:r>
                        <a:rPr lang="cs-CZ" sz="1100" b="1" baseline="30000" dirty="0">
                          <a:effectLst/>
                          <a:latin typeface="Times New Roman"/>
                          <a:ea typeface="Times New Roman"/>
                        </a:rPr>
                        <a:t>-3</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1168">
                <a:tc vMerge="1">
                  <a:txBody>
                    <a:bodyPr/>
                    <a:lstStyle/>
                    <a:p>
                      <a:endParaRPr lang="cs-CZ"/>
                    </a:p>
                  </a:txBody>
                  <a:tcPr/>
                </a:tc>
                <a:tc>
                  <a:txBody>
                    <a:bodyPr/>
                    <a:lstStyle/>
                    <a:p>
                      <a:pPr algn="l">
                        <a:spcAft>
                          <a:spcPts val="500"/>
                        </a:spcAft>
                      </a:pPr>
                      <a:r>
                        <a:rPr lang="cs-CZ" sz="1100" b="1">
                          <a:effectLst/>
                          <a:latin typeface="Times New Roman"/>
                          <a:ea typeface="Times New Roman"/>
                        </a:rPr>
                        <a:t>celoroční průměrná ekvivalentní objemová aktivita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1260 Bq.m</a:t>
                      </a:r>
                      <a:r>
                        <a:rPr lang="cs-CZ" sz="1100" b="1" baseline="30000" dirty="0">
                          <a:effectLst/>
                          <a:latin typeface="Times New Roman"/>
                          <a:ea typeface="Times New Roman"/>
                        </a:rPr>
                        <a:t>-3</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81168">
                <a:tc>
                  <a:txBody>
                    <a:bodyPr/>
                    <a:lstStyle/>
                    <a:p>
                      <a:pPr algn="ctr">
                        <a:spcAft>
                          <a:spcPts val="500"/>
                        </a:spcAft>
                      </a:pPr>
                      <a:r>
                        <a:rPr lang="cs-CZ" sz="1100" b="1">
                          <a:effectLst/>
                          <a:latin typeface="Times New Roman"/>
                          <a:ea typeface="Times New Roman"/>
                        </a:rPr>
                        <a:t>ozáření směsí dlouhodobých radionuklidů emitujících záření alfa uran-radiové řady</a:t>
                      </a:r>
                      <a:endParaRPr lang="cs-CZ" sz="1200" b="1">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a:effectLst/>
                          <a:latin typeface="Times New Roman"/>
                          <a:ea typeface="Times New Roman"/>
                        </a:rPr>
                        <a:t>příjem vdechnutím za kalendářní rok</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1850 </a:t>
                      </a:r>
                      <a:r>
                        <a:rPr lang="cs-CZ" sz="1100" b="1" dirty="0" err="1">
                          <a:effectLst/>
                          <a:latin typeface="Times New Roman"/>
                          <a:ea typeface="Times New Roman"/>
                        </a:rPr>
                        <a:t>Bq</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14209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8"/>
            <a:ext cx="884201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058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7632847" cy="64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84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332656"/>
            <a:ext cx="8712968" cy="6048672"/>
          </a:xfrm>
        </p:spPr>
        <p:txBody>
          <a:bodyPr>
            <a:normAutofit lnSpcReduction="10000"/>
          </a:bodyPr>
          <a:lstStyle/>
          <a:p>
            <a:pPr marL="0" indent="0">
              <a:buNone/>
            </a:pPr>
            <a:r>
              <a:rPr lang="cs-CZ" sz="1800" b="1" dirty="0"/>
              <a:t>Evidence osobních dávek u držitelů povolení    </a:t>
            </a:r>
            <a:r>
              <a:rPr lang="cs-CZ" sz="1800" dirty="0"/>
              <a:t>§ 84 /307</a:t>
            </a:r>
            <a:endParaRPr lang="cs-CZ" sz="1800" b="1" dirty="0"/>
          </a:p>
          <a:p>
            <a:pPr marL="0" indent="0">
              <a:buNone/>
            </a:pPr>
            <a:endParaRPr lang="cs-CZ" sz="1800" dirty="0"/>
          </a:p>
          <a:p>
            <a:pPr marL="0" indent="0">
              <a:buNone/>
            </a:pPr>
            <a:r>
              <a:rPr lang="cs-CZ" sz="1800" dirty="0"/>
              <a:t>1. Držitel povolení vede k </a:t>
            </a:r>
            <a:r>
              <a:rPr lang="cs-CZ" sz="1800" b="1" dirty="0"/>
              <a:t>evidenci osobních dávek pracovníků kategorie A </a:t>
            </a:r>
            <a:r>
              <a:rPr lang="cs-CZ" sz="1800" dirty="0"/>
              <a:t>tyto doklady a údaje: </a:t>
            </a:r>
          </a:p>
          <a:p>
            <a:r>
              <a:rPr lang="cs-CZ" sz="1800" dirty="0"/>
              <a:t>a) jméno, příjmení, místo a datum narození, </a:t>
            </a:r>
          </a:p>
          <a:p>
            <a:r>
              <a:rPr lang="cs-CZ" sz="1800" dirty="0"/>
              <a:t>b) rodné číslo, pokud bylo přiděleno a nositel rodného čísla k jeho využití udělil písemný souhlas podle zvláštního právního předpisu, </a:t>
            </a:r>
          </a:p>
          <a:p>
            <a:r>
              <a:rPr lang="cs-CZ" sz="1800" dirty="0"/>
              <a:t>c) osobní dávky a další údaje k charakterizaci ozáření stanovené SÚJB v podmínkách povolení nebo schválené SÚJB jako součást programu monitorování. </a:t>
            </a:r>
          </a:p>
          <a:p>
            <a:endParaRPr lang="cs-CZ" sz="1800" dirty="0"/>
          </a:p>
          <a:p>
            <a:pPr marL="0" indent="0">
              <a:buNone/>
            </a:pPr>
            <a:r>
              <a:rPr lang="cs-CZ" sz="1800" dirty="0"/>
              <a:t>2. Doklady a údaje se vedou po celou dobu trvání pracovní činnosti zahrnující ozáření ionizujícím zářením a dále až do doby, kdy osoba dosáhne nebo by dosáhla 75 let věku, v každém případě však alespoň po dobu </a:t>
            </a:r>
            <a:r>
              <a:rPr lang="cs-CZ" sz="1800" b="1" dirty="0"/>
              <a:t>30 let po ukončení pracovní činnosti, </a:t>
            </a:r>
            <a:r>
              <a:rPr lang="cs-CZ" sz="1800" dirty="0"/>
              <a:t>během které byl pracovník vystaven ionizujícímu záření. </a:t>
            </a:r>
          </a:p>
          <a:p>
            <a:pPr marL="0" indent="0">
              <a:buNone/>
            </a:pPr>
            <a:endParaRPr lang="cs-CZ" sz="1800" dirty="0"/>
          </a:p>
          <a:p>
            <a:pPr marL="0" indent="0">
              <a:buNone/>
            </a:pPr>
            <a:r>
              <a:rPr lang="cs-CZ" sz="1800" dirty="0"/>
              <a:t>3. Provozovatel kontrolovaného pásma vede přehled o všech </a:t>
            </a:r>
            <a:r>
              <a:rPr lang="cs-CZ" sz="1800" b="1" dirty="0"/>
              <a:t>osobách jiných </a:t>
            </a:r>
            <a:r>
              <a:rPr lang="cs-CZ" sz="1800" dirty="0"/>
              <a:t>než pracovníků kategorie A které do kontrolovaného pásma vstoupily, době pobytu těchto osob v něm a odhad efektivní dávky pro tyto osoby. Tyto údaje se uchovávají po dobu </a:t>
            </a:r>
            <a:r>
              <a:rPr lang="cs-CZ" sz="1800" b="1" dirty="0"/>
              <a:t>10 let</a:t>
            </a:r>
            <a:r>
              <a:rPr lang="cs-CZ" sz="1800" dirty="0"/>
              <a:t>. </a:t>
            </a:r>
          </a:p>
          <a:p>
            <a:pPr marL="0" indent="0">
              <a:buNone/>
            </a:pPr>
            <a:endParaRPr lang="cs-CZ" sz="1800" dirty="0"/>
          </a:p>
          <a:p>
            <a:pPr marL="0" indent="0">
              <a:buNone/>
            </a:pPr>
            <a:r>
              <a:rPr lang="cs-CZ" sz="1800" dirty="0"/>
              <a:t>4. Osobní dávky </a:t>
            </a:r>
            <a:r>
              <a:rPr lang="cs-CZ" sz="1800" b="1" dirty="0"/>
              <a:t>z výjimečných a z havarijních ozáření </a:t>
            </a:r>
            <a:r>
              <a:rPr lang="cs-CZ" sz="1800" dirty="0"/>
              <a:t>se zaznamenávají </a:t>
            </a:r>
            <a:r>
              <a:rPr lang="cs-CZ" sz="1800" b="1" dirty="0"/>
              <a:t>odděleně</a:t>
            </a:r>
            <a:r>
              <a:rPr lang="cs-CZ" sz="1800" dirty="0"/>
              <a:t>.</a:t>
            </a:r>
          </a:p>
        </p:txBody>
      </p:sp>
    </p:spTree>
    <p:extLst>
      <p:ext uri="{BB962C8B-B14F-4D97-AF65-F5344CB8AC3E}">
        <p14:creationId xmlns:p14="http://schemas.microsoft.com/office/powerpoint/2010/main" val="3385054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76672"/>
            <a:ext cx="8363272" cy="5793507"/>
          </a:xfrm>
        </p:spPr>
        <p:txBody>
          <a:bodyPr>
            <a:normAutofit lnSpcReduction="10000"/>
          </a:bodyPr>
          <a:lstStyle/>
          <a:p>
            <a:pPr marL="0" indent="0">
              <a:buNone/>
            </a:pPr>
            <a:r>
              <a:rPr lang="cs-CZ" sz="1800" dirty="0"/>
              <a:t>5. </a:t>
            </a:r>
            <a:r>
              <a:rPr lang="cs-CZ" sz="1800" b="1" dirty="0"/>
              <a:t>Držitel povolení oznamuje SÚJB </a:t>
            </a:r>
            <a:r>
              <a:rPr lang="cs-CZ" sz="1800" dirty="0"/>
              <a:t>do státního systému evidence ozáření radiačních pracovníků buď přímo nebo prostřednictvím osoby, která mu osobní dozimetrii provádí“ </a:t>
            </a:r>
          </a:p>
          <a:p>
            <a:endParaRPr lang="cs-CZ" sz="1800" dirty="0"/>
          </a:p>
          <a:p>
            <a:r>
              <a:rPr lang="cs-CZ" sz="1800" dirty="0"/>
              <a:t>a) </a:t>
            </a:r>
            <a:r>
              <a:rPr lang="cs-CZ" sz="1800" b="1" dirty="0"/>
              <a:t>osobní údaje </a:t>
            </a:r>
            <a:r>
              <a:rPr lang="cs-CZ" sz="1800" dirty="0"/>
              <a:t>o každém pracovníkovi kategorie A  </a:t>
            </a:r>
            <a:r>
              <a:rPr lang="cs-CZ" sz="1800" dirty="0" err="1"/>
              <a:t>a</a:t>
            </a:r>
            <a:r>
              <a:rPr lang="cs-CZ" sz="1800" dirty="0"/>
              <a:t> údaje charakterizující jeho očekávané ozáření v rozsahu a formě stanovené SÚJB  do 1 měsíce od nástupu do zaměstnání a při každé změně těchto údajů, </a:t>
            </a:r>
          </a:p>
          <a:p>
            <a:endParaRPr lang="cs-CZ" sz="1800" dirty="0"/>
          </a:p>
          <a:p>
            <a:r>
              <a:rPr lang="cs-CZ" sz="1800" dirty="0"/>
              <a:t>b) </a:t>
            </a:r>
            <a:r>
              <a:rPr lang="cs-CZ" sz="1800" b="1" dirty="0"/>
              <a:t>údaje o osobních dávkách </a:t>
            </a:r>
            <a:r>
              <a:rPr lang="cs-CZ" sz="1800" dirty="0"/>
              <a:t>všech svých pracovníků kategorie A do 2 měsíců po ukončení monitorovacího období, </a:t>
            </a:r>
          </a:p>
          <a:p>
            <a:endParaRPr lang="cs-CZ" sz="1800" dirty="0"/>
          </a:p>
          <a:p>
            <a:r>
              <a:rPr lang="cs-CZ" sz="1800" dirty="0"/>
              <a:t>c) </a:t>
            </a:r>
            <a:r>
              <a:rPr lang="cs-CZ" sz="1800" b="1" dirty="0"/>
              <a:t>roční přehled osobních dávek </a:t>
            </a:r>
            <a:r>
              <a:rPr lang="cs-CZ" sz="1800" dirty="0"/>
              <a:t>všech svých pracovníků kategorie A do konce dubna běžného roku za rok předcházející, </a:t>
            </a:r>
          </a:p>
          <a:p>
            <a:endParaRPr lang="cs-CZ" sz="1800" dirty="0"/>
          </a:p>
          <a:p>
            <a:r>
              <a:rPr lang="cs-CZ" sz="1800" dirty="0"/>
              <a:t>d) </a:t>
            </a:r>
            <a:r>
              <a:rPr lang="cs-CZ" sz="1800" b="1" dirty="0"/>
              <a:t>efektivní dávky ze zevního ozáření převyšující 20 </a:t>
            </a:r>
            <a:r>
              <a:rPr lang="cs-CZ" sz="1800" b="1" dirty="0" err="1"/>
              <a:t>mSv</a:t>
            </a:r>
            <a:r>
              <a:rPr lang="cs-CZ" sz="1800" b="1" dirty="0"/>
              <a:t> nebo ekvivalentní dávky ze zevního ozáření převyšující 150 </a:t>
            </a:r>
            <a:r>
              <a:rPr lang="cs-CZ" sz="1800" b="1" dirty="0" err="1"/>
              <a:t>mSv</a:t>
            </a:r>
            <a:r>
              <a:rPr lang="cs-CZ" sz="1800" dirty="0"/>
              <a:t>, spolu s vyhodnocením příčin takové situace a přijatými závěry, neprodleně po jejich zjištění, </a:t>
            </a:r>
          </a:p>
          <a:p>
            <a:endParaRPr lang="cs-CZ" sz="1800" dirty="0"/>
          </a:p>
          <a:p>
            <a:r>
              <a:rPr lang="cs-CZ" sz="1800" dirty="0"/>
              <a:t>e) </a:t>
            </a:r>
            <a:r>
              <a:rPr lang="cs-CZ" sz="1800" b="1" dirty="0"/>
              <a:t>úvazek efektivní dávky z vnitřního ozáření převyšující 6 </a:t>
            </a:r>
            <a:r>
              <a:rPr lang="cs-CZ" sz="1800" b="1" dirty="0" err="1"/>
              <a:t>mSv</a:t>
            </a:r>
            <a:r>
              <a:rPr lang="cs-CZ" sz="1800" dirty="0"/>
              <a:t>, spolu s vyhodnocením příčin takové situace a přijatými závěry, neprodleně po jejich zjištění. </a:t>
            </a:r>
          </a:p>
        </p:txBody>
      </p:sp>
    </p:spTree>
    <p:extLst>
      <p:ext uri="{BB962C8B-B14F-4D97-AF65-F5344CB8AC3E}">
        <p14:creationId xmlns:p14="http://schemas.microsoft.com/office/powerpoint/2010/main" val="3290386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76672"/>
            <a:ext cx="8363272" cy="5649491"/>
          </a:xfrm>
        </p:spPr>
        <p:txBody>
          <a:bodyPr>
            <a:normAutofit/>
          </a:bodyPr>
          <a:lstStyle/>
          <a:p>
            <a:pPr marL="0" indent="0">
              <a:buNone/>
            </a:pPr>
            <a:r>
              <a:rPr lang="cs-CZ" sz="1800" b="1" dirty="0"/>
              <a:t>Evidence ostatních veličin, parametrů a skutečností </a:t>
            </a:r>
            <a:r>
              <a:rPr lang="cs-CZ" sz="1800" dirty="0"/>
              <a:t> </a:t>
            </a:r>
            <a:r>
              <a:rPr lang="cs-CZ" sz="1800" b="1" dirty="0"/>
              <a:t>důležitých z hlediska radiační ochrany  </a:t>
            </a:r>
            <a:r>
              <a:rPr lang="cs-CZ" sz="1800" dirty="0"/>
              <a:t>§ 86/307</a:t>
            </a:r>
          </a:p>
          <a:p>
            <a:endParaRPr lang="cs-CZ" sz="1800" dirty="0"/>
          </a:p>
          <a:p>
            <a:pPr>
              <a:buAutoNum type="arabicPeriod"/>
            </a:pPr>
            <a:r>
              <a:rPr lang="cs-CZ" sz="1800" dirty="0"/>
              <a:t>Doklady o závěrech </a:t>
            </a:r>
            <a:r>
              <a:rPr lang="cs-CZ" sz="1800" b="1" dirty="0"/>
              <a:t>preventivních lékařských prohlídek </a:t>
            </a:r>
            <a:r>
              <a:rPr lang="cs-CZ" sz="1800" dirty="0"/>
              <a:t>k ověření zdravotní způsobilosti pracovníků kategorie A se uchovávají až do doby, kdy osoba dosáhla nebo by dosáhla 75 let věku, nejméně však po dobu </a:t>
            </a:r>
            <a:r>
              <a:rPr lang="cs-CZ" sz="1800" b="1" dirty="0"/>
              <a:t>30 let po ukončení pracovní činnosti</a:t>
            </a:r>
            <a:r>
              <a:rPr lang="cs-CZ" sz="1800" dirty="0"/>
              <a:t>, během které byl pracovník vystaven ionizujícímu záření. </a:t>
            </a:r>
          </a:p>
          <a:p>
            <a:pPr>
              <a:buAutoNum type="arabicPeriod"/>
            </a:pPr>
            <a:endParaRPr lang="cs-CZ" sz="1800" dirty="0"/>
          </a:p>
          <a:p>
            <a:pPr>
              <a:buAutoNum type="arabicPeriod"/>
            </a:pPr>
            <a:r>
              <a:rPr lang="cs-CZ" sz="1800" b="1" dirty="0"/>
              <a:t>Ostatní veličiny</a:t>
            </a:r>
            <a:r>
              <a:rPr lang="cs-CZ" sz="1800" dirty="0"/>
              <a:t>, parametry a skutečnosti důležité z hlediska radiační ochrany, včetně záznamů o uvádění radionuklidů do životního prostředí, metodik pro monitorování a výsledků monitorování jiných než osobních dávek, se uchovávají po dobu nejméně </a:t>
            </a:r>
            <a:r>
              <a:rPr lang="cs-CZ" sz="1800" b="1" dirty="0"/>
              <a:t>10 let</a:t>
            </a:r>
            <a:r>
              <a:rPr lang="cs-CZ" sz="1800" dirty="0"/>
              <a:t>.</a:t>
            </a:r>
          </a:p>
        </p:txBody>
      </p:sp>
    </p:spTree>
    <p:extLst>
      <p:ext uri="{BB962C8B-B14F-4D97-AF65-F5344CB8AC3E}">
        <p14:creationId xmlns:p14="http://schemas.microsoft.com/office/powerpoint/2010/main" val="236817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6264696" cy="61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0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16632"/>
            <a:ext cx="8640960" cy="6840760"/>
          </a:xfrm>
        </p:spPr>
        <p:txBody>
          <a:bodyPr>
            <a:normAutofit/>
          </a:bodyPr>
          <a:lstStyle/>
          <a:p>
            <a:pPr marL="0" indent="0">
              <a:buNone/>
            </a:pPr>
            <a:endParaRPr lang="cs-CZ" dirty="0"/>
          </a:p>
          <a:p>
            <a:pPr marL="0" indent="0">
              <a:buNone/>
            </a:pPr>
            <a:r>
              <a:rPr lang="cs-CZ" sz="1800" b="1" dirty="0"/>
              <a:t>Omezování ozáření ve zvláštních případech  </a:t>
            </a:r>
            <a:r>
              <a:rPr lang="cs-CZ" sz="1800" dirty="0"/>
              <a:t>§ 23/307</a:t>
            </a:r>
          </a:p>
          <a:p>
            <a:endParaRPr lang="cs-CZ" sz="1800" dirty="0"/>
          </a:p>
          <a:p>
            <a:pPr marL="514350" indent="-514350">
              <a:buFont typeface="+mj-lt"/>
              <a:buAutoNum type="arabicPeriod"/>
            </a:pPr>
            <a:r>
              <a:rPr lang="cs-CZ" sz="1800" b="1" dirty="0"/>
              <a:t>Ozáření osob</a:t>
            </a:r>
            <a:r>
              <a:rPr lang="cs-CZ" sz="1800" dirty="0"/>
              <a:t>, které dobrovolně mimo rámec svých pracovních povinností vyplývajících z výkonu povolání nebo pracovního poměru </a:t>
            </a:r>
            <a:r>
              <a:rPr lang="cs-CZ" sz="1800" b="1" dirty="0"/>
              <a:t>pečují o pacienty vystavené lékařskému ozáření </a:t>
            </a:r>
            <a:r>
              <a:rPr lang="cs-CZ" sz="1800" dirty="0"/>
              <a:t>nebo tyto pacienty navštěvují nebo žijí v jedné domácnosti s pacienty, kteří byli po aplikaci radionuklidů propuštěni ze zdravotnického zařízení, se </a:t>
            </a:r>
            <a:r>
              <a:rPr lang="cs-CZ" sz="1800" b="1" dirty="0"/>
              <a:t>omezuje</a:t>
            </a:r>
            <a:r>
              <a:rPr lang="cs-CZ" sz="1800" dirty="0"/>
              <a:t> tak, aby v součtu za kalendářní rok nepřesáhlo 1 </a:t>
            </a:r>
            <a:r>
              <a:rPr lang="cs-CZ" sz="1800" dirty="0" err="1"/>
              <a:t>mSv</a:t>
            </a:r>
            <a:r>
              <a:rPr lang="cs-CZ" sz="1800" dirty="0"/>
              <a:t> u osob mladších 18 let a 5 </a:t>
            </a:r>
            <a:r>
              <a:rPr lang="cs-CZ" sz="1800" dirty="0" err="1"/>
              <a:t>mSv</a:t>
            </a:r>
            <a:r>
              <a:rPr lang="cs-CZ" sz="1800" dirty="0"/>
              <a:t> u ostatních osob.</a:t>
            </a:r>
          </a:p>
          <a:p>
            <a:pPr marL="514350" indent="-514350">
              <a:buFont typeface="+mj-lt"/>
              <a:buAutoNum type="arabicPeriod"/>
            </a:pPr>
            <a:endParaRPr lang="cs-CZ" sz="1800" dirty="0"/>
          </a:p>
          <a:p>
            <a:pPr marL="514350" indent="-514350">
              <a:buFont typeface="+mj-lt"/>
              <a:buAutoNum type="arabicPeriod"/>
            </a:pPr>
            <a:r>
              <a:rPr lang="cs-CZ" sz="1800" b="1" dirty="0"/>
              <a:t>Ozáření plodu </a:t>
            </a:r>
            <a:r>
              <a:rPr lang="cs-CZ" sz="1800" dirty="0"/>
              <a:t>u těhotných žen pracujících na pracovištích I. až IV. kategorie se neprodleně poté, co žena těhotenství oznámí zaměstnavateli, </a:t>
            </a:r>
            <a:r>
              <a:rPr lang="cs-CZ" sz="1800" b="1" dirty="0"/>
              <a:t>omezí </a:t>
            </a:r>
            <a:r>
              <a:rPr lang="cs-CZ" sz="1800" dirty="0"/>
              <a:t>úpravou podmínek práce tak, aby bylo nepravděpodobné, že součet efektivních dávek ze zevního ozáření a úvazků efektivních dávek z vnitřního ozáření plodu alespoň po zbývající dobu těhotenství překročí 1 </a:t>
            </a:r>
            <a:r>
              <a:rPr lang="cs-CZ" sz="1800" dirty="0" err="1"/>
              <a:t>mSv</a:t>
            </a:r>
            <a:r>
              <a:rPr lang="cs-CZ" sz="1800" dirty="0"/>
              <a:t>.</a:t>
            </a:r>
          </a:p>
          <a:p>
            <a:pPr marL="514350" indent="-514350">
              <a:buFont typeface="+mj-lt"/>
              <a:buAutoNum type="arabicPeriod"/>
            </a:pPr>
            <a:endParaRPr lang="cs-CZ" sz="1800" dirty="0"/>
          </a:p>
          <a:p>
            <a:pPr marL="514350" indent="-514350">
              <a:buFont typeface="+mj-lt"/>
              <a:buAutoNum type="arabicPeriod"/>
            </a:pPr>
            <a:r>
              <a:rPr lang="cs-CZ" sz="1800" b="1" dirty="0"/>
              <a:t>Ozáření kojence </a:t>
            </a:r>
            <a:r>
              <a:rPr lang="cs-CZ" sz="1800" dirty="0"/>
              <a:t>příjmem radionuklidů z kontaminovaného mateřského mléka se neprodleně poté, co žena pracující na pracovišti I. až IV. kategorie oznámí zaměstnavateli, že kojí dítě, </a:t>
            </a:r>
            <a:r>
              <a:rPr lang="cs-CZ" sz="1800" b="1" dirty="0"/>
              <a:t>omezí</a:t>
            </a:r>
            <a:r>
              <a:rPr lang="cs-CZ" sz="1800" dirty="0"/>
              <a:t> úpravou podmínek práce kojící ženy a jejím vyřazením z práce v kontrolovaném pásmu pracovišť s otevřenými radionuklidovými zářiči.</a:t>
            </a:r>
          </a:p>
          <a:p>
            <a:endParaRPr lang="cs-CZ" sz="1900" dirty="0"/>
          </a:p>
        </p:txBody>
      </p:sp>
    </p:spTree>
    <p:extLst>
      <p:ext uri="{BB962C8B-B14F-4D97-AF65-F5344CB8AC3E}">
        <p14:creationId xmlns:p14="http://schemas.microsoft.com/office/powerpoint/2010/main" val="4229846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692696"/>
            <a:ext cx="8373616" cy="4741987"/>
          </a:xfrm>
        </p:spPr>
        <p:txBody>
          <a:bodyPr>
            <a:normAutofit lnSpcReduction="10000"/>
          </a:bodyPr>
          <a:lstStyle/>
          <a:p>
            <a:pPr marL="514350" indent="-514350">
              <a:buFont typeface="+mj-lt"/>
              <a:buAutoNum type="arabicPeriod" startAt="4"/>
            </a:pPr>
            <a:r>
              <a:rPr lang="cs-CZ" sz="1800" dirty="0"/>
              <a:t>Ozáření radiačních </a:t>
            </a:r>
            <a:r>
              <a:rPr lang="cs-CZ" sz="1800" b="1" dirty="0"/>
              <a:t>pracovníků při jednorázových,</a:t>
            </a:r>
            <a:r>
              <a:rPr lang="cs-CZ" sz="1800" dirty="0"/>
              <a:t> krátkodobých nebo jiných výjimečných pracích se zdroji ionizujícího záření omezených pouze na malý počet osob a na vymezené prostory, kromě prací při radiačních nehodách nebo radiačních mimořádných situacích, se </a:t>
            </a:r>
            <a:r>
              <a:rPr lang="cs-CZ" sz="1800" b="1" dirty="0"/>
              <a:t>omezuje</a:t>
            </a:r>
            <a:r>
              <a:rPr lang="cs-CZ" sz="1800" dirty="0"/>
              <a:t> tak, aby efektivní dávka z opakovaných výjimečných ozáření nepřekročila 500 </a:t>
            </a:r>
            <a:r>
              <a:rPr lang="cs-CZ" sz="1800" dirty="0" err="1"/>
              <a:t>mSv</a:t>
            </a:r>
            <a:r>
              <a:rPr lang="cs-CZ" sz="1800" dirty="0"/>
              <a:t> za 5 za sebou jdoucích kalendářních roků. </a:t>
            </a:r>
          </a:p>
          <a:p>
            <a:pPr marL="514350" indent="-514350">
              <a:buFont typeface="+mj-lt"/>
              <a:buAutoNum type="arabicPeriod" startAt="4"/>
            </a:pPr>
            <a:endParaRPr lang="cs-CZ" sz="1800" dirty="0"/>
          </a:p>
          <a:p>
            <a:pPr marL="514350" indent="-514350">
              <a:buFont typeface="+mj-lt"/>
              <a:buAutoNum type="arabicPeriod" startAt="4"/>
            </a:pPr>
            <a:r>
              <a:rPr lang="cs-CZ" sz="1800" dirty="0"/>
              <a:t>Tato </a:t>
            </a:r>
            <a:r>
              <a:rPr lang="cs-CZ" sz="1800" b="1" dirty="0"/>
              <a:t>výjimečná ozáření </a:t>
            </a:r>
            <a:r>
              <a:rPr lang="cs-CZ" sz="1800" dirty="0"/>
              <a:t>se mohou uskutečnit jen v rozsahu a za podmínek uvedených v povolení k takovému způsobu nakládání se zdroji ionizujícího záření. </a:t>
            </a:r>
          </a:p>
          <a:p>
            <a:pPr marL="514350" indent="-514350">
              <a:buFont typeface="+mj-lt"/>
              <a:buAutoNum type="arabicPeriod" startAt="4"/>
            </a:pPr>
            <a:endParaRPr lang="cs-CZ" sz="1800" dirty="0"/>
          </a:p>
          <a:p>
            <a:pPr marL="514350" indent="-514350">
              <a:buFont typeface="+mj-lt"/>
              <a:buAutoNum type="arabicPeriod" startAt="4"/>
            </a:pPr>
            <a:r>
              <a:rPr lang="cs-CZ" sz="1800" dirty="0"/>
              <a:t>Výjimečné ozáření může podstoupit jen </a:t>
            </a:r>
            <a:r>
              <a:rPr lang="cs-CZ" sz="1800" b="1" dirty="0"/>
              <a:t>pracovník kategorie A </a:t>
            </a:r>
            <a:r>
              <a:rPr lang="cs-CZ" sz="1800" dirty="0"/>
              <a:t>dobrovolně a po předchozím prokazatelném poučení o rizicích s tím spojených. </a:t>
            </a:r>
          </a:p>
          <a:p>
            <a:pPr marL="514350" indent="-514350">
              <a:buFont typeface="+mj-lt"/>
              <a:buAutoNum type="arabicPeriod" startAt="4"/>
            </a:pPr>
            <a:endParaRPr lang="cs-CZ" sz="1800" dirty="0"/>
          </a:p>
          <a:p>
            <a:pPr marL="514350" indent="-514350">
              <a:buFont typeface="+mj-lt"/>
              <a:buAutoNum type="arabicPeriod" startAt="4"/>
            </a:pPr>
            <a:r>
              <a:rPr lang="cs-CZ" sz="1800" dirty="0"/>
              <a:t>Toto </a:t>
            </a:r>
            <a:r>
              <a:rPr lang="cs-CZ" sz="1800" b="1" dirty="0"/>
              <a:t>výjimečné ozáření není přípustné u osob mladších 18 let, u učňů a studentů, u těhotných a kojících žen</a:t>
            </a:r>
            <a:r>
              <a:rPr lang="cs-CZ" sz="1800" dirty="0"/>
              <a:t> ani u osob, u nichž by efektivní dávka obdržená při zásazích v případě radiační nehody překročila 500 </a:t>
            </a:r>
            <a:r>
              <a:rPr lang="cs-CZ" sz="1800" dirty="0" err="1"/>
              <a:t>mSv</a:t>
            </a:r>
            <a:r>
              <a:rPr lang="cs-CZ" sz="1800" dirty="0"/>
              <a:t> za 5 za sebou jdoucích kalendářních roků.</a:t>
            </a:r>
          </a:p>
          <a:p>
            <a:pPr marL="514350" indent="-514350">
              <a:buFont typeface="+mj-lt"/>
              <a:buAutoNum type="arabicPeriod" startAt="4"/>
            </a:pPr>
            <a:endParaRPr lang="cs-CZ" sz="1800" dirty="0"/>
          </a:p>
        </p:txBody>
      </p:sp>
    </p:spTree>
    <p:extLst>
      <p:ext uri="{BB962C8B-B14F-4D97-AF65-F5344CB8AC3E}">
        <p14:creationId xmlns:p14="http://schemas.microsoft.com/office/powerpoint/2010/main" val="1394738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60648"/>
            <a:ext cx="8424936" cy="6408712"/>
          </a:xfrm>
        </p:spPr>
        <p:txBody>
          <a:bodyPr>
            <a:normAutofit/>
          </a:bodyPr>
          <a:lstStyle/>
          <a:p>
            <a:pPr marL="0" indent="0">
              <a:buNone/>
            </a:pPr>
            <a:r>
              <a:rPr lang="cs-CZ" sz="1800" b="1" dirty="0"/>
              <a:t>D/ Obecné podmínky bezpečného provozu</a:t>
            </a:r>
          </a:p>
          <a:p>
            <a:pPr marL="0" indent="0">
              <a:buNone/>
            </a:pPr>
            <a:endParaRPr lang="cs-CZ" sz="1800" b="1" dirty="0"/>
          </a:p>
          <a:p>
            <a:pPr marL="0" indent="0">
              <a:buNone/>
            </a:pPr>
            <a:r>
              <a:rPr lang="cs-CZ" sz="1800" dirty="0"/>
              <a:t>Bezpečnost provozu zdrojů ionizujícího záření a pracovišť s nimi, a radiační ochrana pracovníků se zajišťuje vždy</a:t>
            </a:r>
          </a:p>
          <a:p>
            <a:endParaRPr lang="cs-CZ" sz="1800" dirty="0"/>
          </a:p>
          <a:p>
            <a:r>
              <a:rPr lang="cs-CZ" sz="1800" dirty="0"/>
              <a:t>a) </a:t>
            </a:r>
            <a:r>
              <a:rPr lang="cs-CZ" sz="1800" b="1" dirty="0"/>
              <a:t>odůvodněním radiační činnosti a optimalizací radiační ochrany </a:t>
            </a:r>
            <a:r>
              <a:rPr lang="cs-CZ" sz="1800" dirty="0"/>
              <a:t>pro všechny pracovní podmínky, zahrnujícím předchozí ocenění charakteru a rozsahu možného ohrožení zdraví radiačních pracovníků, rizik spojených s připravovanou radiační činností a pravidelným přehodnocováním podle zkušeností z provozu,</a:t>
            </a:r>
          </a:p>
          <a:p>
            <a:endParaRPr lang="cs-CZ" sz="1800" dirty="0"/>
          </a:p>
          <a:p>
            <a:r>
              <a:rPr lang="cs-CZ" sz="1800" dirty="0"/>
              <a:t>b) </a:t>
            </a:r>
            <a:r>
              <a:rPr lang="cs-CZ" sz="1800" b="1" dirty="0"/>
              <a:t>zavedením systému jakosti </a:t>
            </a:r>
            <a:r>
              <a:rPr lang="cs-CZ" sz="1800" dirty="0"/>
              <a:t>v souladu s požadavky stanovenými prováděcím právním předpisem,</a:t>
            </a:r>
          </a:p>
          <a:p>
            <a:endParaRPr lang="cs-CZ" sz="1800" dirty="0"/>
          </a:p>
          <a:p>
            <a:r>
              <a:rPr lang="cs-CZ" sz="1800" dirty="0"/>
              <a:t>c) </a:t>
            </a:r>
            <a:r>
              <a:rPr lang="cs-CZ" sz="1800" b="1" dirty="0"/>
              <a:t>klasifikací používaných zdrojů ionizujícího záření, kategorizací pracovišť a kategorizací radiačních pracovníků,</a:t>
            </a:r>
          </a:p>
          <a:p>
            <a:endParaRPr lang="cs-CZ" sz="1800" dirty="0"/>
          </a:p>
          <a:p>
            <a:r>
              <a:rPr lang="cs-CZ" sz="1800" dirty="0"/>
              <a:t>d) </a:t>
            </a:r>
            <a:r>
              <a:rPr lang="cs-CZ" sz="1800" b="1" dirty="0"/>
              <a:t>informováním pracovníků o riziku </a:t>
            </a:r>
            <a:r>
              <a:rPr lang="cs-CZ" sz="1800" dirty="0"/>
              <a:t>jejich práce a zajištěním systému jejich vzdělávání a ověřování jejich způsobilosti podle významu jimi vykonávané práce,</a:t>
            </a:r>
          </a:p>
        </p:txBody>
      </p:sp>
    </p:spTree>
    <p:extLst>
      <p:ext uri="{BB962C8B-B14F-4D97-AF65-F5344CB8AC3E}">
        <p14:creationId xmlns:p14="http://schemas.microsoft.com/office/powerpoint/2010/main" val="3085179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548680"/>
            <a:ext cx="8435280" cy="5721499"/>
          </a:xfrm>
        </p:spPr>
        <p:txBody>
          <a:bodyPr>
            <a:normAutofit lnSpcReduction="10000"/>
          </a:bodyPr>
          <a:lstStyle/>
          <a:p>
            <a:r>
              <a:rPr lang="cs-CZ" sz="1800" dirty="0"/>
              <a:t>e) </a:t>
            </a:r>
            <a:r>
              <a:rPr lang="cs-CZ" sz="1800" b="1" dirty="0"/>
              <a:t>vymezováním sledovaných a kontrolovaných pásem </a:t>
            </a:r>
            <a:r>
              <a:rPr lang="cs-CZ" sz="1800" dirty="0"/>
              <a:t>se zřetelem na odhad očekávaného ozáření při běžném provozu a pravděpodobnost a rozsah potenciálního ozáření,</a:t>
            </a:r>
          </a:p>
          <a:p>
            <a:endParaRPr lang="cs-CZ" sz="1800" dirty="0"/>
          </a:p>
          <a:p>
            <a:r>
              <a:rPr lang="cs-CZ" sz="1800" dirty="0"/>
              <a:t>f) prováděním regulačních opatření a </a:t>
            </a:r>
            <a:r>
              <a:rPr lang="cs-CZ" sz="1800" b="1" dirty="0"/>
              <a:t>monitorováním pracovních podmínek a popřípadě i osobním monitorováním</a:t>
            </a:r>
            <a:r>
              <a:rPr lang="cs-CZ" sz="1800" dirty="0"/>
              <a:t>,</a:t>
            </a:r>
          </a:p>
          <a:p>
            <a:endParaRPr lang="cs-CZ" sz="1800" dirty="0"/>
          </a:p>
          <a:p>
            <a:r>
              <a:rPr lang="cs-CZ" sz="1800" dirty="0"/>
              <a:t>g) </a:t>
            </a:r>
            <a:r>
              <a:rPr lang="cs-CZ" sz="1800" b="1" dirty="0"/>
              <a:t>lékařským dohledem </a:t>
            </a:r>
            <a:r>
              <a:rPr lang="cs-CZ" sz="1800" dirty="0"/>
              <a:t>nad radiačními pracovníky,</a:t>
            </a:r>
          </a:p>
          <a:p>
            <a:endParaRPr lang="cs-CZ" sz="1800" dirty="0"/>
          </a:p>
          <a:p>
            <a:r>
              <a:rPr lang="cs-CZ" sz="1800" dirty="0"/>
              <a:t>h) </a:t>
            </a:r>
            <a:r>
              <a:rPr lang="cs-CZ" sz="1800" b="1" dirty="0"/>
              <a:t>zabezpečením soustavného dohledu </a:t>
            </a:r>
            <a:r>
              <a:rPr lang="cs-CZ" sz="1800" dirty="0"/>
              <a:t>nad radiační ochranou,</a:t>
            </a:r>
          </a:p>
          <a:p>
            <a:endParaRPr lang="cs-CZ" sz="1800" dirty="0"/>
          </a:p>
          <a:p>
            <a:r>
              <a:rPr lang="cs-CZ" sz="1800" dirty="0"/>
              <a:t>i) </a:t>
            </a:r>
            <a:r>
              <a:rPr lang="cs-CZ" sz="1800" b="1" dirty="0"/>
              <a:t>vybavením pracoviště </a:t>
            </a:r>
            <a:r>
              <a:rPr lang="cs-CZ" sz="1800" dirty="0"/>
              <a:t>přístroji, zařízeními a pomůckami v množství a kvalitě dostatečné k zabezpečení všech měření uvedených v programu monitorování, ve vnitřním havarijním plánu, v programu zabezpečování jakosti a k zabezpečení všech měření prováděných v rámci zkoušek provozní stálosti, případně v podmínkách povolení k nakládání stanovených SÚJB, a jejich udržování v řádném technickém stavu,</a:t>
            </a:r>
          </a:p>
          <a:p>
            <a:endParaRPr lang="cs-CZ" sz="1800" dirty="0"/>
          </a:p>
          <a:p>
            <a:r>
              <a:rPr lang="cs-CZ" sz="1800" dirty="0"/>
              <a:t>j) vybavením radiačních pracovníků </a:t>
            </a:r>
            <a:r>
              <a:rPr lang="cs-CZ" sz="1800" b="1" dirty="0"/>
              <a:t>osobními ochrannými pracovními prostředky </a:t>
            </a:r>
          </a:p>
          <a:p>
            <a:endParaRPr lang="cs-CZ" dirty="0"/>
          </a:p>
        </p:txBody>
      </p:sp>
    </p:spTree>
    <p:extLst>
      <p:ext uri="{BB962C8B-B14F-4D97-AF65-F5344CB8AC3E}">
        <p14:creationId xmlns:p14="http://schemas.microsoft.com/office/powerpoint/2010/main" val="3462621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Vyhláška č.307/2002 Sb.</a:t>
            </a:r>
          </a:p>
        </p:txBody>
      </p:sp>
      <p:sp>
        <p:nvSpPr>
          <p:cNvPr id="3" name="Zástupný symbol pro obsah 2"/>
          <p:cNvSpPr>
            <a:spLocks noGrp="1"/>
          </p:cNvSpPr>
          <p:nvPr>
            <p:ph idx="1"/>
          </p:nvPr>
        </p:nvSpPr>
        <p:spPr>
          <a:xfrm>
            <a:off x="467544" y="1412776"/>
            <a:ext cx="8291264" cy="5357192"/>
          </a:xfrm>
        </p:spPr>
        <p:txBody>
          <a:bodyPr>
            <a:normAutofit fontScale="55000" lnSpcReduction="20000"/>
          </a:bodyPr>
          <a:lstStyle/>
          <a:p>
            <a:pPr marL="0" indent="0">
              <a:buNone/>
            </a:pPr>
            <a:r>
              <a:rPr lang="cs-CZ" dirty="0"/>
              <a:t>Upravuje:</a:t>
            </a:r>
          </a:p>
          <a:p>
            <a:endParaRPr lang="cs-CZ" dirty="0"/>
          </a:p>
          <a:p>
            <a:r>
              <a:rPr lang="cs-CZ" dirty="0"/>
              <a:t>a) podrobnosti ke způsobu a rozsahu </a:t>
            </a:r>
            <a:r>
              <a:rPr lang="cs-CZ" b="1" dirty="0"/>
              <a:t>zajištění radiační ochrany </a:t>
            </a:r>
            <a:r>
              <a:rPr lang="cs-CZ" dirty="0"/>
              <a:t>při práci na pracovištích, kde se vykonávají radiační činnosti, včetně podrobností pro vymezování, označování a oznamování nebo schvalování sledovaných nebo kontrolovaných pásem na těchto pracovištích,</a:t>
            </a:r>
          </a:p>
          <a:p>
            <a:r>
              <a:rPr lang="cs-CZ" dirty="0"/>
              <a:t>b) podrobnosti k </a:t>
            </a:r>
            <a:r>
              <a:rPr lang="cs-CZ" b="1" dirty="0"/>
              <a:t>vykonávaní činností </a:t>
            </a:r>
            <a:r>
              <a:rPr lang="cs-CZ" dirty="0"/>
              <a:t>v souvislosti s výkonem práce, které jsou spojeny </a:t>
            </a:r>
            <a:r>
              <a:rPr lang="cs-CZ" b="1" dirty="0"/>
              <a:t>se zvýšenou přítomností přírodních radionuklidů </a:t>
            </a:r>
            <a:r>
              <a:rPr lang="cs-CZ" dirty="0"/>
              <a:t>nebo se zvýšeným vlivem kosmického záření a vedou nebo by mohly vést k významnému zvýšení ozáření fyzických osob tím, že stanoví dotčená pracoviště a osoby, rozsah měření a směrné hodnoty pro zásahy ke snížení zvýšeného ozáření z přírodních zdrojů,</a:t>
            </a:r>
          </a:p>
          <a:p>
            <a:r>
              <a:rPr lang="cs-CZ" dirty="0"/>
              <a:t>c) podrobnosti o pravidlech pro </a:t>
            </a:r>
            <a:r>
              <a:rPr lang="cs-CZ" b="1" dirty="0"/>
              <a:t>přípravu a provádění zásahů k odvrácení nebo snížení ozáření </a:t>
            </a:r>
            <a:r>
              <a:rPr lang="cs-CZ" dirty="0"/>
              <a:t>a stanoví směrné hodnoty pro tyto zásahy,</a:t>
            </a:r>
          </a:p>
          <a:p>
            <a:r>
              <a:rPr lang="cs-CZ" dirty="0"/>
              <a:t>d) </a:t>
            </a:r>
            <a:r>
              <a:rPr lang="cs-CZ" b="1" dirty="0" err="1"/>
              <a:t>zprošťovací</a:t>
            </a:r>
            <a:r>
              <a:rPr lang="cs-CZ" b="1" dirty="0"/>
              <a:t> úrovně, uvolňovací úrovně, limity ozáření, optimalizační meze, mezní hodnoty </a:t>
            </a:r>
            <a:r>
              <a:rPr lang="cs-CZ" dirty="0"/>
              <a:t>obsahu přírodních radionuklidů ve stavebních materiálech a vodách a nejvyšší přípustné úrovně radioaktivní kontaminace potravin,</a:t>
            </a:r>
          </a:p>
          <a:p>
            <a:r>
              <a:rPr lang="cs-CZ" dirty="0"/>
              <a:t>e) podrobnosti ke </a:t>
            </a:r>
            <a:r>
              <a:rPr lang="cs-CZ" b="1" dirty="0"/>
              <a:t>klasifikaci zdrojů ionizujícího záření a kategorizaci radiačních pracovníků a pracovišť</a:t>
            </a:r>
            <a:r>
              <a:rPr lang="cs-CZ" dirty="0"/>
              <a:t>, kde se vykonávají radiační činnosti,</a:t>
            </a:r>
          </a:p>
          <a:p>
            <a:r>
              <a:rPr lang="cs-CZ" dirty="0"/>
              <a:t>f) technické a organizační požadavky, postupy a směrné hodnoty k prokázání </a:t>
            </a:r>
            <a:r>
              <a:rPr lang="cs-CZ" b="1" dirty="0"/>
              <a:t>optimalizace radiační ochrany</a:t>
            </a:r>
            <a:r>
              <a:rPr lang="cs-CZ" dirty="0"/>
              <a:t>,</a:t>
            </a:r>
          </a:p>
          <a:p>
            <a:endParaRPr lang="cs-CZ" dirty="0"/>
          </a:p>
        </p:txBody>
      </p:sp>
    </p:spTree>
    <p:extLst>
      <p:ext uri="{BB962C8B-B14F-4D97-AF65-F5344CB8AC3E}">
        <p14:creationId xmlns:p14="http://schemas.microsoft.com/office/powerpoint/2010/main" val="285947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908720"/>
            <a:ext cx="8208912" cy="5616624"/>
          </a:xfrm>
        </p:spPr>
        <p:txBody>
          <a:bodyPr>
            <a:normAutofit fontScale="62500" lnSpcReduction="20000"/>
          </a:bodyPr>
          <a:lstStyle/>
          <a:p>
            <a:r>
              <a:rPr lang="cs-CZ" dirty="0"/>
              <a:t>g) </a:t>
            </a:r>
            <a:r>
              <a:rPr lang="cs-CZ" b="1" dirty="0"/>
              <a:t>rozsah a způsob nakládání se zdroji ionizujícího záření, nakládání s radioaktivními odpady a uvádění radionuklidů do životního prostředí</a:t>
            </a:r>
            <a:r>
              <a:rPr lang="cs-CZ" dirty="0"/>
              <a:t>, k nimž je třeba povolení, a upravuje podrobnosti pro zajištění radiační ochrany při těchto radiačních činnostech,</a:t>
            </a:r>
          </a:p>
          <a:p>
            <a:r>
              <a:rPr lang="cs-CZ" dirty="0"/>
              <a:t>h) </a:t>
            </a:r>
            <a:r>
              <a:rPr lang="cs-CZ" b="1" dirty="0"/>
              <a:t>podmínky lékařského ozá</a:t>
            </a:r>
            <a:r>
              <a:rPr lang="cs-CZ" dirty="0"/>
              <a:t>ření, diagnostické referenční úrovně a pravidla pro ozáření fyzických osob dobrovolně pomáhajících osobám podstupujícím lékařské ozáření,</a:t>
            </a:r>
          </a:p>
          <a:p>
            <a:r>
              <a:rPr lang="cs-CZ" dirty="0"/>
              <a:t>i) stanoví </a:t>
            </a:r>
            <a:r>
              <a:rPr lang="cs-CZ" b="1" dirty="0"/>
              <a:t>technické a organizační podmínky bezpečného provozu zdrojů ionizujícího záření</a:t>
            </a:r>
            <a:r>
              <a:rPr lang="cs-CZ" dirty="0"/>
              <a:t> a pracovišť s nimi, včetně vysokoaktivních a opuštěných zářičů</a:t>
            </a:r>
          </a:p>
          <a:p>
            <a:r>
              <a:rPr lang="cs-CZ" dirty="0"/>
              <a:t>j) vymezuje veličiny, parametry a skutečnosti důležité z hlediska radiační ochrany, stanoví rozsah jejich sledování, měření, hodnocení, ověřování, zaznamenávání, evidence a způsob předávání údajů Státnímu úřadu pro jadernou bezpečnost.</a:t>
            </a:r>
          </a:p>
          <a:p>
            <a:endParaRPr lang="cs-CZ" dirty="0"/>
          </a:p>
          <a:p>
            <a:r>
              <a:rPr lang="cs-CZ" dirty="0"/>
              <a:t>Tato vyhláška se nevztahuje na ozáření z přírodního pozadí, to je na radionuklidy obsažené přirozeně v lidském těle, na kosmické záření, které je běžné na zemském povrchu, nebo na záření způsobené radionuklidy přítomnými v lidskou činností neporušené zemské kůře a na jiná ozáření z přírodních zdrojů ionizujícího záření nemodifikovaná lidskou činností.</a:t>
            </a:r>
          </a:p>
          <a:p>
            <a:endParaRPr lang="cs-CZ" dirty="0"/>
          </a:p>
        </p:txBody>
      </p:sp>
    </p:spTree>
    <p:extLst>
      <p:ext uri="{BB962C8B-B14F-4D97-AF65-F5344CB8AC3E}">
        <p14:creationId xmlns:p14="http://schemas.microsoft.com/office/powerpoint/2010/main" val="1656619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71707"/>
            <a:ext cx="8496944" cy="6669360"/>
          </a:xfrm>
        </p:spPr>
        <p:txBody>
          <a:bodyPr>
            <a:normAutofit fontScale="62500" lnSpcReduction="20000"/>
          </a:bodyPr>
          <a:lstStyle/>
          <a:p>
            <a:pPr marL="0" indent="0">
              <a:buNone/>
            </a:pPr>
            <a:r>
              <a:rPr lang="cs-CZ" sz="5100" b="1" dirty="0"/>
              <a:t>                       Základní pojmy</a:t>
            </a:r>
          </a:p>
          <a:p>
            <a:pPr marL="0" indent="0">
              <a:buNone/>
            </a:pPr>
            <a:endParaRPr lang="cs-CZ" dirty="0"/>
          </a:p>
          <a:p>
            <a:pPr marL="0" indent="0">
              <a:buNone/>
            </a:pPr>
            <a:r>
              <a:rPr lang="cs-CZ" dirty="0"/>
              <a:t>Pro účely této vyhlášky se rozumí </a:t>
            </a:r>
          </a:p>
          <a:p>
            <a:endParaRPr lang="cs-CZ" dirty="0"/>
          </a:p>
          <a:p>
            <a:r>
              <a:rPr lang="cs-CZ" b="1" dirty="0"/>
              <a:t>1) aplikujícím odborníkem </a:t>
            </a:r>
            <a:r>
              <a:rPr lang="cs-CZ" dirty="0"/>
              <a:t>- lékař, zubní lékař nebo jiný zdravotnický pracovník, který v rozsahu své kvalifikace dané </a:t>
            </a:r>
            <a:r>
              <a:rPr lang="cs-CZ" i="1" dirty="0"/>
              <a:t>zákonem č. 95/2004 Sb., o podmínkách získávání a uznávání odborné způsobilosti a specializované způsobilosti k výkonu zdravotnického povolání lékaře, zubního lékaře a farmaceuta, ve znění zákona č. 125/2005 Sb.</a:t>
            </a:r>
            <a:r>
              <a:rPr lang="cs-CZ" dirty="0"/>
              <a:t> má klinickou odpovědnost za lékařské ozáření,</a:t>
            </a:r>
          </a:p>
          <a:p>
            <a:r>
              <a:rPr lang="cs-CZ" b="1" dirty="0"/>
              <a:t>2) generátorem záření </a:t>
            </a:r>
            <a:r>
              <a:rPr lang="cs-CZ" dirty="0"/>
              <a:t>- zařízení nebo přístroj vysílající ionizující záření, jehož součásti pracují při rozdílu potenciálu vyšším než 5 </a:t>
            </a:r>
            <a:r>
              <a:rPr lang="cs-CZ" dirty="0" err="1"/>
              <a:t>kV</a:t>
            </a:r>
            <a:r>
              <a:rPr lang="cs-CZ" dirty="0"/>
              <a:t>, zejména rentgenová zařízení a urychlovače částic,</a:t>
            </a:r>
          </a:p>
          <a:p>
            <a:r>
              <a:rPr lang="cs-CZ" b="1" dirty="0"/>
              <a:t>3) indikujícím lékařem </a:t>
            </a:r>
            <a:r>
              <a:rPr lang="cs-CZ" dirty="0"/>
              <a:t>- lékař indikující lékařské ozáření podle  </a:t>
            </a:r>
            <a:r>
              <a:rPr lang="cs-CZ" i="1" dirty="0"/>
              <a:t>vyhlášky</a:t>
            </a:r>
          </a:p>
          <a:p>
            <a:pPr marL="0" indent="0">
              <a:buNone/>
            </a:pPr>
            <a:r>
              <a:rPr lang="cs-CZ" i="1" dirty="0"/>
              <a:t>      č. 424/2004 Sb., kterou se stanoví činnosti zdravotnických pracovníků a</a:t>
            </a:r>
          </a:p>
          <a:p>
            <a:pPr marL="0" indent="0">
              <a:buNone/>
            </a:pPr>
            <a:r>
              <a:rPr lang="cs-CZ" i="1" dirty="0"/>
              <a:t>      jiných odborných pracovníků,</a:t>
            </a:r>
          </a:p>
          <a:p>
            <a:r>
              <a:rPr lang="cs-CZ" i="1" dirty="0"/>
              <a:t> </a:t>
            </a:r>
            <a:r>
              <a:rPr lang="cs-CZ" b="1" dirty="0"/>
              <a:t>4) klinickou odpovědností </a:t>
            </a:r>
            <a:r>
              <a:rPr lang="cs-CZ" dirty="0"/>
              <a:t>- klinická odpovědnost za lékařské ozáření ve smyslu</a:t>
            </a:r>
            <a:r>
              <a:rPr lang="cs-CZ" baseline="30000" dirty="0"/>
              <a:t> </a:t>
            </a:r>
            <a:r>
              <a:rPr lang="cs-CZ" dirty="0"/>
              <a:t> vyhlášky  č. 424/2004 Sb., </a:t>
            </a:r>
          </a:p>
          <a:p>
            <a:r>
              <a:rPr lang="cs-CZ" b="1" dirty="0"/>
              <a:t>5) klinickým auditem </a:t>
            </a:r>
            <a:r>
              <a:rPr lang="cs-CZ" dirty="0"/>
              <a:t>- systematické ověřování a hodnocení lékařských radiologických postupů za účelem zlepšení kvality a výsledků péče o pacienta, přičemž radiologické činnosti, postupy a výsledky jsou srovnávány se zveřejněnými lékařskými radiologickými postupy,</a:t>
            </a:r>
          </a:p>
          <a:p>
            <a:endParaRPr lang="cs-CZ" dirty="0"/>
          </a:p>
          <a:p>
            <a:endParaRPr lang="cs-CZ" dirty="0"/>
          </a:p>
        </p:txBody>
      </p:sp>
    </p:spTree>
    <p:extLst>
      <p:ext uri="{BB962C8B-B14F-4D97-AF65-F5344CB8AC3E}">
        <p14:creationId xmlns:p14="http://schemas.microsoft.com/office/powerpoint/2010/main" val="633983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76672"/>
            <a:ext cx="8640960" cy="6266432"/>
          </a:xfrm>
        </p:spPr>
        <p:txBody>
          <a:bodyPr>
            <a:normAutofit/>
          </a:bodyPr>
          <a:lstStyle/>
          <a:p>
            <a:r>
              <a:rPr lang="cs-CZ" sz="2000" b="1" dirty="0"/>
              <a:t>6) kosmickým zářením </a:t>
            </a:r>
            <a:r>
              <a:rPr lang="cs-CZ" sz="2000" dirty="0"/>
              <a:t>- ionizující záření kosmického původu,</a:t>
            </a:r>
          </a:p>
          <a:p>
            <a:r>
              <a:rPr lang="cs-CZ" sz="2000" b="1" dirty="0"/>
              <a:t>7) lékařským dohledem </a:t>
            </a:r>
            <a:r>
              <a:rPr lang="cs-CZ" sz="2000" dirty="0"/>
              <a:t>- sledování zdravotní způsobilosti a vývoje zdravotního stavu u pracovníků kategorie A z hledisek případných vlivů ionizujícího záření na jejich zdraví vykonávané v rámci závodní preventivní péče,</a:t>
            </a:r>
          </a:p>
          <a:p>
            <a:r>
              <a:rPr lang="cs-CZ" sz="2000" b="1" dirty="0"/>
              <a:t>8) monitorováním </a:t>
            </a:r>
            <a:r>
              <a:rPr lang="cs-CZ" sz="2000" dirty="0"/>
              <a:t>- cílené měření veličin charakterizujících ozáření, pole záření nebo radionuklidy a hodnocení výsledků těchto měření pro účely usměrňování ozáření,</a:t>
            </a:r>
          </a:p>
          <a:p>
            <a:r>
              <a:rPr lang="cs-CZ" sz="2000" b="1" dirty="0"/>
              <a:t>9) oprávněnou dozimetrickou službou </a:t>
            </a:r>
            <a:r>
              <a:rPr lang="cs-CZ" sz="2000" dirty="0"/>
              <a:t>- osoba, která provádí na vlastní odpovědnost odečet nebo výklad hodnot registrovaných osobními dozimetry nebo jiná hodnocení vnějšího ozáření nebo která provádí měření radioaktivity v lidském těle nebo v biologických vzorcích nebo hodnocení vnitřního ozáření, které dovolí určit roční efektivní dávku nebo její úvazek,    a která je držitelem povolení,</a:t>
            </a:r>
          </a:p>
          <a:p>
            <a:r>
              <a:rPr lang="cs-CZ" sz="2000" b="1" dirty="0"/>
              <a:t>10) oprávněným lékařem </a:t>
            </a:r>
            <a:r>
              <a:rPr lang="cs-CZ" sz="2000" dirty="0"/>
              <a:t>- lékař zdravotnického zařízení, které poskytuje zaměstnavateli závodní preventivní péči pro pracovníky kategorie A,</a:t>
            </a:r>
          </a:p>
          <a:p>
            <a:r>
              <a:rPr lang="cs-CZ" sz="2000" b="1" dirty="0"/>
              <a:t>11) osobními dávkami </a:t>
            </a:r>
            <a:r>
              <a:rPr lang="cs-CZ" sz="2000" dirty="0"/>
              <a:t>- souhrnné označení pro veličiny charakterizující míru zevního i vnitřního ozáření jednotlivé osoby, zejména efektivní dávku, úvazek efektivní dávky a ekvivalentní dávky v jednotlivých orgánech nebo tkáních; osobní dávky se měří osobními dozimetry,</a:t>
            </a:r>
          </a:p>
          <a:p>
            <a:endParaRPr lang="cs-CZ" sz="2000" dirty="0"/>
          </a:p>
        </p:txBody>
      </p:sp>
    </p:spTree>
    <p:extLst>
      <p:ext uri="{BB962C8B-B14F-4D97-AF65-F5344CB8AC3E}">
        <p14:creationId xmlns:p14="http://schemas.microsoft.com/office/powerpoint/2010/main" val="1270817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620688"/>
            <a:ext cx="8363272" cy="5793507"/>
          </a:xfrm>
        </p:spPr>
        <p:txBody>
          <a:bodyPr>
            <a:noAutofit/>
          </a:bodyPr>
          <a:lstStyle/>
          <a:p>
            <a:r>
              <a:rPr lang="cs-CZ" sz="2000" b="1" dirty="0"/>
              <a:t>12) otevřeným radionuklidovým zářičem </a:t>
            </a:r>
            <a:r>
              <a:rPr lang="cs-CZ" sz="2000" dirty="0"/>
              <a:t>- radionuklidový zářič, který není uzavřeným radionuklidovým zářičem,</a:t>
            </a:r>
          </a:p>
          <a:p>
            <a:r>
              <a:rPr lang="cs-CZ" sz="2000" b="1" dirty="0"/>
              <a:t>13) pracovištěm s otevřenými zářiči </a:t>
            </a:r>
            <a:r>
              <a:rPr lang="cs-CZ" sz="2000" dirty="0"/>
              <a:t>- pracoviště, kde je nakládáno s otevřenými radionuklidovými zářiči,</a:t>
            </a:r>
          </a:p>
          <a:p>
            <a:r>
              <a:rPr lang="cs-CZ" sz="2000" b="1" dirty="0"/>
              <a:t>14) pracovním místem </a:t>
            </a:r>
            <a:r>
              <a:rPr lang="cs-CZ" sz="2000" dirty="0"/>
              <a:t>- část pracoviště jednoznačně charakterizovaná svými ochrannými (izolačními, ventilačními a stínicími) vlastnostmi, vymezená prostorově nebo technologicky (pracovní stůl, aplikační nebo vyšetřovací box, digestoř, </a:t>
            </a:r>
            <a:r>
              <a:rPr lang="cs-CZ" sz="2000" dirty="0" err="1"/>
              <a:t>hermetizovaná</a:t>
            </a:r>
            <a:r>
              <a:rPr lang="cs-CZ" sz="2000" dirty="0"/>
              <a:t> podtlaková skříň ap.), kde mohou být prováděny samostatné práce se zdroji ionizujícího záření; v jedné místnosti může být více pracovních míst, pokud každé tvoří z hlediska organizace práce samostatný celek,</a:t>
            </a:r>
          </a:p>
          <a:p>
            <a:r>
              <a:rPr lang="cs-CZ" sz="2000" b="1" dirty="0"/>
              <a:t>15) přírodním zdrojem ionizujícího záření </a:t>
            </a:r>
            <a:r>
              <a:rPr lang="cs-CZ" sz="2000" dirty="0"/>
              <a:t>- zdroj ionizujícího záření pozemského nebo kosmického původu,</a:t>
            </a:r>
          </a:p>
          <a:p>
            <a:r>
              <a:rPr lang="cs-CZ" sz="2000" b="1" dirty="0"/>
              <a:t>16) radioaktivní kontaminací </a:t>
            </a:r>
            <a:r>
              <a:rPr lang="cs-CZ" sz="2000" dirty="0"/>
              <a:t>- znečištění jakéhokoli materiálu či jeho povrchu, prostředí nebo osoby radioaktivní látkou; pokud jde o lidské tělo, zahrnuje jak zevní kontaminaci kůže, tak vnitřní kontaminaci bez ohledu na cestu příjmu,</a:t>
            </a:r>
          </a:p>
          <a:p>
            <a:endParaRPr lang="cs-CZ" sz="2000" dirty="0"/>
          </a:p>
        </p:txBody>
      </p:sp>
    </p:spTree>
    <p:extLst>
      <p:ext uri="{BB962C8B-B14F-4D97-AF65-F5344CB8AC3E}">
        <p14:creationId xmlns:p14="http://schemas.microsoft.com/office/powerpoint/2010/main" val="3747583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511011"/>
            <a:ext cx="8496944" cy="6336704"/>
          </a:xfrm>
        </p:spPr>
        <p:txBody>
          <a:bodyPr>
            <a:noAutofit/>
          </a:bodyPr>
          <a:lstStyle/>
          <a:p>
            <a:r>
              <a:rPr lang="cs-CZ" sz="2000" b="1" dirty="0"/>
              <a:t>17) radiologickým fyzikem </a:t>
            </a:r>
            <a:r>
              <a:rPr lang="cs-CZ" sz="2000" dirty="0"/>
              <a:t>- zdravotnický pracovník s odbornou způsobilostí k výkonu povolání radiologického fyzika podle </a:t>
            </a:r>
            <a:r>
              <a:rPr lang="cs-CZ" sz="2000" i="1" dirty="0"/>
              <a:t>zákona č. 96/2004 Sb., o podmínkách získávání a uznávání způsobilosti k výkonu nelékařských zdravotnických povolání a k výkonu činností souvisejících s poskytováním zdravotní péče a o změně některých souvisejících zákonů (zákon o nelékařských zdravotnických povoláních), ve znění zákona č. 125/2005 Sb.</a:t>
            </a:r>
          </a:p>
          <a:p>
            <a:r>
              <a:rPr lang="cs-CZ" sz="2000" b="1" dirty="0"/>
              <a:t>18) radiologickým zařízením </a:t>
            </a:r>
            <a:r>
              <a:rPr lang="cs-CZ" sz="2000" dirty="0"/>
              <a:t>- zdravotnický prostředek (podle</a:t>
            </a:r>
            <a:r>
              <a:rPr lang="cs-CZ" sz="2000" baseline="30000" dirty="0"/>
              <a:t>  </a:t>
            </a:r>
            <a:r>
              <a:rPr lang="cs-CZ" sz="2000" i="1" dirty="0"/>
              <a:t>zákona              č. 123/2000 Sb., o zdravotnických prostředcích a o změně některých souvisejících zákonů</a:t>
            </a:r>
            <a:r>
              <a:rPr lang="cs-CZ" sz="2000" dirty="0"/>
              <a:t>) používaný k vyšetřování nebo léčbě v nukleární medicíně, radioterapii nebo radiodiagnostice, který je zároveň zdrojem ionizujícího záření nebo který může ovlivnit ozáření pacientů nebo jiných osob podstupujících lékařské ozáření,</a:t>
            </a:r>
          </a:p>
          <a:p>
            <a:r>
              <a:rPr lang="cs-CZ" sz="2000" b="1" dirty="0"/>
              <a:t>19) radiologickými postupy </a:t>
            </a:r>
            <a:r>
              <a:rPr lang="cs-CZ" sz="2000" dirty="0"/>
              <a:t>- jakékoli postupy týkající se lékařského ozáření v nukleární medicíně, radioterapii nebo radiodiagnostice,</a:t>
            </a:r>
          </a:p>
          <a:p>
            <a:r>
              <a:rPr lang="cs-CZ" sz="2000" b="1" dirty="0"/>
              <a:t>20) radionuklidem </a:t>
            </a:r>
            <a:r>
              <a:rPr lang="cs-CZ" sz="2000" dirty="0"/>
              <a:t>- druh atomů, které mají stejný počet protonů, stejný počet neutronů, stejný energetický stav a které podléhají samovolné změně ve složení nebo stavu atomových jader,</a:t>
            </a:r>
          </a:p>
        </p:txBody>
      </p:sp>
    </p:spTree>
    <p:extLst>
      <p:ext uri="{BB962C8B-B14F-4D97-AF65-F5344CB8AC3E}">
        <p14:creationId xmlns:p14="http://schemas.microsoft.com/office/powerpoint/2010/main" val="323125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487544" cy="631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069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476672"/>
            <a:ext cx="8496944" cy="5976664"/>
          </a:xfrm>
        </p:spPr>
        <p:txBody>
          <a:bodyPr>
            <a:noAutofit/>
          </a:bodyPr>
          <a:lstStyle/>
          <a:p>
            <a:r>
              <a:rPr lang="cs-CZ" sz="2000" b="1" dirty="0"/>
              <a:t>21) radionuklidovým zářičem </a:t>
            </a:r>
            <a:r>
              <a:rPr lang="cs-CZ" sz="2000" dirty="0"/>
              <a:t>- zdroj ionizujícího záření obsahující radioaktivní látky,,</a:t>
            </a:r>
          </a:p>
          <a:p>
            <a:r>
              <a:rPr lang="cs-CZ" sz="2000" b="1" dirty="0"/>
              <a:t>22) radiodiagnostickým </a:t>
            </a:r>
            <a:r>
              <a:rPr lang="cs-CZ" sz="2000" dirty="0"/>
              <a:t>- vztahujícím se k radiodiagnostice v nukleární medicíně in </a:t>
            </a:r>
            <a:r>
              <a:rPr lang="cs-CZ" sz="2000" dirty="0" err="1"/>
              <a:t>vivo</a:t>
            </a:r>
            <a:r>
              <a:rPr lang="cs-CZ" sz="2000" dirty="0"/>
              <a:t>, lékařské diagnostické radiologii a stomatologické diagnostické radiologii,</a:t>
            </a:r>
          </a:p>
          <a:p>
            <a:r>
              <a:rPr lang="cs-CZ" sz="2000" b="1" dirty="0"/>
              <a:t>22) radioterapeutickým </a:t>
            </a:r>
            <a:r>
              <a:rPr lang="cs-CZ" sz="2000" dirty="0"/>
              <a:t>- vztahujícím se k radioterapii, včetně nukleární medicíny pro terapeutické účely,</a:t>
            </a:r>
          </a:p>
          <a:p>
            <a:r>
              <a:rPr lang="cs-CZ" sz="2000" b="1" dirty="0"/>
              <a:t>23) urychlovačem částic </a:t>
            </a:r>
            <a:r>
              <a:rPr lang="cs-CZ" sz="2000" dirty="0"/>
              <a:t>- generátor záření o energii vyšší než 1 </a:t>
            </a:r>
            <a:r>
              <a:rPr lang="cs-CZ" sz="2000" dirty="0" err="1"/>
              <a:t>MeV</a:t>
            </a:r>
            <a:r>
              <a:rPr lang="cs-CZ" sz="2000" dirty="0"/>
              <a:t>, ve kterém jsou urychlovány částice,</a:t>
            </a:r>
          </a:p>
          <a:p>
            <a:r>
              <a:rPr lang="cs-CZ" sz="2000" b="1" dirty="0"/>
              <a:t>24) umělým zdrojem ionizujícího záření </a:t>
            </a:r>
            <a:r>
              <a:rPr lang="cs-CZ" sz="2000" dirty="0"/>
              <a:t>- zdroj ionizujícího záření jiný než přírodní zdroj ionizujícího záření,</a:t>
            </a:r>
          </a:p>
          <a:p>
            <a:r>
              <a:rPr lang="cs-CZ" sz="2000" b="1" dirty="0"/>
              <a:t>25) uzavřeným radionuklidovým zářičem </a:t>
            </a:r>
            <a:r>
              <a:rPr lang="cs-CZ" sz="2000" dirty="0"/>
              <a:t>- radionuklidový zářič, jehož úprava, například zapouzdřením nebo ochranným překryvem, zabezpečuje zkouškami ověřenou těsnost a vylučuje tak, za předvídatelných podmínek použití a opotřebování, únik radionuklidů ze zářiče,</a:t>
            </a:r>
          </a:p>
          <a:p>
            <a:r>
              <a:rPr lang="cs-CZ" sz="2000" b="1" dirty="0"/>
              <a:t>26) vnitřním ozářením </a:t>
            </a:r>
            <a:r>
              <a:rPr lang="cs-CZ" sz="2000" dirty="0"/>
              <a:t>- ozáření osoby ionizujícím zářením z radionuklidů vyskytujících se v těle této osoby, zpravidla jako důsledek příjmu radionuklidů požitím nebo vdechnutím</a:t>
            </a:r>
          </a:p>
        </p:txBody>
      </p:sp>
    </p:spTree>
    <p:extLst>
      <p:ext uri="{BB962C8B-B14F-4D97-AF65-F5344CB8AC3E}">
        <p14:creationId xmlns:p14="http://schemas.microsoft.com/office/powerpoint/2010/main" val="265451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548680"/>
            <a:ext cx="8507288" cy="5793507"/>
          </a:xfrm>
        </p:spPr>
        <p:txBody>
          <a:bodyPr>
            <a:noAutofit/>
          </a:bodyPr>
          <a:lstStyle/>
          <a:p>
            <a:r>
              <a:rPr lang="cs-CZ" sz="2000" b="1" dirty="0"/>
              <a:t>27) výpustí </a:t>
            </a:r>
            <a:r>
              <a:rPr lang="cs-CZ" sz="2000" dirty="0"/>
              <a:t>- kapalná nebo plynná látka vypouštěná do životního prostředí, která obsahuje radionuklidy v množství nepřevyšujícím uvolňovací úrovně nebo vypouštěná do životního prostředí za podmínek uvedených v povolení k uvádění radionuklidů do životního prostředí,</a:t>
            </a:r>
          </a:p>
          <a:p>
            <a:r>
              <a:rPr lang="cs-CZ" sz="2000" b="1" dirty="0"/>
              <a:t>28) zevním ozářením </a:t>
            </a:r>
            <a:r>
              <a:rPr lang="cs-CZ" sz="2000" dirty="0"/>
              <a:t>- ozáření osoby ionizujícím zářením ze zdrojů ionizujícího záření, které se nacházejí mimo ni,</a:t>
            </a:r>
          </a:p>
          <a:p>
            <a:r>
              <a:rPr lang="cs-CZ" sz="2000" b="1" dirty="0"/>
              <a:t>29) zneškodňováním radioaktivních odpadů </a:t>
            </a:r>
            <a:r>
              <a:rPr lang="cs-CZ" sz="2000" dirty="0"/>
              <a:t>- umístění radioaktivních odpadů na úložiště nebo na určité místo bez úmyslu je znovu použít; zneškodňování zahrnuje rovněž oprávněné uvolnění radioaktivního odpadu přímo do životního prostředí a jeho následný rozptyl.</a:t>
            </a:r>
          </a:p>
          <a:p>
            <a:r>
              <a:rPr lang="cs-CZ" sz="2000" b="1" dirty="0"/>
              <a:t>30) nevyužívaným zdrojem </a:t>
            </a:r>
            <a:r>
              <a:rPr lang="cs-CZ" sz="2000" dirty="0"/>
              <a:t>- zdroj ionizujícího záření, který se již k činnosti, pro niž bylo Úřadem vydáno povolení podle § 9 odst. 1 písm. i) zákona, nevyužívá a jehož další využití k této činnosti se nepředpokládá,</a:t>
            </a:r>
          </a:p>
          <a:p>
            <a:r>
              <a:rPr lang="cs-CZ" sz="2000" b="1" dirty="0"/>
              <a:t>31) uznaným skladem </a:t>
            </a:r>
            <a:r>
              <a:rPr lang="cs-CZ" sz="2000" dirty="0"/>
              <a:t>- pracoviště oprávněné SÚJB ke shromažďování nebo dlouhodobému skladování radionuklidových zářičů, popřípadě k jejich přepracovávání</a:t>
            </a:r>
          </a:p>
        </p:txBody>
      </p:sp>
    </p:spTree>
    <p:extLst>
      <p:ext uri="{BB962C8B-B14F-4D97-AF65-F5344CB8AC3E}">
        <p14:creationId xmlns:p14="http://schemas.microsoft.com/office/powerpoint/2010/main" val="976623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r>
              <a:rPr lang="cs-CZ" sz="3600" b="1" dirty="0"/>
              <a:t>Kritéria pro klasifikaci zdrojů</a:t>
            </a:r>
            <a:br>
              <a:rPr lang="cs-CZ" dirty="0"/>
            </a:br>
            <a:endParaRPr lang="cs-CZ" dirty="0"/>
          </a:p>
        </p:txBody>
      </p:sp>
      <p:sp>
        <p:nvSpPr>
          <p:cNvPr id="3" name="Zástupný symbol pro obsah 2"/>
          <p:cNvSpPr>
            <a:spLocks noGrp="1"/>
          </p:cNvSpPr>
          <p:nvPr>
            <p:ph idx="1"/>
          </p:nvPr>
        </p:nvSpPr>
        <p:spPr>
          <a:xfrm>
            <a:off x="395536" y="1124744"/>
            <a:ext cx="8280920" cy="4968552"/>
          </a:xfrm>
        </p:spPr>
        <p:txBody>
          <a:bodyPr>
            <a:normAutofit fontScale="62500" lnSpcReduction="20000"/>
          </a:bodyPr>
          <a:lstStyle/>
          <a:p>
            <a:r>
              <a:rPr lang="cs-CZ" dirty="0"/>
              <a:t>§ 4/307</a:t>
            </a:r>
          </a:p>
          <a:p>
            <a:endParaRPr lang="cs-CZ" dirty="0"/>
          </a:p>
          <a:p>
            <a:r>
              <a:rPr lang="cs-CZ" dirty="0"/>
              <a:t>Zdroje ionizujícího záření se podle vzestupného ohrožení zdraví a životního prostředí ionizujícím zářením klasifikují jako </a:t>
            </a:r>
            <a:r>
              <a:rPr lang="cs-CZ" b="1" dirty="0"/>
              <a:t>nevýznamné, drobné, jednoduché, významné a velmi významné</a:t>
            </a:r>
            <a:r>
              <a:rPr lang="cs-CZ" dirty="0"/>
              <a:t>, a to na základě:</a:t>
            </a:r>
          </a:p>
          <a:p>
            <a:endParaRPr lang="cs-CZ" dirty="0"/>
          </a:p>
          <a:p>
            <a:r>
              <a:rPr lang="cs-CZ" dirty="0"/>
              <a:t>a) příkonu dávkového ekvivalentu,</a:t>
            </a:r>
          </a:p>
          <a:p>
            <a:r>
              <a:rPr lang="cs-CZ" dirty="0"/>
              <a:t>b) technické úpravy a způsobu provedení,</a:t>
            </a:r>
          </a:p>
          <a:p>
            <a:r>
              <a:rPr lang="cs-CZ" dirty="0"/>
              <a:t>c) aktivity a hmotnostní aktivity radionuklidových zářičů, zpravidla ve vztahu ke </a:t>
            </a:r>
            <a:r>
              <a:rPr lang="cs-CZ" dirty="0" err="1"/>
              <a:t>zprošťovacím</a:t>
            </a:r>
            <a:r>
              <a:rPr lang="cs-CZ" dirty="0"/>
              <a:t> úrovním,</a:t>
            </a:r>
          </a:p>
          <a:p>
            <a:r>
              <a:rPr lang="cs-CZ" dirty="0"/>
              <a:t>d) možnosti úniku radionuklidů z radionuklidových zářičů,</a:t>
            </a:r>
          </a:p>
          <a:p>
            <a:r>
              <a:rPr lang="cs-CZ" dirty="0"/>
              <a:t>e) možnosti vzniku radioaktivních odpadů a náročnosti jejich zneškodnění,</a:t>
            </a:r>
          </a:p>
          <a:p>
            <a:r>
              <a:rPr lang="cs-CZ" dirty="0"/>
              <a:t>f) typického způsobu nakládání a související míry možného ozáření,</a:t>
            </a:r>
          </a:p>
          <a:p>
            <a:r>
              <a:rPr lang="cs-CZ" dirty="0"/>
              <a:t>g) potenciálního ohrožení plynoucího z předvídatelných poruch a odchylek od běžného provozu, neoprávněného použití, nebo nesprávného použití</a:t>
            </a:r>
          </a:p>
          <a:p>
            <a:r>
              <a:rPr lang="cs-CZ" dirty="0"/>
              <a:t>h) rizika vzniku radiační nehody nebo havárie, závažnosti následků takové události a možnosti zásahů.</a:t>
            </a:r>
          </a:p>
          <a:p>
            <a:endParaRPr lang="cs-CZ" dirty="0"/>
          </a:p>
        </p:txBody>
      </p:sp>
    </p:spTree>
    <p:extLst>
      <p:ext uri="{BB962C8B-B14F-4D97-AF65-F5344CB8AC3E}">
        <p14:creationId xmlns:p14="http://schemas.microsoft.com/office/powerpoint/2010/main" val="1490356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04664"/>
            <a:ext cx="8496944" cy="6192688"/>
          </a:xfrm>
        </p:spPr>
        <p:txBody>
          <a:bodyPr>
            <a:normAutofit fontScale="55000" lnSpcReduction="20000"/>
          </a:bodyPr>
          <a:lstStyle/>
          <a:p>
            <a:pPr marL="0" indent="0">
              <a:buNone/>
            </a:pPr>
            <a:r>
              <a:rPr lang="cs-CZ" sz="5100" b="1" dirty="0"/>
              <a:t>                              Významné zdroje</a:t>
            </a:r>
          </a:p>
          <a:p>
            <a:pPr marL="0" indent="0">
              <a:buNone/>
            </a:pPr>
            <a:endParaRPr lang="cs-CZ" sz="5100" b="1" dirty="0"/>
          </a:p>
          <a:p>
            <a:r>
              <a:rPr lang="cs-CZ" dirty="0"/>
              <a:t>a) generátor záření určený k radioterapii nebo radiodiagnostice v humánní medicíně, kromě kostních denzitometrů, kabinových rentgenových zařízení a zubních rentgenových zařízení,</a:t>
            </a:r>
          </a:p>
          <a:p>
            <a:r>
              <a:rPr lang="cs-CZ" dirty="0"/>
              <a:t>b) urychlovač částic, u něhož s ohledem na typický způsob nakládání s ním, související míru možného ozáření a potenciální riziko plynoucí z předvídatelných poruch a odchylek od běžného provozu bylo toto zařazení potvrzeno v rámci typového schvalování,</a:t>
            </a:r>
          </a:p>
          <a:p>
            <a:r>
              <a:rPr lang="cs-CZ" dirty="0"/>
              <a:t>c) zdroj ionizujícího záření určený k radioterapii protony, neutrony a jinými těžkými částicemi,</a:t>
            </a:r>
          </a:p>
          <a:p>
            <a:r>
              <a:rPr lang="cs-CZ" dirty="0"/>
              <a:t>d) zařízení obsahující uzavřené radionuklidové zářiče určené k radioterapii, včetně </a:t>
            </a:r>
            <a:r>
              <a:rPr lang="cs-CZ" dirty="0" err="1"/>
              <a:t>brachyterapie</a:t>
            </a:r>
            <a:r>
              <a:rPr lang="cs-CZ" dirty="0"/>
              <a:t>, </a:t>
            </a:r>
          </a:p>
          <a:p>
            <a:r>
              <a:rPr lang="cs-CZ" dirty="0"/>
              <a:t>e) radionuklidový ozařovač pro ozařování potravin a surovin nebo jiný stacionární průmyslový ozařovač, </a:t>
            </a:r>
          </a:p>
          <a:p>
            <a:r>
              <a:rPr lang="cs-CZ" dirty="0"/>
              <a:t>f) mobilní defektoskop s uzavřenými radionuklidovými zářiči,</a:t>
            </a:r>
          </a:p>
          <a:p>
            <a:endParaRPr lang="cs-CZ" sz="5100" dirty="0"/>
          </a:p>
          <a:p>
            <a:pPr marL="0" indent="0">
              <a:buNone/>
            </a:pPr>
            <a:r>
              <a:rPr lang="cs-CZ" sz="5100" b="1" dirty="0"/>
              <a:t>                            Velmi významné zdroje</a:t>
            </a:r>
          </a:p>
          <a:p>
            <a:pPr marL="0" indent="0">
              <a:buNone/>
            </a:pPr>
            <a:endParaRPr lang="cs-CZ" b="1" dirty="0"/>
          </a:p>
          <a:p>
            <a:r>
              <a:rPr lang="cs-CZ" dirty="0"/>
              <a:t>a/jaderný reaktor.</a:t>
            </a:r>
          </a:p>
          <a:p>
            <a:pPr marL="0" indent="0">
              <a:buNone/>
            </a:pPr>
            <a:r>
              <a:rPr lang="cs-CZ" dirty="0"/>
              <a:t> </a:t>
            </a:r>
          </a:p>
        </p:txBody>
      </p:sp>
    </p:spTree>
    <p:extLst>
      <p:ext uri="{BB962C8B-B14F-4D97-AF65-F5344CB8AC3E}">
        <p14:creationId xmlns:p14="http://schemas.microsoft.com/office/powerpoint/2010/main" val="15999541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10992" y="188640"/>
            <a:ext cx="8424936" cy="6494085"/>
          </a:xfrm>
          <a:prstGeom prst="rect">
            <a:avLst/>
          </a:prstGeom>
        </p:spPr>
        <p:txBody>
          <a:bodyPr wrap="square">
            <a:spAutoFit/>
          </a:bodyPr>
          <a:lstStyle/>
          <a:p>
            <a:r>
              <a:rPr lang="cs-CZ" sz="2800" b="1" dirty="0"/>
              <a:t>                    Kritéria pro kategorizaci pracovišť</a:t>
            </a:r>
          </a:p>
          <a:p>
            <a:endParaRPr lang="cs-CZ" sz="2800" b="1" dirty="0"/>
          </a:p>
          <a:p>
            <a:r>
              <a:rPr lang="cs-CZ" dirty="0"/>
              <a:t>Pracoviště, kde se vykonávají radiační činnosti, se kromě pracovišť, kde se používají výhradně nevýznamné nebo typově schválené drobné zdroje ionizujícího záření, kategorizují vzestupně podle ohrožení zdraví a životního prostředí ionizujícím zářením na pracoviště </a:t>
            </a:r>
            <a:r>
              <a:rPr lang="cs-CZ" b="1" dirty="0"/>
              <a:t>I., II., III. a IV. kategorie </a:t>
            </a:r>
            <a:r>
              <a:rPr lang="cs-CZ" dirty="0"/>
              <a:t>na základě:</a:t>
            </a:r>
          </a:p>
          <a:p>
            <a:endParaRPr lang="cs-CZ" dirty="0"/>
          </a:p>
          <a:p>
            <a:r>
              <a:rPr lang="cs-CZ" dirty="0"/>
              <a:t>a) klasifikace zdrojů ionizujícího záření, o nichž se předpokládá, že se s nimi bude na pracovišti nakládat,</a:t>
            </a:r>
          </a:p>
          <a:p>
            <a:r>
              <a:rPr lang="cs-CZ" dirty="0"/>
              <a:t>b) očekávaného běžného provozu pracoviště a související míry možného ozáření pracovníků a obyvatelstva,</a:t>
            </a:r>
          </a:p>
          <a:p>
            <a:r>
              <a:rPr lang="cs-CZ" dirty="0"/>
              <a:t>c) zaměření radiační činnosti a náročnosti na zajištění radiační ochrany a jakosti při této činnosti,</a:t>
            </a:r>
          </a:p>
          <a:p>
            <a:r>
              <a:rPr lang="cs-CZ" dirty="0"/>
              <a:t>d) vybavení a zajištění pracoviště pro bezpečnou práci se zdroji ionizujícího záření, zejména ochrannými pomůckami, izolačními a stínicími zařízeními, provedením ventilace a kanalizace,</a:t>
            </a:r>
          </a:p>
          <a:p>
            <a:r>
              <a:rPr lang="cs-CZ" dirty="0"/>
              <a:t>e) možnosti radioaktivní kontaminace pracoviště nebo jeho okolí radionuklidy,</a:t>
            </a:r>
          </a:p>
          <a:p>
            <a:r>
              <a:rPr lang="cs-CZ" dirty="0"/>
              <a:t>f) možnosti vzniku radioaktivních odpadů a náročnosti jejich zneškodnění,</a:t>
            </a:r>
          </a:p>
          <a:p>
            <a:r>
              <a:rPr lang="cs-CZ" dirty="0"/>
              <a:t>g) potenciálního ohrožení plynoucího z předvídatelných poruch a odchylek od běžného provozu,</a:t>
            </a:r>
          </a:p>
          <a:p>
            <a:r>
              <a:rPr lang="cs-CZ" dirty="0"/>
              <a:t>h) rizika vzniku radiační nehody nebo havárie, závažnosti následků takové události a možnosti zásahů.</a:t>
            </a:r>
          </a:p>
        </p:txBody>
      </p:sp>
    </p:spTree>
    <p:extLst>
      <p:ext uri="{BB962C8B-B14F-4D97-AF65-F5344CB8AC3E}">
        <p14:creationId xmlns:p14="http://schemas.microsoft.com/office/powerpoint/2010/main" val="498292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627422"/>
            <a:ext cx="7848872" cy="4708981"/>
          </a:xfrm>
          <a:prstGeom prst="rect">
            <a:avLst/>
          </a:prstGeom>
        </p:spPr>
        <p:txBody>
          <a:bodyPr wrap="square">
            <a:spAutoFit/>
          </a:bodyPr>
          <a:lstStyle/>
          <a:p>
            <a:r>
              <a:rPr lang="cs-CZ" sz="2400" b="1" dirty="0"/>
              <a:t>                   Pracoviště I. kategorie</a:t>
            </a:r>
          </a:p>
          <a:p>
            <a:endParaRPr lang="cs-CZ" dirty="0"/>
          </a:p>
          <a:p>
            <a:endParaRPr lang="cs-CZ" dirty="0"/>
          </a:p>
          <a:p>
            <a:r>
              <a:rPr lang="cs-CZ" sz="2000" dirty="0"/>
              <a:t>a) pracoviště s drobnými typově neschválenými zdroji ionizujícího záření,</a:t>
            </a:r>
          </a:p>
          <a:p>
            <a:r>
              <a:rPr lang="cs-CZ" sz="2000" dirty="0"/>
              <a:t>b) pracoviště s kostním denzitometrem,</a:t>
            </a:r>
          </a:p>
          <a:p>
            <a:r>
              <a:rPr lang="cs-CZ" sz="2000" dirty="0"/>
              <a:t>c) pracoviště s veterinárním, zubním nebo kabinovým rentgenovým zařízením,</a:t>
            </a:r>
          </a:p>
          <a:p>
            <a:r>
              <a:rPr lang="cs-CZ" sz="2000" dirty="0"/>
              <a:t>d) pracoviště s indikačním nebo měřicím zařízením obsahujícím uzavřený radionuklidový zářič, na nichž charakter radiační činnosti nevyžaduje vymezování kontrolovaného pásma</a:t>
            </a:r>
          </a:p>
          <a:p>
            <a:r>
              <a:rPr lang="cs-CZ" sz="2000" dirty="0"/>
              <a:t>e) pracoviště s technickým rentgenovým zařízením, na němž charakter radiační činnosti nevyžaduje vymezení kontrolovaného pásma,</a:t>
            </a:r>
          </a:p>
          <a:p>
            <a:r>
              <a:rPr lang="cs-CZ" sz="2000" dirty="0"/>
              <a:t>f) pracoviště s otevřenými radionuklidovými zářiči, pokud vybavení izolačními a ventilačními zařízeními a úroveň provedení kanalizace splňuje příslušné minimální požadavky</a:t>
            </a:r>
          </a:p>
        </p:txBody>
      </p:sp>
    </p:spTree>
    <p:extLst>
      <p:ext uri="{BB962C8B-B14F-4D97-AF65-F5344CB8AC3E}">
        <p14:creationId xmlns:p14="http://schemas.microsoft.com/office/powerpoint/2010/main" val="3309821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404664"/>
            <a:ext cx="8424936" cy="6309420"/>
          </a:xfrm>
          <a:prstGeom prst="rect">
            <a:avLst/>
          </a:prstGeom>
        </p:spPr>
        <p:txBody>
          <a:bodyPr wrap="square">
            <a:spAutoFit/>
          </a:bodyPr>
          <a:lstStyle/>
          <a:p>
            <a:r>
              <a:rPr lang="cs-CZ" sz="2400" b="1" dirty="0"/>
              <a:t>                          Pracoviště II. kategorie</a:t>
            </a:r>
          </a:p>
          <a:p>
            <a:endParaRPr lang="cs-CZ" sz="2000" dirty="0"/>
          </a:p>
          <a:p>
            <a:endParaRPr lang="cs-CZ" sz="2000" dirty="0"/>
          </a:p>
          <a:p>
            <a:r>
              <a:rPr lang="cs-CZ" sz="2000" dirty="0"/>
              <a:t>a) pracoviště s jednoduchým zdrojem ionizujícího záření, které není pracovištěm I. kategorie,</a:t>
            </a:r>
          </a:p>
          <a:p>
            <a:r>
              <a:rPr lang="cs-CZ" sz="2000" dirty="0"/>
              <a:t>b) pracoviště s rentgenovým zařízením určeným k radiodiagnostice nebo radioterapii, kromě kostních denzitometrů, kabinových a zubních rentgenových zařízení a kromě veterinárních rentgenových zařízení,</a:t>
            </a:r>
          </a:p>
          <a:p>
            <a:r>
              <a:rPr lang="cs-CZ" sz="2000" dirty="0"/>
              <a:t>c) pracoviště s mobilním defektoskopem s uzavřeným radionuklidovým zářičem,</a:t>
            </a:r>
          </a:p>
          <a:p>
            <a:r>
              <a:rPr lang="cs-CZ" sz="2000" dirty="0"/>
              <a:t>d) pracoviště s mobilním ozařovačem s uzavřeným radionuklidovým zářičem, </a:t>
            </a:r>
          </a:p>
          <a:p>
            <a:r>
              <a:rPr lang="cs-CZ" sz="2000" dirty="0"/>
              <a:t>e) pracoviště s indikačními nebo měřicími zařízeními obsahujícími uzavřené radionuklidové zářiče, na nichž charakter radiační činnosti vyžaduje vymezování kontrolovaného pásma,</a:t>
            </a:r>
          </a:p>
          <a:p>
            <a:r>
              <a:rPr lang="cs-CZ" sz="2000" dirty="0"/>
              <a:t>f) pracoviště s technickými rentgenovými zařízeními, na nichž charakter radiační činnosti vyžaduje vymezování kontrolovaného pásma,</a:t>
            </a:r>
          </a:p>
          <a:p>
            <a:r>
              <a:rPr lang="cs-CZ" sz="2000" dirty="0"/>
              <a:t>g) pracoviště s otevřenými radionuklidovými zářiči, pokud vybavení izolačními a ventilačními zařízeními a úroveň provedení kanalizace splňuje příslušné minimální požadavky</a:t>
            </a:r>
          </a:p>
          <a:p>
            <a:r>
              <a:rPr lang="cs-CZ" sz="2000" dirty="0"/>
              <a:t>h) pracoviště s kompaktním mimotělním ozařovačem krve s uzavřeným radionuklidovým zářičem.</a:t>
            </a:r>
          </a:p>
        </p:txBody>
      </p:sp>
    </p:spTree>
    <p:extLst>
      <p:ext uri="{BB962C8B-B14F-4D97-AF65-F5344CB8AC3E}">
        <p14:creationId xmlns:p14="http://schemas.microsoft.com/office/powerpoint/2010/main" val="4186950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298626"/>
            <a:ext cx="8424936" cy="4985980"/>
          </a:xfrm>
          <a:prstGeom prst="rect">
            <a:avLst/>
          </a:prstGeom>
        </p:spPr>
        <p:txBody>
          <a:bodyPr wrap="square">
            <a:spAutoFit/>
          </a:bodyPr>
          <a:lstStyle/>
          <a:p>
            <a:r>
              <a:rPr lang="cs-CZ" sz="2400" b="1" dirty="0"/>
              <a:t>                          Pracoviště III. Kategorie</a:t>
            </a:r>
          </a:p>
          <a:p>
            <a:endParaRPr lang="cs-CZ" dirty="0"/>
          </a:p>
          <a:p>
            <a:endParaRPr lang="cs-CZ" dirty="0"/>
          </a:p>
          <a:p>
            <a:pPr marL="342900" indent="-342900">
              <a:buAutoNum type="alphaLcParenR"/>
            </a:pPr>
            <a:r>
              <a:rPr lang="cs-CZ" sz="2000" dirty="0"/>
              <a:t>pracoviště s urychlovačem částic, </a:t>
            </a:r>
          </a:p>
          <a:p>
            <a:r>
              <a:rPr lang="cs-CZ" sz="2000" dirty="0"/>
              <a:t>b) pracoviště se zařízením obsahujícím uzavřený radionuklidový zářič určené k radioterapii, včetně </a:t>
            </a:r>
            <a:r>
              <a:rPr lang="cs-CZ" sz="2000" dirty="0" err="1"/>
              <a:t>brachyterapie</a:t>
            </a:r>
            <a:r>
              <a:rPr lang="cs-CZ" sz="2000" dirty="0"/>
              <a:t>, klasifikovaným jako významný zdroj,</a:t>
            </a:r>
          </a:p>
          <a:p>
            <a:r>
              <a:rPr lang="cs-CZ" sz="2000" dirty="0"/>
              <a:t>c) uznaný sklad,</a:t>
            </a:r>
          </a:p>
          <a:p>
            <a:r>
              <a:rPr lang="cs-CZ" sz="2000" dirty="0"/>
              <a:t>d) pracoviště s otevřenými radionuklidovými zářiči, pokud vybavení izolačními a ventilačními zařízeními a úroveň provedení kanalizace splňuje příslušné minimální požadavky </a:t>
            </a:r>
          </a:p>
          <a:p>
            <a:r>
              <a:rPr lang="cs-CZ" sz="2000" dirty="0"/>
              <a:t>e) pracoviště se stacionárním průmyslovým ozařovačem určeným k ozařování potravin a surovin, předmětů běžného užívání nebo jiných materiálů,</a:t>
            </a:r>
          </a:p>
          <a:p>
            <a:r>
              <a:rPr lang="cs-CZ" sz="2000" dirty="0"/>
              <a:t>f) pracoviště pro těžbu a zpracování uranové rudy zahrnující těžbu, úpravu, nakládání s koncentrátem, provoz dekontaminačních stanic, shromažďování produktů hornické činnosti na odvalech a v kalových polích.</a:t>
            </a:r>
          </a:p>
          <a:p>
            <a:r>
              <a:rPr lang="cs-CZ" dirty="0"/>
              <a:t> </a:t>
            </a:r>
          </a:p>
        </p:txBody>
      </p:sp>
    </p:spTree>
    <p:extLst>
      <p:ext uri="{BB962C8B-B14F-4D97-AF65-F5344CB8AC3E}">
        <p14:creationId xmlns:p14="http://schemas.microsoft.com/office/powerpoint/2010/main" val="544249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7584" y="692696"/>
            <a:ext cx="7776864" cy="3785652"/>
          </a:xfrm>
          <a:prstGeom prst="rect">
            <a:avLst/>
          </a:prstGeom>
        </p:spPr>
        <p:txBody>
          <a:bodyPr wrap="square">
            <a:spAutoFit/>
          </a:bodyPr>
          <a:lstStyle/>
          <a:p>
            <a:r>
              <a:rPr lang="cs-CZ" sz="2400" b="1" dirty="0"/>
              <a:t>                   Pracoviště IV. kategorie</a:t>
            </a:r>
          </a:p>
          <a:p>
            <a:endParaRPr lang="cs-CZ" dirty="0"/>
          </a:p>
          <a:p>
            <a:endParaRPr lang="cs-CZ" dirty="0"/>
          </a:p>
          <a:p>
            <a:pPr marL="342900" indent="-342900">
              <a:buAutoNum type="alphaLcParenR"/>
            </a:pPr>
            <a:r>
              <a:rPr lang="cs-CZ" sz="2000" dirty="0"/>
              <a:t>jaderné zařízení  </a:t>
            </a:r>
          </a:p>
          <a:p>
            <a:pPr marL="342900" indent="-342900">
              <a:buAutoNum type="alphaLcParenR"/>
            </a:pPr>
            <a:r>
              <a:rPr lang="cs-CZ" sz="2000" dirty="0"/>
              <a:t>úložiště radioaktivních odpadů</a:t>
            </a:r>
          </a:p>
          <a:p>
            <a:r>
              <a:rPr lang="cs-CZ" sz="2000" dirty="0"/>
              <a:t>c) pracoviště s otevřenými radionuklidovými zářiči, které s ohledem na vysoké aktivity zpracovávané současně na jednom pracovním místě, na typický způsob provozu pracoviště a související míru možného ozáření a potenciální riziko plynoucí z předvídatelných odchylek od běžného provozu, z nehod nebo havárií nelze zařadit do nižší kategorie,</a:t>
            </a:r>
          </a:p>
          <a:p>
            <a:r>
              <a:rPr lang="cs-CZ" sz="2000" dirty="0"/>
              <a:t>d) sklad vyhořelého nebo ozářeného jaderného paliva.</a:t>
            </a:r>
          </a:p>
          <a:p>
            <a:r>
              <a:rPr lang="cs-CZ" sz="2000" dirty="0"/>
              <a:t> </a:t>
            </a:r>
          </a:p>
        </p:txBody>
      </p:sp>
    </p:spTree>
    <p:extLst>
      <p:ext uri="{BB962C8B-B14F-4D97-AF65-F5344CB8AC3E}">
        <p14:creationId xmlns:p14="http://schemas.microsoft.com/office/powerpoint/2010/main" val="416768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35616" y="476672"/>
            <a:ext cx="7560840" cy="4185761"/>
          </a:xfrm>
          <a:prstGeom prst="rect">
            <a:avLst/>
          </a:prstGeom>
        </p:spPr>
        <p:txBody>
          <a:bodyPr wrap="square">
            <a:spAutoFit/>
          </a:bodyPr>
          <a:lstStyle/>
          <a:p>
            <a:r>
              <a:rPr lang="cs-CZ" sz="2400" b="1" dirty="0"/>
              <a:t>Kategorizace radiačních pracovníků § 16/307</a:t>
            </a:r>
          </a:p>
          <a:p>
            <a:endParaRPr lang="cs-CZ" sz="2400" b="1" dirty="0"/>
          </a:p>
          <a:p>
            <a:endParaRPr lang="cs-CZ" dirty="0"/>
          </a:p>
          <a:p>
            <a:pPr marL="342900" indent="-342900">
              <a:buFont typeface="+mj-lt"/>
              <a:buAutoNum type="arabicPeriod"/>
            </a:pPr>
            <a:r>
              <a:rPr lang="cs-CZ" sz="2000" dirty="0"/>
              <a:t>Pro účely monitorování a lékařského dohledu se radiační pracovníci podle ohrožení zdraví ionizujícím zářením zařazují do kategorie A nebo B na základě očekávaného ozáření za běžného provozu a při předvídatelných poruchách a odchylkách od běžného provozu, s výjimkou ozáření v důsledku radiační nehody nebo havárie.</a:t>
            </a:r>
          </a:p>
          <a:p>
            <a:pPr marL="342900" indent="-342900">
              <a:buFont typeface="+mj-lt"/>
              <a:buAutoNum type="arabicPeriod"/>
            </a:pPr>
            <a:endParaRPr lang="cs-CZ" sz="2000" dirty="0"/>
          </a:p>
          <a:p>
            <a:pPr marL="342900" indent="-342900">
              <a:buFont typeface="+mj-lt"/>
              <a:buAutoNum type="arabicPeriod"/>
            </a:pPr>
            <a:r>
              <a:rPr lang="cs-CZ" sz="2000" b="1" dirty="0"/>
              <a:t>Pracovníky kategorie A jsou radiační pracovníci, kteří by mohli obdržet efektivní dávku vyšší než 6 </a:t>
            </a:r>
            <a:r>
              <a:rPr lang="cs-CZ" sz="2000" b="1" dirty="0" err="1"/>
              <a:t>mSv</a:t>
            </a:r>
            <a:r>
              <a:rPr lang="cs-CZ" sz="2000" b="1" dirty="0"/>
              <a:t> ročně nebo ekvivalentní dávku vyšší než tři desetiny limitu ozáření pro oční čočku, kůži a končetiny </a:t>
            </a:r>
          </a:p>
        </p:txBody>
      </p:sp>
    </p:spTree>
    <p:extLst>
      <p:ext uri="{BB962C8B-B14F-4D97-AF65-F5344CB8AC3E}">
        <p14:creationId xmlns:p14="http://schemas.microsoft.com/office/powerpoint/2010/main" val="183495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165" y="40"/>
            <a:ext cx="8789677" cy="42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7"/>
          <p:cNvGrpSpPr>
            <a:grpSpLocks noChangeAspect="1"/>
          </p:cNvGrpSpPr>
          <p:nvPr/>
        </p:nvGrpSpPr>
        <p:grpSpPr bwMode="auto">
          <a:xfrm>
            <a:off x="323850" y="4292601"/>
            <a:ext cx="8904288" cy="2084388"/>
            <a:chOff x="204" y="2704"/>
            <a:chExt cx="5609" cy="1313"/>
          </a:xfrm>
        </p:grpSpPr>
        <p:sp>
          <p:nvSpPr>
            <p:cNvPr id="5" name="AutoShape 6"/>
            <p:cNvSpPr>
              <a:spLocks noChangeAspect="1" noChangeArrowheads="1" noTextEdit="1"/>
            </p:cNvSpPr>
            <p:nvPr/>
          </p:nvSpPr>
          <p:spPr bwMode="auto">
            <a:xfrm>
              <a:off x="204" y="2704"/>
              <a:ext cx="5443"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 name="Rectangle 8"/>
            <p:cNvSpPr>
              <a:spLocks noChangeArrowheads="1"/>
            </p:cNvSpPr>
            <p:nvPr/>
          </p:nvSpPr>
          <p:spPr bwMode="auto">
            <a:xfrm>
              <a:off x="204" y="2777"/>
              <a:ext cx="10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3.</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303" y="2777"/>
              <a:ext cx="9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Arial" pitchFamily="34" charset="0"/>
                  <a:cs typeface="Arial" pitchFamily="34" charset="0"/>
                </a:rPr>
                <a:t> </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374" y="2776"/>
              <a:ext cx="120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rgbClr val="000000"/>
                  </a:solidFill>
                  <a:effectLst/>
                  <a:latin typeface="Times New Roman" pitchFamily="18" charset="0"/>
                  <a:cs typeface="Arial" pitchFamily="34" charset="0"/>
                </a:rPr>
                <a:t>Limitování ozáření:</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1510" y="2777"/>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1557" y="2777"/>
              <a:ext cx="425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Každý, kdo provádí činnosti vedoucí k ozáření, je povinen omezovat ozáření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374" y="2930"/>
              <a:ext cx="311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osob tak, aby celkové ozáření způsobené možnou kombi</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3369" y="2930"/>
              <a:ext cx="196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nací ozáření z činností vedoucích k</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5"/>
            <p:cNvSpPr>
              <a:spLocks noChangeArrowheads="1"/>
            </p:cNvSpPr>
            <p:nvPr/>
          </p:nvSpPr>
          <p:spPr bwMode="auto">
            <a:xfrm>
              <a:off x="5239" y="293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6"/>
            <p:cNvSpPr>
              <a:spLocks noChangeArrowheads="1"/>
            </p:cNvSpPr>
            <p:nvPr/>
          </p:nvSpPr>
          <p:spPr bwMode="auto">
            <a:xfrm>
              <a:off x="5271" y="2930"/>
              <a:ext cx="48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ozáření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7"/>
            <p:cNvSpPr>
              <a:spLocks noChangeArrowheads="1"/>
            </p:cNvSpPr>
            <p:nvPr/>
          </p:nvSpPr>
          <p:spPr bwMode="auto">
            <a:xfrm>
              <a:off x="374" y="3081"/>
              <a:ext cx="210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nepřesáhlo v součtu stanovené limity.</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8"/>
            <p:cNvSpPr>
              <a:spLocks noChangeArrowheads="1"/>
            </p:cNvSpPr>
            <p:nvPr/>
          </p:nvSpPr>
          <p:spPr bwMode="auto">
            <a:xfrm>
              <a:off x="2298" y="3081"/>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9"/>
            <p:cNvSpPr>
              <a:spLocks noChangeArrowheads="1"/>
            </p:cNvSpPr>
            <p:nvPr/>
          </p:nvSpPr>
          <p:spPr bwMode="auto">
            <a:xfrm>
              <a:off x="204" y="3306"/>
              <a:ext cx="10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4.</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20"/>
            <p:cNvSpPr>
              <a:spLocks noChangeArrowheads="1"/>
            </p:cNvSpPr>
            <p:nvPr/>
          </p:nvSpPr>
          <p:spPr bwMode="auto">
            <a:xfrm>
              <a:off x="303" y="3306"/>
              <a:ext cx="9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374" y="3305"/>
              <a:ext cx="17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Times New Roman" pitchFamily="18" charset="0"/>
                  <a:cs typeface="Arial" pitchFamily="34" charset="0"/>
                </a:rPr>
                <a:t>Zajištění bezpečnosti zdrojů:</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22"/>
            <p:cNvSpPr>
              <a:spLocks noChangeArrowheads="1"/>
            </p:cNvSpPr>
            <p:nvPr/>
          </p:nvSpPr>
          <p:spPr bwMode="auto">
            <a:xfrm>
              <a:off x="2083" y="3306"/>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3"/>
            <p:cNvSpPr>
              <a:spLocks noChangeArrowheads="1"/>
            </p:cNvSpPr>
            <p:nvPr/>
          </p:nvSpPr>
          <p:spPr bwMode="auto">
            <a:xfrm>
              <a:off x="2152" y="3306"/>
              <a:ext cx="34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Bezpečnostní kultura musí usměrňovat přístupy a chování při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4"/>
            <p:cNvSpPr>
              <a:spLocks noChangeArrowheads="1"/>
            </p:cNvSpPr>
            <p:nvPr/>
          </p:nvSpPr>
          <p:spPr bwMode="auto">
            <a:xfrm>
              <a:off x="374" y="3457"/>
              <a:ext cx="480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používání zdrojů. Ochrana a bezpečnost zdrojů má být zajištěna řádným řízením, dobro</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25"/>
            <p:cNvSpPr>
              <a:spLocks noChangeArrowheads="1"/>
            </p:cNvSpPr>
            <p:nvPr/>
          </p:nvSpPr>
          <p:spPr bwMode="auto">
            <a:xfrm>
              <a:off x="5126" y="3457"/>
              <a:ext cx="15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u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26"/>
            <p:cNvSpPr>
              <a:spLocks noChangeArrowheads="1"/>
            </p:cNvSpPr>
            <p:nvPr/>
          </p:nvSpPr>
          <p:spPr bwMode="auto">
            <a:xfrm>
              <a:off x="374" y="3608"/>
              <a:ext cx="436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rgbClr val="000000"/>
                  </a:solidFill>
                  <a:effectLst/>
                  <a:latin typeface="Times New Roman" pitchFamily="18" charset="0"/>
                  <a:cs typeface="Arial" pitchFamily="34" charset="0"/>
                </a:rPr>
                <a:t>technikou, systémem zabezpečení jakosti a výcvikem a vzděláváním personálu.</a:t>
              </a: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25" name="Rectangle 27"/>
            <p:cNvSpPr>
              <a:spLocks noChangeArrowheads="1"/>
            </p:cNvSpPr>
            <p:nvPr/>
          </p:nvSpPr>
          <p:spPr bwMode="auto">
            <a:xfrm>
              <a:off x="4575" y="3608"/>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8"/>
            <p:cNvSpPr>
              <a:spLocks noChangeArrowheads="1"/>
            </p:cNvSpPr>
            <p:nvPr/>
          </p:nvSpPr>
          <p:spPr bwMode="auto">
            <a:xfrm>
              <a:off x="204" y="3834"/>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Times New Roman" pitchFamily="18" charset="0"/>
                  <a:cs typeface="Arial" pitchFamily="34"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129630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7" y="19147"/>
            <a:ext cx="8568953" cy="6370975"/>
          </a:xfrm>
          <a:prstGeom prst="rect">
            <a:avLst/>
          </a:prstGeom>
        </p:spPr>
        <p:txBody>
          <a:bodyPr wrap="square">
            <a:spAutoFit/>
          </a:bodyPr>
          <a:lstStyle/>
          <a:p>
            <a:endParaRPr lang="cs-CZ" sz="2400" b="1" dirty="0"/>
          </a:p>
          <a:p>
            <a:r>
              <a:rPr lang="cs-CZ" sz="2400" b="1" dirty="0"/>
              <a:t>                       Sledované pásmo § 29/307</a:t>
            </a:r>
          </a:p>
          <a:p>
            <a:endParaRPr lang="cs-CZ" dirty="0"/>
          </a:p>
          <a:p>
            <a:pPr marL="342900" indent="-342900">
              <a:buFont typeface="+mj-lt"/>
              <a:buAutoNum type="arabicPeriod"/>
            </a:pPr>
            <a:r>
              <a:rPr lang="cs-CZ" dirty="0"/>
              <a:t>Sledované pásmo se vymezuje všude tam, kde se očekává, že efektivní dávka by mohla být vyšší než 1 </a:t>
            </a:r>
            <a:r>
              <a:rPr lang="cs-CZ" dirty="0" err="1"/>
              <a:t>mSv</a:t>
            </a:r>
            <a:r>
              <a:rPr lang="cs-CZ" dirty="0"/>
              <a:t> ročně nebo ekvivalentní dávka by mohla být vyšší než jedna desetina limitu ozáření pro oční čočku, kůži a končetiny.</a:t>
            </a:r>
          </a:p>
          <a:p>
            <a:pPr marL="342900" indent="-342900">
              <a:buFont typeface="+mj-lt"/>
              <a:buAutoNum type="arabicPeriod"/>
            </a:pPr>
            <a:endParaRPr lang="cs-CZ" dirty="0"/>
          </a:p>
          <a:p>
            <a:pPr marL="342900" indent="-342900">
              <a:buFont typeface="+mj-lt"/>
              <a:buAutoNum type="arabicPeriod"/>
            </a:pPr>
            <a:r>
              <a:rPr lang="cs-CZ" dirty="0"/>
              <a:t>Sledované pásmo se zpravidla vymezuje na všech pracovištích I. až IV. Kategorie.</a:t>
            </a:r>
          </a:p>
          <a:p>
            <a:pPr marL="342900" indent="-342900">
              <a:buFont typeface="+mj-lt"/>
              <a:buAutoNum type="arabicPeriod"/>
            </a:pPr>
            <a:endParaRPr lang="cs-CZ" dirty="0"/>
          </a:p>
          <a:p>
            <a:pPr marL="342900" indent="-342900">
              <a:buFont typeface="+mj-lt"/>
              <a:buAutoNum type="arabicPeriod"/>
            </a:pPr>
            <a:r>
              <a:rPr lang="cs-CZ" dirty="0"/>
              <a:t>Sledované pásmo se vymezuje jako ucelená a jednoznačně určená část pracoviště, zpravidla stavebně oddělená. Na vchodech nebo ohraničení se sledované pásmo označuje upozorněním "Sledované pásmo se zdroji ionizujícího záření", případně i znakem radiačního nebezpečí a údaji o charakteru zdrojů a rizik s nimi spojených.</a:t>
            </a:r>
          </a:p>
          <a:p>
            <a:pPr marL="342900" indent="-342900">
              <a:buFont typeface="+mj-lt"/>
              <a:buAutoNum type="arabicPeriod"/>
            </a:pPr>
            <a:endParaRPr lang="cs-CZ" dirty="0"/>
          </a:p>
          <a:p>
            <a:pPr marL="342900" indent="-342900">
              <a:buFont typeface="+mj-lt"/>
              <a:buAutoNum type="arabicPeriod"/>
            </a:pPr>
            <a:r>
              <a:rPr lang="cs-CZ" dirty="0"/>
              <a:t>Ve sledovaném pásmu se zajišťuje pouze monitorování pracoviště, pokud není v programu monitorování stanoveno jinak.</a:t>
            </a:r>
          </a:p>
          <a:p>
            <a:pPr marL="342900" indent="-342900">
              <a:buFont typeface="+mj-lt"/>
              <a:buAutoNum type="arabicPeriod"/>
            </a:pPr>
            <a:endParaRPr lang="cs-CZ" dirty="0"/>
          </a:p>
          <a:p>
            <a:pPr marL="342900" indent="-342900">
              <a:buFont typeface="+mj-lt"/>
              <a:buAutoNum type="arabicPeriod"/>
            </a:pPr>
            <a:r>
              <a:rPr lang="cs-CZ" dirty="0"/>
              <a:t>Provozovatel sledovaného pásma neprodleně oznámí SÚJB každé pracoviště, na němž sledované pásmo vymezil, včetně popisu očekávané radiační činnosti a zdrojů ionizujícího záření, které mají být používány. Provozovatel sledovaného pásma také neprodleně oznámí SÚJB, dojde-li ke změnám vymezení sledovaného pásma nebo k jeho zrušení.</a:t>
            </a:r>
          </a:p>
        </p:txBody>
      </p:sp>
    </p:spTree>
    <p:extLst>
      <p:ext uri="{BB962C8B-B14F-4D97-AF65-F5344CB8AC3E}">
        <p14:creationId xmlns:p14="http://schemas.microsoft.com/office/powerpoint/2010/main" val="2604360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17693"/>
            <a:ext cx="8136904" cy="6278642"/>
          </a:xfrm>
          <a:prstGeom prst="rect">
            <a:avLst/>
          </a:prstGeom>
        </p:spPr>
        <p:txBody>
          <a:bodyPr wrap="square">
            <a:spAutoFit/>
          </a:bodyPr>
          <a:lstStyle/>
          <a:p>
            <a:r>
              <a:rPr lang="cs-CZ" sz="2400" b="1" dirty="0"/>
              <a:t>                       Kontrolované pásmo § 30/307</a:t>
            </a:r>
          </a:p>
          <a:p>
            <a:endParaRPr lang="cs-CZ" dirty="0"/>
          </a:p>
          <a:p>
            <a:r>
              <a:rPr lang="cs-CZ" dirty="0"/>
              <a:t>Kontrolované pásmo se vymezuje všude tam, kde by efektivní dávka mohla být vyšší než 6 </a:t>
            </a:r>
            <a:r>
              <a:rPr lang="cs-CZ" dirty="0" err="1"/>
              <a:t>mSv</a:t>
            </a:r>
            <a:r>
              <a:rPr lang="cs-CZ" dirty="0"/>
              <a:t> ročně nebo kde by ekvivalentní dávka mohla být vyšší než tři desetiny limitu ozáření pro oční čočku, kůži a končetiny.</a:t>
            </a:r>
          </a:p>
          <a:p>
            <a:endParaRPr lang="cs-CZ" dirty="0"/>
          </a:p>
          <a:p>
            <a:pPr marL="342900" indent="-342900">
              <a:buFont typeface="+mj-lt"/>
              <a:buAutoNum type="arabicPeriod"/>
            </a:pPr>
            <a:r>
              <a:rPr lang="cs-CZ" dirty="0"/>
              <a:t>Kontrolované pásmo se vymezí tam, kde se očekává, že</a:t>
            </a:r>
          </a:p>
          <a:p>
            <a:r>
              <a:rPr lang="cs-CZ" dirty="0"/>
              <a:t>a) příkon dávkového ekvivalentu ze zevního ozáření na pracovním místě bude v průměru za rok při běžném provozu zdroje záření vyšší než 2,5 </a:t>
            </a:r>
            <a:r>
              <a:rPr lang="el-GR" dirty="0"/>
              <a:t>μ</a:t>
            </a:r>
            <a:r>
              <a:rPr lang="cs-CZ" dirty="0" err="1"/>
              <a:t>Sv</a:t>
            </a:r>
            <a:r>
              <a:rPr lang="cs-CZ" dirty="0"/>
              <a:t>/h,</a:t>
            </a:r>
          </a:p>
          <a:p>
            <a:r>
              <a:rPr lang="cs-CZ" dirty="0"/>
              <a:t>b) součet součinů objemových aktivit jednotlivých radionuklidů v ovzduší na pracovišti a konverzních faktorů </a:t>
            </a:r>
            <a:r>
              <a:rPr lang="cs-CZ" dirty="0" err="1">
                <a:latin typeface="Times New Roman"/>
                <a:ea typeface="Times New Roman"/>
              </a:rPr>
              <a:t>h</a:t>
            </a:r>
            <a:r>
              <a:rPr lang="cs-CZ" baseline="-25000" dirty="0" err="1">
                <a:latin typeface="Times New Roman"/>
                <a:ea typeface="Times New Roman"/>
              </a:rPr>
              <a:t>inh</a:t>
            </a:r>
            <a:r>
              <a:rPr lang="cs-CZ" dirty="0">
                <a:latin typeface="Times New Roman"/>
                <a:ea typeface="Times New Roman"/>
              </a:rPr>
              <a:t> </a:t>
            </a:r>
            <a:r>
              <a:rPr lang="cs-CZ" dirty="0"/>
              <a:t>pro příjem vdechnutím radiačním pracovníkem podle přílohy č. 3 bude v průměru za rok větší než 2,5 </a:t>
            </a:r>
            <a:r>
              <a:rPr lang="el-GR" dirty="0"/>
              <a:t>μ</a:t>
            </a:r>
            <a:r>
              <a:rPr lang="cs-CZ" dirty="0"/>
              <a:t>Sv. m</a:t>
            </a:r>
            <a:r>
              <a:rPr lang="cs-CZ" baseline="30000" dirty="0"/>
              <a:t>-3</a:t>
            </a:r>
            <a:r>
              <a:rPr lang="cs-CZ" dirty="0"/>
              <a:t>,</a:t>
            </a:r>
          </a:p>
          <a:p>
            <a:r>
              <a:rPr lang="cs-CZ" dirty="0"/>
              <a:t>c) radioaktivní kontaminace povrchů na pracovních místech bude vyšší než směrné hodnoty povrchové aktivity pro radioaktivní kontaminaci povrchů v kontrolovaném pásmu pracovišť s otevřenými zářiči </a:t>
            </a:r>
          </a:p>
          <a:p>
            <a:endParaRPr lang="cs-CZ" dirty="0"/>
          </a:p>
          <a:p>
            <a:r>
              <a:rPr lang="cs-CZ" dirty="0"/>
              <a:t>2. Kontrolované pásmo se vymezuje jako ucelená a jednoznačně určená část pracoviště, zpravidla stavebně oddělená, a s takovým zajištěním, aby do ní nemohly vstoupit nepovolané osoby. Na vchodech nebo ohraničení se kontrolované pásmo označuje znakem radiačního nebezpečí</a:t>
            </a:r>
            <a:r>
              <a:rPr lang="cs-CZ" baseline="30000" dirty="0"/>
              <a:t> </a:t>
            </a:r>
            <a:r>
              <a:rPr lang="cs-CZ" dirty="0"/>
              <a:t>a upozorněním "Kontrolované pásmo se zdroji ionizujícího záření, vstup nepovolaným osobám zakázán", případně i údaji o charakteru zdrojů a rizik s nimi spojených.</a:t>
            </a:r>
          </a:p>
        </p:txBody>
      </p:sp>
    </p:spTree>
    <p:extLst>
      <p:ext uri="{BB962C8B-B14F-4D97-AF65-F5344CB8AC3E}">
        <p14:creationId xmlns:p14="http://schemas.microsoft.com/office/powerpoint/2010/main" val="1673220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2432" y="692696"/>
            <a:ext cx="8568952" cy="5632311"/>
          </a:xfrm>
          <a:prstGeom prst="rect">
            <a:avLst/>
          </a:prstGeom>
        </p:spPr>
        <p:txBody>
          <a:bodyPr wrap="square">
            <a:spAutoFit/>
          </a:bodyPr>
          <a:lstStyle/>
          <a:p>
            <a:r>
              <a:rPr lang="cs-CZ" dirty="0"/>
              <a:t>3. </a:t>
            </a:r>
            <a:r>
              <a:rPr lang="cs-CZ" sz="2000" dirty="0"/>
              <a:t>Do kontrolovaného pásma mohou vstupovat jen osoby poučené o tom, jak se tam mají chovat, aby neohrozily zdraví své ani zdraví ostatních osob. U radiačních pracovníků se takové poučení uskutečňuje v rámci jejich přípravy prokazatelným způsobem a nejméně jednou ročně.</a:t>
            </a:r>
          </a:p>
          <a:p>
            <a:endParaRPr lang="cs-CZ" sz="2000" dirty="0"/>
          </a:p>
          <a:p>
            <a:r>
              <a:rPr lang="cs-CZ" sz="2000" dirty="0"/>
              <a:t>4. Do kontrolovaného pásma nesmí vstupovat těhotné ženy a osoby mladší 18 let, kromě pacientů, kteří se na těchto pracovištích mají podrobit lékařskému ozáření, a kromě osob, které na těchto pracovištích pracují nebo se připravují na výkon povolání se zdroji ionizujícího záření.</a:t>
            </a:r>
          </a:p>
          <a:p>
            <a:endParaRPr lang="cs-CZ" sz="2000" dirty="0"/>
          </a:p>
          <a:p>
            <a:r>
              <a:rPr lang="cs-CZ" sz="2000" dirty="0"/>
              <a:t>5. K výkonu práce v kontrolovaných pásmech se zařazují jen pracovníci kategorie A. Ostatní osoby mohou v kontrolovaném pásmu pracovat nebo pobývat jen v případě, že provozovatel kontrolovaného pásma zajistí takové podmínky, že jejich ozáření nepřekročí obecné limity.</a:t>
            </a:r>
          </a:p>
          <a:p>
            <a:endParaRPr lang="cs-CZ" sz="2000" dirty="0"/>
          </a:p>
          <a:p>
            <a:r>
              <a:rPr lang="cs-CZ" sz="2000" dirty="0"/>
              <a:t>6. Pro pobyt v kontrolovaném pásmu se každý vybavuje ochrannými pracovními pomůckami přiměřenými způsobu své činnosti nebo důvodům svého pobytu v tomto pásmu.</a:t>
            </a:r>
          </a:p>
        </p:txBody>
      </p:sp>
    </p:spTree>
    <p:extLst>
      <p:ext uri="{BB962C8B-B14F-4D97-AF65-F5344CB8AC3E}">
        <p14:creationId xmlns:p14="http://schemas.microsoft.com/office/powerpoint/2010/main" val="1653411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07746" y="908720"/>
            <a:ext cx="8064896" cy="5324535"/>
          </a:xfrm>
          <a:prstGeom prst="rect">
            <a:avLst/>
          </a:prstGeom>
        </p:spPr>
        <p:txBody>
          <a:bodyPr wrap="square">
            <a:spAutoFit/>
          </a:bodyPr>
          <a:lstStyle/>
          <a:p>
            <a:r>
              <a:rPr lang="cs-CZ" sz="2000" dirty="0"/>
              <a:t>7. Pro pobyt radiačních pracovníků v kontrolovaném pásmu se zajišťuje osobní monitorování v rozsahu stanoveném v programu monitorování. Všichni pracovníci kategorie A musí být vybaveni osobními dozimetry. </a:t>
            </a:r>
          </a:p>
          <a:p>
            <a:r>
              <a:rPr lang="cs-CZ" sz="2000" dirty="0"/>
              <a:t>Jestliže příkon dávkového ekvivalentu v kontrolovaném pásmu může překročit 1 </a:t>
            </a:r>
            <a:r>
              <a:rPr lang="cs-CZ" sz="2000" dirty="0" err="1"/>
              <a:t>mSv</a:t>
            </a:r>
            <a:r>
              <a:rPr lang="cs-CZ" sz="2000" dirty="0"/>
              <a:t>/h, musí být radiační pracovníci vstupující do kontrolovaného pásma vybaveni rovněž operativními (signálními, </a:t>
            </a:r>
            <a:r>
              <a:rPr lang="cs-CZ" sz="2000" dirty="0" err="1"/>
              <a:t>přímoodečítacími</a:t>
            </a:r>
            <a:r>
              <a:rPr lang="cs-CZ" sz="2000" dirty="0"/>
              <a:t> nebo jinými v programu monitorování schválenými) osobními dozimetry; tato ustanovení se na pracovištích III. a IV. kategorie vztahují na každou osobu, kromě osob, které vstupují do kontrolovaného pásma zdravotnického pracoviště, aby se tam podrobily léčení nebo vyšetření s použitím zdrojů ionizujícího záření.</a:t>
            </a:r>
          </a:p>
          <a:p>
            <a:endParaRPr lang="cs-CZ" sz="2000" dirty="0"/>
          </a:p>
          <a:p>
            <a:r>
              <a:rPr lang="cs-CZ" sz="2000" dirty="0"/>
              <a:t>8. V kontrolovaném pásmu pracovišť IV. kategorie a v kontrolovaném pásmu pracovišť s otevřenými radionuklidovými zářiči III. kategorie a II. kategorie, pokud není v podmínkách povolení stanoveno jinak, se pracuje po převléknutí a při výstupu z nich se provádí kontrola radioaktivní kontaminace, v případě potřeby i osobní očista.</a:t>
            </a:r>
          </a:p>
        </p:txBody>
      </p:sp>
    </p:spTree>
    <p:extLst>
      <p:ext uri="{BB962C8B-B14F-4D97-AF65-F5344CB8AC3E}">
        <p14:creationId xmlns:p14="http://schemas.microsoft.com/office/powerpoint/2010/main" val="2959450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404664"/>
            <a:ext cx="8424936" cy="2862322"/>
          </a:xfrm>
          <a:prstGeom prst="rect">
            <a:avLst/>
          </a:prstGeom>
        </p:spPr>
        <p:txBody>
          <a:bodyPr wrap="square">
            <a:spAutoFit/>
          </a:bodyPr>
          <a:lstStyle/>
          <a:p>
            <a:pPr lvl="0"/>
            <a:r>
              <a:rPr lang="cs-CZ" b="1" dirty="0"/>
              <a:t>Uvolňovací úrovně</a:t>
            </a:r>
          </a:p>
          <a:p>
            <a:pPr lvl="0"/>
            <a:endParaRPr lang="cs-CZ" dirty="0"/>
          </a:p>
          <a:p>
            <a:pPr lvl="0"/>
            <a:endParaRPr lang="cs-CZ" dirty="0"/>
          </a:p>
          <a:p>
            <a:pPr lvl="0"/>
            <a:r>
              <a:rPr lang="cs-CZ" dirty="0"/>
              <a:t>Uvádět do životního prostředí bez předchozího povolení SÚJB lze materiály, látky a předměty obsahující radionuklidy nebo jimi kontaminované za podmínek, že</a:t>
            </a:r>
          </a:p>
          <a:p>
            <a:pPr marL="342900" lvl="0" indent="-342900">
              <a:buAutoNum type="arabicParenBoth"/>
            </a:pPr>
            <a:endParaRPr lang="cs-CZ" dirty="0"/>
          </a:p>
          <a:p>
            <a:pPr lvl="0"/>
            <a:r>
              <a:rPr lang="cs-CZ" dirty="0"/>
              <a:t>a) při vypouštění odpadních vod do povrchových vod v žádném metru krychlovém vypouštěné vody není součet součinů průměrných objemových aktivit jednotlivých vypouštěných radionuklidů a maximálních konverzních faktorů</a:t>
            </a:r>
            <a:r>
              <a:rPr lang="cs-CZ" dirty="0">
                <a:latin typeface="Times New Roman"/>
                <a:ea typeface="Times New Roman"/>
              </a:rPr>
              <a:t> </a:t>
            </a:r>
            <a:r>
              <a:rPr lang="cs-CZ" dirty="0" err="1">
                <a:latin typeface="Times New Roman"/>
                <a:ea typeface="Times New Roman"/>
              </a:rPr>
              <a:t>h</a:t>
            </a:r>
            <a:r>
              <a:rPr lang="cs-CZ" baseline="-25000" dirty="0" err="1">
                <a:latin typeface="Times New Roman"/>
                <a:ea typeface="Times New Roman"/>
              </a:rPr>
              <a:t>ing</a:t>
            </a:r>
            <a:r>
              <a:rPr lang="cs-CZ" dirty="0"/>
              <a:t> pro příjem těchto radionuklidů požitím dospělým jednotlivcem z obyvatelstva větší než 10</a:t>
            </a:r>
            <a:r>
              <a:rPr lang="cs-CZ" baseline="30000" dirty="0"/>
              <a:t>-4</a:t>
            </a:r>
            <a:r>
              <a:rPr lang="cs-CZ" dirty="0"/>
              <a:t> Sv.m</a:t>
            </a:r>
            <a:r>
              <a:rPr lang="cs-CZ" baseline="30000" dirty="0"/>
              <a:t>-3</a:t>
            </a:r>
            <a:r>
              <a:rPr lang="cs-CZ" dirty="0"/>
              <a:t>,</a:t>
            </a:r>
          </a:p>
        </p:txBody>
      </p:sp>
      <p:sp>
        <p:nvSpPr>
          <p:cNvPr id="3" name="Obdélník 2"/>
          <p:cNvSpPr/>
          <p:nvPr/>
        </p:nvSpPr>
        <p:spPr>
          <a:xfrm>
            <a:off x="395536" y="3429000"/>
            <a:ext cx="8064896" cy="2862322"/>
          </a:xfrm>
          <a:prstGeom prst="rect">
            <a:avLst/>
          </a:prstGeom>
        </p:spPr>
        <p:txBody>
          <a:bodyPr wrap="square">
            <a:spAutoFit/>
          </a:bodyPr>
          <a:lstStyle/>
          <a:p>
            <a:pPr lvl="0"/>
            <a:r>
              <a:rPr lang="cs-CZ" dirty="0"/>
              <a:t>b) při vypouštění odpadních vod do kanalizace pro veřejnou potřebu v žádném metru krychlovém vypouštěné vody není součet součinů průměrných objemových aktivit jednotlivých vypouštěných radionuklidů a maximálních konverzních faktorů </a:t>
            </a:r>
            <a:r>
              <a:rPr lang="cs-CZ" dirty="0" err="1">
                <a:latin typeface="Times New Roman"/>
                <a:ea typeface="Times New Roman"/>
              </a:rPr>
              <a:t>h</a:t>
            </a:r>
            <a:r>
              <a:rPr lang="cs-CZ" baseline="-25000" dirty="0" err="1">
                <a:latin typeface="Times New Roman"/>
                <a:ea typeface="Times New Roman"/>
              </a:rPr>
              <a:t>ing</a:t>
            </a:r>
            <a:r>
              <a:rPr lang="cs-CZ" baseline="-25000" dirty="0">
                <a:latin typeface="Times New Roman"/>
                <a:ea typeface="Times New Roman"/>
              </a:rPr>
              <a:t> </a:t>
            </a:r>
            <a:r>
              <a:rPr lang="cs-CZ" dirty="0"/>
              <a:t>pro příjem těchto radionuklidů požitím dospělým jednotlivcem z obyvatelstva větší než 10</a:t>
            </a:r>
            <a:r>
              <a:rPr lang="cs-CZ" baseline="30000" dirty="0"/>
              <a:t>-2 </a:t>
            </a:r>
            <a:r>
              <a:rPr lang="cs-CZ" dirty="0"/>
              <a:t>Sv.m</a:t>
            </a:r>
            <a:r>
              <a:rPr lang="cs-CZ" baseline="30000" dirty="0"/>
              <a:t>-3</a:t>
            </a:r>
            <a:r>
              <a:rPr lang="cs-CZ" dirty="0"/>
              <a:t> , pokud není kanalizačním řádem</a:t>
            </a:r>
            <a:r>
              <a:rPr lang="cs-CZ" baseline="30000" dirty="0"/>
              <a:t> </a:t>
            </a:r>
            <a:r>
              <a:rPr lang="cs-CZ" dirty="0"/>
              <a:t>stanoveno jinak,</a:t>
            </a:r>
          </a:p>
          <a:p>
            <a:pPr lvl="0"/>
            <a:endParaRPr lang="cs-CZ" dirty="0"/>
          </a:p>
          <a:p>
            <a:pPr lvl="0"/>
            <a:r>
              <a:rPr lang="cs-CZ" dirty="0"/>
              <a:t>c) při vypouštění do ovzduší v žádném metru krychlovém vypouštěné plynné látky není součet součinů průměrných objemových aktivit jednotlivých vypouštěných radionuklidů a konverzních faktorů </a:t>
            </a:r>
            <a:r>
              <a:rPr lang="cs-CZ" dirty="0" err="1">
                <a:latin typeface="Times New Roman"/>
                <a:ea typeface="Times New Roman"/>
              </a:rPr>
              <a:t>h</a:t>
            </a:r>
            <a:r>
              <a:rPr lang="cs-CZ" baseline="-25000" dirty="0" err="1">
                <a:latin typeface="Times New Roman"/>
                <a:ea typeface="Times New Roman"/>
              </a:rPr>
              <a:t>inh</a:t>
            </a:r>
            <a:r>
              <a:rPr lang="cs-CZ" baseline="-25000" dirty="0">
                <a:latin typeface="Times New Roman"/>
                <a:ea typeface="Times New Roman"/>
              </a:rPr>
              <a:t> </a:t>
            </a:r>
            <a:r>
              <a:rPr lang="cs-CZ" dirty="0"/>
              <a:t>pro příjem těchto radionuklidů vdechováním dospělým jednotlivcem z obyvatelstva větší než 10</a:t>
            </a:r>
            <a:r>
              <a:rPr lang="cs-CZ" baseline="30000" dirty="0"/>
              <a:t>-7 </a:t>
            </a:r>
            <a:r>
              <a:rPr lang="cs-CZ" dirty="0"/>
              <a:t>Sv.m</a:t>
            </a:r>
            <a:r>
              <a:rPr lang="cs-CZ" baseline="30000" dirty="0"/>
              <a:t>-3</a:t>
            </a:r>
            <a:r>
              <a:rPr lang="cs-CZ" dirty="0"/>
              <a:t>,</a:t>
            </a:r>
          </a:p>
        </p:txBody>
      </p:sp>
    </p:spTree>
    <p:extLst>
      <p:ext uri="{BB962C8B-B14F-4D97-AF65-F5344CB8AC3E}">
        <p14:creationId xmlns:p14="http://schemas.microsoft.com/office/powerpoint/2010/main" val="2167222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548680"/>
            <a:ext cx="8496944" cy="5170646"/>
          </a:xfrm>
          <a:prstGeom prst="rect">
            <a:avLst/>
          </a:prstGeom>
        </p:spPr>
        <p:txBody>
          <a:bodyPr wrap="square">
            <a:spAutoFit/>
          </a:bodyPr>
          <a:lstStyle/>
          <a:p>
            <a:r>
              <a:rPr lang="cs-CZ" sz="2400" b="1" dirty="0"/>
              <a:t>Náležitosti programu monitorování  § 73/307</a:t>
            </a:r>
          </a:p>
          <a:p>
            <a:endParaRPr lang="cs-CZ" dirty="0"/>
          </a:p>
          <a:p>
            <a:r>
              <a:rPr lang="cs-CZ" dirty="0"/>
              <a:t>Program monitorování má podle způsobu a rozsahu nakládání se zdroji ionizujícího záření nebo s radioaktivními odpady zpravidla tyto části:</a:t>
            </a:r>
          </a:p>
          <a:p>
            <a:endParaRPr lang="cs-CZ" dirty="0"/>
          </a:p>
          <a:p>
            <a:r>
              <a:rPr lang="cs-CZ" dirty="0"/>
              <a:t>a) monitorování pracoviště,</a:t>
            </a:r>
          </a:p>
          <a:p>
            <a:r>
              <a:rPr lang="cs-CZ" dirty="0"/>
              <a:t>b) osobní monitorování,</a:t>
            </a:r>
          </a:p>
          <a:p>
            <a:r>
              <a:rPr lang="cs-CZ" dirty="0"/>
              <a:t>c) monitorování výpustí,</a:t>
            </a:r>
          </a:p>
          <a:p>
            <a:r>
              <a:rPr lang="cs-CZ" dirty="0"/>
              <a:t>d) monitorování okolí</a:t>
            </a:r>
          </a:p>
          <a:p>
            <a:endParaRPr lang="cs-CZ" dirty="0"/>
          </a:p>
          <a:p>
            <a:r>
              <a:rPr lang="cs-CZ" dirty="0"/>
              <a:t>Program monitorování musí zahrnovat monitorování pro běžný provoz, pro předvídatelné odchylky od běžného provozu i pro případy radiačních nehod a radiačních havárií</a:t>
            </a:r>
          </a:p>
          <a:p>
            <a:endParaRPr lang="cs-CZ" dirty="0"/>
          </a:p>
          <a:p>
            <a:r>
              <a:rPr lang="cs-CZ" dirty="0"/>
              <a:t>a) vymezení veličin, které budou monitorovány, způsob, rozsah a frekvence měření,</a:t>
            </a:r>
          </a:p>
          <a:p>
            <a:r>
              <a:rPr lang="cs-CZ" dirty="0"/>
              <a:t>b) návody na vyhodnocování výsledků měření,</a:t>
            </a:r>
          </a:p>
          <a:p>
            <a:r>
              <a:rPr lang="cs-CZ" dirty="0"/>
              <a:t>c) hodnoty referenčních úrovní a přehled příslušných opatření při jejich překročení,</a:t>
            </a:r>
          </a:p>
          <a:p>
            <a:r>
              <a:rPr lang="cs-CZ" dirty="0"/>
              <a:t>d) specifikaci metod měření,</a:t>
            </a:r>
          </a:p>
          <a:p>
            <a:r>
              <a:rPr lang="cs-CZ" dirty="0"/>
              <a:t>e) specifikaci používaných typů měřicích přístrojů a pomůcek a jejich parametrů.</a:t>
            </a:r>
          </a:p>
        </p:txBody>
      </p:sp>
    </p:spTree>
    <p:extLst>
      <p:ext uri="{BB962C8B-B14F-4D97-AF65-F5344CB8AC3E}">
        <p14:creationId xmlns:p14="http://schemas.microsoft.com/office/powerpoint/2010/main" val="3824740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5840" y="86916"/>
            <a:ext cx="8534632" cy="5847755"/>
          </a:xfrm>
          <a:prstGeom prst="rect">
            <a:avLst/>
          </a:prstGeom>
        </p:spPr>
        <p:txBody>
          <a:bodyPr wrap="square">
            <a:spAutoFit/>
          </a:bodyPr>
          <a:lstStyle/>
          <a:p>
            <a:r>
              <a:rPr lang="cs-CZ" sz="2000" b="1" dirty="0"/>
              <a:t>Referenční úrovně  § 75/307</a:t>
            </a:r>
          </a:p>
          <a:p>
            <a:endParaRPr lang="cs-CZ" dirty="0"/>
          </a:p>
          <a:p>
            <a:r>
              <a:rPr lang="cs-CZ" sz="1600" dirty="0"/>
              <a:t>V programu monitorování se vymezují referenční úrovně, což jsou hodnoty nebo kritéria rozhodné pro určité předem stanovené postupy nebo opatření.</a:t>
            </a:r>
          </a:p>
          <a:p>
            <a:pPr marL="342900" indent="-342900">
              <a:buAutoNum type="arabicParenBoth"/>
            </a:pPr>
            <a:endParaRPr lang="cs-CZ" sz="1600" dirty="0"/>
          </a:p>
          <a:p>
            <a:pPr marL="342900" indent="-342900">
              <a:buFont typeface="+mj-lt"/>
              <a:buAutoNum type="arabicPeriod"/>
            </a:pPr>
            <a:r>
              <a:rPr lang="cs-CZ" sz="1600" dirty="0"/>
              <a:t>Referenční úrovně, při jejichž překročení je třeba údaj zaznamenávat a evidovat, se označují jako záznamové úrovně. Záznamové úrovně oddělují hodnoty zasluhující pozornost od hodnot bezvýznamných. </a:t>
            </a:r>
            <a:r>
              <a:rPr lang="cs-CZ" sz="1600" b="1" dirty="0"/>
              <a:t>Záznamové úrovně </a:t>
            </a:r>
            <a:r>
              <a:rPr lang="cs-CZ" sz="1600" dirty="0"/>
              <a:t>se zpravidla stanovují jako odpovídající jedné desetině limitů a metody monitorování se volí tak, aby nejmenší detekovatelná hodnota měřené veličiny radiační ochrany byla menší než takto stanovená záznamová úroveň.</a:t>
            </a:r>
          </a:p>
          <a:p>
            <a:pPr marL="342900" indent="-342900">
              <a:buFont typeface="+mj-lt"/>
              <a:buAutoNum type="arabicPeriod"/>
            </a:pPr>
            <a:endParaRPr lang="cs-CZ" sz="1600" dirty="0"/>
          </a:p>
          <a:p>
            <a:pPr marL="342900" indent="-342900">
              <a:buFont typeface="+mj-lt"/>
              <a:buAutoNum type="arabicPeriod"/>
            </a:pPr>
            <a:r>
              <a:rPr lang="cs-CZ" sz="1600" dirty="0"/>
              <a:t>Referenční úrovně, jejichž překročení je podnětem k následnému šetření o příčinách a možných důsledcích zjištěného výkyvu sledované veličiny radiační ochrany, se označují jako vyšetřovací úrovně. </a:t>
            </a:r>
            <a:r>
              <a:rPr lang="cs-CZ" sz="1600" b="1" dirty="0"/>
              <a:t>Vyšetřovací úrovně </a:t>
            </a:r>
            <a:r>
              <a:rPr lang="cs-CZ" sz="1600" dirty="0"/>
              <a:t>se zpravidla stanovují jako odpovídající třem desetinám limitů ozáření nebo jako horní mez obvykle se vyskytujících hodnot.</a:t>
            </a:r>
          </a:p>
          <a:p>
            <a:pPr marL="342900" indent="-342900">
              <a:buFont typeface="+mj-lt"/>
              <a:buAutoNum type="arabicPeriod"/>
            </a:pPr>
            <a:endParaRPr lang="cs-CZ" sz="1600" dirty="0"/>
          </a:p>
          <a:p>
            <a:pPr marL="342900" indent="-342900">
              <a:buFont typeface="+mj-lt"/>
              <a:buAutoNum type="arabicPeriod"/>
            </a:pPr>
            <a:r>
              <a:rPr lang="cs-CZ" sz="1600" dirty="0"/>
              <a:t>Referenční úrovně, jejichž překročení je podnětem k zahájení nebo zavedení opatření ke změně zjištěného výkyvu sledované veličiny radiační ochrany, se označují jako </a:t>
            </a:r>
            <a:r>
              <a:rPr lang="cs-CZ" sz="1600" b="1" dirty="0"/>
              <a:t>zásahové úrovně</a:t>
            </a:r>
            <a:r>
              <a:rPr lang="cs-CZ" sz="1600" dirty="0"/>
              <a:t>. U zásahových úrovní vymezených v programu monitorování se uvádí také přesně, o jaký zásah se jedná a jakým postupem se o něm rozhoduje. Pro jednotlivou měřenou veličinu nebo parametr může být stanoveno i několik na sebe navazujících zásahových úrovní, odpovídajících navazujícím zásahům postupně významnějším podle toho, jak roste význam zjištěného výkyvu sledované veličiny.</a:t>
            </a:r>
          </a:p>
        </p:txBody>
      </p:sp>
    </p:spTree>
    <p:extLst>
      <p:ext uri="{BB962C8B-B14F-4D97-AF65-F5344CB8AC3E}">
        <p14:creationId xmlns:p14="http://schemas.microsoft.com/office/powerpoint/2010/main" val="2626864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7706" y="149903"/>
            <a:ext cx="8856782" cy="6247864"/>
          </a:xfrm>
          <a:prstGeom prst="rect">
            <a:avLst/>
          </a:prstGeom>
        </p:spPr>
        <p:txBody>
          <a:bodyPr wrap="square">
            <a:spAutoFit/>
          </a:bodyPr>
          <a:lstStyle/>
          <a:p>
            <a:endParaRPr lang="cs-CZ" sz="2000" b="1" dirty="0"/>
          </a:p>
          <a:p>
            <a:r>
              <a:rPr lang="cs-CZ" sz="2000" b="1" dirty="0"/>
              <a:t>Monitorování pracoviště § 76/307</a:t>
            </a:r>
          </a:p>
          <a:p>
            <a:endParaRPr lang="cs-CZ" dirty="0"/>
          </a:p>
          <a:p>
            <a:pPr marL="342900" indent="-342900">
              <a:buFont typeface="+mj-lt"/>
              <a:buAutoNum type="arabicPeriod"/>
            </a:pPr>
            <a:r>
              <a:rPr lang="cs-CZ" dirty="0"/>
              <a:t>Monitorování pracoviště se uskutečňuje sledováním, měřením, hodnocením a zaznamenáváním veličin a parametrů charakterizujících pole ionizujícího záření a výskyt radionuklidů na pracovišti, zejména příkonů dávkového ekvivalentu na pracovišti, objemových aktivit v ovzduší pracoviště a plošných aktivit na pracovišti. Zavádí se na všech pracovištích I. až IV. kategorie kromě pracovišť I. kategorie, kde se používají výhradně drobné zdroje ionizujícího záření.</a:t>
            </a:r>
          </a:p>
          <a:p>
            <a:pPr marL="342900" indent="-342900">
              <a:buAutoNum type="arabicPeriod"/>
            </a:pPr>
            <a:endParaRPr lang="cs-CZ" dirty="0"/>
          </a:p>
          <a:p>
            <a:pPr marL="342900" indent="-342900">
              <a:buFont typeface="+mj-lt"/>
              <a:buAutoNum type="arabicPeriod"/>
            </a:pPr>
            <a:r>
              <a:rPr lang="cs-CZ" dirty="0"/>
              <a:t>Při zahájení prací a při změnách v pracovních postupech nebo při změnách způsobu radiační ochrany se ověřuje účinnost radiační ochrany před zevním i vnitřním ozářením podrobným měřením příkonu dávkového ekvivalentu, objemových aktivit a dalších veličin u zdrojů ionizujícího záření, míst práce s nimi a v místech možného pobytu pracovníků.</a:t>
            </a:r>
          </a:p>
          <a:p>
            <a:pPr marL="342900" indent="-342900">
              <a:buFont typeface="+mj-lt"/>
              <a:buAutoNum type="arabicPeriod"/>
            </a:pPr>
            <a:endParaRPr lang="cs-CZ" dirty="0"/>
          </a:p>
          <a:p>
            <a:pPr marL="342900" indent="-342900">
              <a:buFont typeface="+mj-lt"/>
              <a:buAutoNum type="arabicPeriod"/>
            </a:pPr>
            <a:r>
              <a:rPr lang="cs-CZ" dirty="0"/>
              <a:t>Monitorování radioaktivní kontaminace se volí na pracovištích s otevřenými zářiči tak, aby umožnilo signalizovat provozní odchylky od běžného provozu, nedostatečnou funkci nebo selhání bariér bránících rozptylu radioaktivních látek. </a:t>
            </a:r>
          </a:p>
          <a:p>
            <a:pPr marL="342900" indent="-342900">
              <a:buFont typeface="+mj-lt"/>
              <a:buAutoNum type="arabicPeriod"/>
            </a:pPr>
            <a:endParaRPr lang="cs-CZ" dirty="0"/>
          </a:p>
          <a:p>
            <a:pPr marL="342900" indent="-342900">
              <a:buFont typeface="+mj-lt"/>
              <a:buAutoNum type="arabicPeriod"/>
            </a:pPr>
            <a:r>
              <a:rPr lang="cs-CZ" dirty="0"/>
              <a:t>Pravidelné monitorování ovzduší soustavným měřením objemových aktivit radionuklidů v ovzduší se vždy zavádí na pracovních místech IV. kategorie a těch pracovištích s otevřenými zářiči III. kategorie, u nichž je to vyžadováno SÚJB v podmínkách povolení.</a:t>
            </a:r>
          </a:p>
        </p:txBody>
      </p:sp>
    </p:spTree>
    <p:extLst>
      <p:ext uri="{BB962C8B-B14F-4D97-AF65-F5344CB8AC3E}">
        <p14:creationId xmlns:p14="http://schemas.microsoft.com/office/powerpoint/2010/main" val="1304046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332656"/>
            <a:ext cx="8784976" cy="6217087"/>
          </a:xfrm>
          <a:prstGeom prst="rect">
            <a:avLst/>
          </a:prstGeom>
        </p:spPr>
        <p:txBody>
          <a:bodyPr wrap="square">
            <a:spAutoFit/>
          </a:bodyPr>
          <a:lstStyle/>
          <a:p>
            <a:r>
              <a:rPr lang="cs-CZ" sz="2000" b="1" dirty="0"/>
              <a:t>Monitorování osobní  § 77/307</a:t>
            </a:r>
          </a:p>
          <a:p>
            <a:endParaRPr lang="cs-CZ" dirty="0"/>
          </a:p>
          <a:p>
            <a:pPr marL="342900" indent="-342900">
              <a:buFont typeface="+mj-lt"/>
              <a:buAutoNum type="arabicPeriod"/>
            </a:pPr>
            <a:r>
              <a:rPr lang="cs-CZ" dirty="0"/>
              <a:t>Osobní monitorovaní slouží k určení osobních dávek sledováním, měřením a hodnocením individuálního zevního i vnitřního ozáření jednotlivých osob zpravidla osobními dozimetry. </a:t>
            </a:r>
          </a:p>
          <a:p>
            <a:pPr marL="342900" indent="-342900">
              <a:buAutoNum type="arabicPeriod"/>
            </a:pPr>
            <a:endParaRPr lang="cs-CZ" dirty="0"/>
          </a:p>
          <a:p>
            <a:pPr marL="342900" indent="-342900">
              <a:buFont typeface="+mj-lt"/>
              <a:buAutoNum type="arabicPeriod"/>
            </a:pPr>
            <a:r>
              <a:rPr lang="cs-CZ" dirty="0"/>
              <a:t>Osobní monitorování osobními dozimetry se zajišťuje pro všechny pracovníky kategorie A </a:t>
            </a:r>
            <a:r>
              <a:rPr lang="cs-CZ" dirty="0" err="1"/>
              <a:t>a</a:t>
            </a:r>
            <a:r>
              <a:rPr lang="cs-CZ" dirty="0"/>
              <a:t> pro osoby, které podle vnitřního havarijního plánu na pracovišti zasahují při radiačních nehodách nebo při živelních pohromách, pokud není stanoveno jinak v podmínkách povolení nebo schváleném programu monitorování. Pro pracovníky kategorie A je kontrolní období pro vyhodnocování osobního dozimetru 1 měsíc. Vyhodnocování osobních dozimetrů provádí oprávněná dozimetrická služba.</a:t>
            </a:r>
          </a:p>
          <a:p>
            <a:pPr marL="342900" indent="-342900">
              <a:buFont typeface="+mj-lt"/>
              <a:buAutoNum type="arabicPeriod"/>
            </a:pPr>
            <a:endParaRPr lang="cs-CZ" dirty="0"/>
          </a:p>
          <a:p>
            <a:pPr marL="342900" indent="-342900">
              <a:buFont typeface="+mj-lt"/>
              <a:buAutoNum type="arabicPeriod"/>
            </a:pPr>
            <a:r>
              <a:rPr lang="cs-CZ" dirty="0"/>
              <a:t>Osobní dozimetr se nosí na přední levé straně hrudníku ("referenční místo"), pokud není v programu monitorování stanoveno jinak. Při používání ochranné stínicí zástěry se nosí vně zástěry. V případě překročení vyšetřovací úrovně stanovené ve schváleném programu monitorování se osobní dávkový ekvivalent naměřený vně zástěry sníží o hodnotu odpovídající zeslabení v zástěře. Když dozimetr umístěný na referenčním místě nedovoluje odhad efektivní dávky a ekvivalentní dávky v orgánech a tkáních, pro které jsou stanoveny limity, je pracovník vybaven dalším dozimetrem, který svými vlastnostmi nebo umístěním takový odhad umožní.</a:t>
            </a:r>
          </a:p>
          <a:p>
            <a:pPr marL="342900" indent="-342900">
              <a:buFont typeface="+mj-lt"/>
              <a:buAutoNum type="arabicPeriod"/>
            </a:pPr>
            <a:endParaRPr lang="cs-CZ" dirty="0"/>
          </a:p>
        </p:txBody>
      </p:sp>
    </p:spTree>
    <p:extLst>
      <p:ext uri="{BB962C8B-B14F-4D97-AF65-F5344CB8AC3E}">
        <p14:creationId xmlns:p14="http://schemas.microsoft.com/office/powerpoint/2010/main" val="2103580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6185" y="476672"/>
            <a:ext cx="8568952" cy="5909310"/>
          </a:xfrm>
          <a:prstGeom prst="rect">
            <a:avLst/>
          </a:prstGeom>
        </p:spPr>
        <p:txBody>
          <a:bodyPr wrap="square">
            <a:spAutoFit/>
          </a:bodyPr>
          <a:lstStyle/>
          <a:p>
            <a:pPr marL="342900" indent="-342900">
              <a:buFont typeface="+mj-lt"/>
              <a:buAutoNum type="arabicPeriod" startAt="4"/>
            </a:pPr>
            <a:r>
              <a:rPr lang="cs-CZ" dirty="0"/>
              <a:t>Osobní dozimetr musí měřit všechny druhy záření podílející se na zevním ozáření pracovníka při nakládání se zdroji ionizujícího záření. Když tuto podmínku nesplní jeden dozimetr, pracovník se vybavuje dalšími dozimetry, pokud není v programu monitorování povolen jiný způsob monitorování.</a:t>
            </a:r>
          </a:p>
          <a:p>
            <a:pPr marL="342900" indent="-342900">
              <a:buFont typeface="+mj-lt"/>
              <a:buAutoNum type="arabicPeriod" startAt="4"/>
            </a:pPr>
            <a:endParaRPr lang="cs-CZ" dirty="0"/>
          </a:p>
          <a:p>
            <a:pPr marL="342900" indent="-342900">
              <a:buFont typeface="+mj-lt"/>
              <a:buAutoNum type="arabicPeriod" startAt="4"/>
            </a:pPr>
            <a:r>
              <a:rPr lang="cs-CZ" dirty="0"/>
              <a:t>Na pracovištích, kde nelze vyloučit radiační nehodu v důsledku jednorázového zevního ozáření, jsou radiační pracovníci vybavováni operativními dozimetry, které překročení nastavené úrovně jsou schopny přímo signalizovat. Může-li zdroj ionizujícího záření způsobit jednorázovým ozářením překročení pětinásobku limitů pro radiační pracovníky, musí monitorování umožnit stanovení dávek a jejich distribuce v těle pracovníků včetně rekonstrukce nehody.</a:t>
            </a:r>
          </a:p>
          <a:p>
            <a:pPr marL="342900" indent="-342900">
              <a:buFont typeface="+mj-lt"/>
              <a:buAutoNum type="arabicPeriod" startAt="4"/>
            </a:pPr>
            <a:endParaRPr lang="cs-CZ" dirty="0"/>
          </a:p>
          <a:p>
            <a:pPr marL="342900" indent="-342900">
              <a:buFont typeface="+mj-lt"/>
              <a:buAutoNum type="arabicPeriod" startAt="4"/>
            </a:pPr>
            <a:r>
              <a:rPr lang="cs-CZ" dirty="0"/>
              <a:t>Na pracovištích, kde může dojít k vnitřnímu ozáření pracovníků, se příjmy radionuklidů, popřípadě úvazky efektivní dávky od vnitřního ozáření jednotlivých pracovníků zjišťují zpravidla měřením aktivity radionuklidů v těle pracovníka nebo v jeho exkretech a převádí se na příjem pomocí modelů dýchacího traktu, zažívacího traktu a kinetiky příslušných prvků. Při práci s otevřenými radionuklidovými zářiči je měření aktivity radionuklidů v těle pracovníka nebo v jeho exkretech požadováno na pracovištích IV. kategorie vždy a na pracovištích III. kategorie, je-li tak stanoveno v programu monitorování.</a:t>
            </a:r>
          </a:p>
          <a:p>
            <a:pPr marL="342900" indent="-342900">
              <a:buFont typeface="+mj-lt"/>
              <a:buAutoNum type="arabicPeriod" startAt="4"/>
            </a:pPr>
            <a:endParaRPr lang="cs-CZ" dirty="0"/>
          </a:p>
        </p:txBody>
      </p:sp>
    </p:spTree>
    <p:extLst>
      <p:ext uri="{BB962C8B-B14F-4D97-AF65-F5344CB8AC3E}">
        <p14:creationId xmlns:p14="http://schemas.microsoft.com/office/powerpoint/2010/main" val="244781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408331" y="146767"/>
            <a:ext cx="8189010" cy="3170099"/>
          </a:xfrm>
          <a:prstGeom prst="rect">
            <a:avLst/>
          </a:prstGeom>
        </p:spPr>
        <p:txBody>
          <a:bodyPr wrap="square">
            <a:spAutoFit/>
          </a:bodyPr>
          <a:lstStyle/>
          <a:p>
            <a:endParaRPr lang="cs-CZ" sz="2800" b="1" dirty="0"/>
          </a:p>
          <a:p>
            <a:r>
              <a:rPr lang="cs-CZ" sz="2800" b="1" dirty="0"/>
              <a:t>A/ Odůvodňování radiačních činností   </a:t>
            </a:r>
          </a:p>
          <a:p>
            <a:endParaRPr lang="cs-CZ" b="1" dirty="0"/>
          </a:p>
          <a:p>
            <a:endParaRPr lang="cs-CZ" b="1" dirty="0"/>
          </a:p>
          <a:p>
            <a:pPr marL="342900" indent="-342900">
              <a:buFont typeface="+mj-lt"/>
              <a:buAutoNum type="arabicPeriod"/>
            </a:pPr>
            <a:r>
              <a:rPr lang="cs-CZ" dirty="0"/>
              <a:t>Všechny nové kategorie nebo druhy radiačních činností musí být před svým prvním zavedením do praxe nebo prvním povolením odůvodněny z hlediska svých hospodářských, společenských nebo jiných přínosů v porovnání se zdravotní újmou, kterou by mohly způsobit.</a:t>
            </a:r>
          </a:p>
          <a:p>
            <a:pPr marL="342900" indent="-342900">
              <a:buFont typeface="+mj-lt"/>
              <a:buAutoNum type="arabicPeriod"/>
            </a:pPr>
            <a:r>
              <a:rPr lang="cs-CZ" dirty="0"/>
              <a:t>Odůvodnění existujících kategorií nebo druhů činností vedoucích k ozáření musí být přehodnoceno, jsou-li získány nové a významné poznatky o jejich následcích.</a:t>
            </a:r>
          </a:p>
        </p:txBody>
      </p:sp>
      <p:sp>
        <p:nvSpPr>
          <p:cNvPr id="6" name="Obdélník 5"/>
          <p:cNvSpPr/>
          <p:nvPr/>
        </p:nvSpPr>
        <p:spPr>
          <a:xfrm>
            <a:off x="408331" y="3501008"/>
            <a:ext cx="8164675" cy="2862322"/>
          </a:xfrm>
          <a:prstGeom prst="rect">
            <a:avLst/>
          </a:prstGeom>
        </p:spPr>
        <p:txBody>
          <a:bodyPr wrap="square">
            <a:spAutoFit/>
          </a:bodyPr>
          <a:lstStyle/>
          <a:p>
            <a:r>
              <a:rPr lang="cs-CZ" b="1" dirty="0"/>
              <a:t>Odůvodnění lékařského ozáření   </a:t>
            </a:r>
            <a:r>
              <a:rPr lang="cs-CZ" dirty="0"/>
              <a:t>§ 60/307</a:t>
            </a:r>
          </a:p>
          <a:p>
            <a:endParaRPr lang="cs-CZ" dirty="0"/>
          </a:p>
          <a:p>
            <a:pPr marL="342900" indent="-342900">
              <a:buFont typeface="+mj-lt"/>
              <a:buAutoNum type="arabicPeriod"/>
            </a:pPr>
            <a:r>
              <a:rPr lang="cs-CZ" dirty="0"/>
              <a:t>Lékařské ozáření jednotlivých osob se odůvodňuje očekávaným individuálním zdravotním prospěchem pacienta. </a:t>
            </a:r>
          </a:p>
          <a:p>
            <a:pPr marL="342900" indent="-342900">
              <a:buFont typeface="+mj-lt"/>
              <a:buAutoNum type="arabicPeriod"/>
            </a:pPr>
            <a:r>
              <a:rPr lang="cs-CZ" dirty="0"/>
              <a:t>V případě preventivní péče, včetně vyhledávacích vyšetření, je lékařské ozáření možné uskutečnit, pouze pokud je zdůvodněno očekávaným přínosem pro jedince, u něhož bude nemoc odkryta, s uvážením možnosti léčebného ovlivnění nemoci. </a:t>
            </a:r>
          </a:p>
          <a:p>
            <a:pPr marL="342900" indent="-342900">
              <a:buFont typeface="+mj-lt"/>
              <a:buAutoNum type="arabicPeriod"/>
            </a:pPr>
            <a:r>
              <a:rPr lang="cs-CZ" dirty="0"/>
              <a:t>V některých případech může být důvodem vyhledávacích vyšetření ochrana skupin obyvatelstva.</a:t>
            </a:r>
          </a:p>
        </p:txBody>
      </p:sp>
      <p:sp>
        <p:nvSpPr>
          <p:cNvPr id="7" name="Obdélník 6"/>
          <p:cNvSpPr/>
          <p:nvPr/>
        </p:nvSpPr>
        <p:spPr>
          <a:xfrm>
            <a:off x="6228184" y="692696"/>
            <a:ext cx="1152128" cy="338554"/>
          </a:xfrm>
          <a:prstGeom prst="rect">
            <a:avLst/>
          </a:prstGeom>
        </p:spPr>
        <p:txBody>
          <a:bodyPr wrap="square">
            <a:spAutoFit/>
          </a:bodyPr>
          <a:lstStyle/>
          <a:p>
            <a:r>
              <a:rPr lang="cs-CZ" sz="1600" dirty="0"/>
              <a:t>§ 5/307</a:t>
            </a:r>
          </a:p>
        </p:txBody>
      </p:sp>
    </p:spTree>
    <p:extLst>
      <p:ext uri="{BB962C8B-B14F-4D97-AF65-F5344CB8AC3E}">
        <p14:creationId xmlns:p14="http://schemas.microsoft.com/office/powerpoint/2010/main" val="2249951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84298" y="692696"/>
            <a:ext cx="8208912" cy="2308324"/>
          </a:xfrm>
          <a:prstGeom prst="rect">
            <a:avLst/>
          </a:prstGeom>
        </p:spPr>
        <p:txBody>
          <a:bodyPr wrap="square">
            <a:spAutoFit/>
          </a:bodyPr>
          <a:lstStyle/>
          <a:p>
            <a:pPr marL="342900" indent="-342900">
              <a:buFont typeface="+mj-lt"/>
              <a:buAutoNum type="arabicPeriod" startAt="7"/>
            </a:pPr>
            <a:r>
              <a:rPr lang="cs-CZ" dirty="0"/>
              <a:t>V případě podezření, že došlo k neplánovanému jednorázovému ozáření pracovníka, provádí se okamžitě vyhodnocení osobních dozimetrů a dozimetrické hodnocení dané události.</a:t>
            </a:r>
          </a:p>
          <a:p>
            <a:pPr marL="342900" indent="-342900">
              <a:buFont typeface="+mj-lt"/>
              <a:buAutoNum type="arabicPeriod" startAt="7"/>
            </a:pPr>
            <a:endParaRPr lang="cs-CZ" dirty="0"/>
          </a:p>
          <a:p>
            <a:pPr marL="342900" indent="-342900">
              <a:buFont typeface="+mj-lt"/>
              <a:buAutoNum type="arabicPeriod" startAt="7"/>
            </a:pPr>
            <a:r>
              <a:rPr lang="cs-CZ" dirty="0"/>
              <a:t>Radiačním pracovníkům musí zaměstnavatel zajistit, aby měli na požádání přístup k výsledkům svého osobního monitorování včetně výsledků měření, na jejichž základě byly odhadnuty dávky, nebo k odhadům jejich dávek provedených na základě monitorování pracoviště.</a:t>
            </a:r>
          </a:p>
        </p:txBody>
      </p:sp>
    </p:spTree>
    <p:extLst>
      <p:ext uri="{BB962C8B-B14F-4D97-AF65-F5344CB8AC3E}">
        <p14:creationId xmlns:p14="http://schemas.microsoft.com/office/powerpoint/2010/main" val="2860584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Osobní dozimetry</a:t>
            </a:r>
          </a:p>
        </p:txBody>
      </p:sp>
      <p:pic>
        <p:nvPicPr>
          <p:cNvPr id="3" name="Picture 2" descr="C:\Users\rtg\Desktop\6ec9443d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11" y="1628800"/>
            <a:ext cx="7728673" cy="382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474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tg\Desktop\37f718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32856"/>
            <a:ext cx="5364088" cy="2682044"/>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3" name="Picture 3" descr="C:\Users\rtg\Desktop\7d3f36e3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5673027" cy="3630737"/>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1"/>
          <p:cNvSpPr txBox="1">
            <a:spLocks/>
          </p:cNvSpPr>
          <p:nvPr/>
        </p:nvSpPr>
        <p:spPr>
          <a:xfrm>
            <a:off x="323528" y="620688"/>
            <a:ext cx="567302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t>Operativní dozimetry</a:t>
            </a:r>
            <a:endParaRPr lang="cs-CZ" dirty="0"/>
          </a:p>
        </p:txBody>
      </p:sp>
    </p:spTree>
    <p:extLst>
      <p:ext uri="{BB962C8B-B14F-4D97-AF65-F5344CB8AC3E}">
        <p14:creationId xmlns:p14="http://schemas.microsoft.com/office/powerpoint/2010/main" val="517886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476672"/>
            <a:ext cx="8496944" cy="5632311"/>
          </a:xfrm>
          <a:prstGeom prst="rect">
            <a:avLst/>
          </a:prstGeom>
        </p:spPr>
        <p:txBody>
          <a:bodyPr wrap="square">
            <a:spAutoFit/>
          </a:bodyPr>
          <a:lstStyle/>
          <a:p>
            <a:r>
              <a:rPr lang="cs-CZ" sz="2000" b="1" dirty="0"/>
              <a:t>Monitorování výpustí § 78/307</a:t>
            </a:r>
          </a:p>
          <a:p>
            <a:endParaRPr lang="cs-CZ" dirty="0"/>
          </a:p>
          <a:p>
            <a:pPr marL="342900" indent="-342900">
              <a:buFont typeface="+mj-lt"/>
              <a:buAutoNum type="arabicPeriod"/>
            </a:pPr>
            <a:r>
              <a:rPr lang="cs-CZ" dirty="0"/>
              <a:t>Monitorování výpustí a jiných cest uvolňování radioaktivních látek do životního prostředí se uskutečňuje sledováním, měřením, zaznamenáváním a hodnocením veličin a parametrů charakterizujících uvolňované látky, zejména jejich celkovou, hmotnostní nebo objemovou aktivitu. Zavádí se na všech pracovištích, kde dochází ke zneškodňování látek znečištěných radionuklidy jejich řízeným uvolňováním nebo kde existuje možnost úniku závažného množství radionuklidů do okolí. Slouží ke kontrole dodržování povolených výpustí nebo podmínek povolení a k včasnému zjištění a zhodnocení případných úniků a jejich důsledků na obyvatelstvo v okolí pracoviště a na životní prostředí.</a:t>
            </a:r>
          </a:p>
          <a:p>
            <a:pPr marL="342900" indent="-342900">
              <a:buFont typeface="+mj-lt"/>
              <a:buAutoNum type="arabicPeriod"/>
            </a:pPr>
            <a:endParaRPr lang="cs-CZ" dirty="0"/>
          </a:p>
          <a:p>
            <a:pPr marL="342900" indent="-342900">
              <a:buFont typeface="+mj-lt"/>
              <a:buAutoNum type="arabicPeriod"/>
            </a:pPr>
            <a:r>
              <a:rPr lang="cs-CZ" dirty="0"/>
              <a:t>Monitorování výpustí a jiných cest uvolňování radioaktivních látek do životního prostředí z pracovišť IV. kategorie a z těch pracovišť III. kategorie, u nichž je to vyžadováno SÚJB v podmínkách povolení, zahrnuje jak soustavné bilanční měření všech radionuklidů, které se nezanedbatelně podílejí na ozáření obyvatelstva, tak i nepřetržité měření reprezentativních radionuklidů, které je schopné rychle signalizovat odchylky od běžného provozu. Existuje-li možnost nepřípustných úniků radionuklidů do ovzduší, zajišťuje se také soustavné monitorování všech potenciálních cest těchto úniků.</a:t>
            </a:r>
          </a:p>
        </p:txBody>
      </p:sp>
    </p:spTree>
    <p:extLst>
      <p:ext uri="{BB962C8B-B14F-4D97-AF65-F5344CB8AC3E}">
        <p14:creationId xmlns:p14="http://schemas.microsoft.com/office/powerpoint/2010/main" val="2734617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332656"/>
            <a:ext cx="8640960" cy="6463308"/>
          </a:xfrm>
          <a:prstGeom prst="rect">
            <a:avLst/>
          </a:prstGeom>
        </p:spPr>
        <p:txBody>
          <a:bodyPr wrap="square">
            <a:spAutoFit/>
          </a:bodyPr>
          <a:lstStyle/>
          <a:p>
            <a:r>
              <a:rPr lang="cs-CZ" sz="2000" b="1" dirty="0"/>
              <a:t>Monitorování okolí pracoviště  § 79/307</a:t>
            </a:r>
          </a:p>
          <a:p>
            <a:endParaRPr lang="cs-CZ" dirty="0"/>
          </a:p>
          <a:p>
            <a:pPr marL="342900" indent="-342900">
              <a:buFont typeface="+mj-lt"/>
              <a:buAutoNum type="arabicPeriod"/>
            </a:pPr>
            <a:r>
              <a:rPr lang="cs-CZ" dirty="0"/>
              <a:t>Monitorování okolí pracoviště se uskutečňuje sledováním, měřením, hodnocením a zaznamenáváním veličin a parametrů charakterizujících pole ionizujícího záření a výskyt radionuklidů v okolí pracoviště, zejména dávkových příkonů, aktivit, objemových aktivit a hmotnostních aktivit. Zavádí se na všech pracovištích IV. kategorie a na těch pracovištích III. kategorie, u nichž je to vyžadováno SÚJB v podmínkách povolení, kde existuje možnost úniku závažného množství radionuklidů do okolí. Slouží ke kontrole dodržování povolených výpustí a k včasnému zjištění a zhodnocení případných úniků a jejich důsledků na obyvatelstvo v okolí pracoviště a na životní prostředí a za běžného provozu slouží pro potvrzování bezpečnosti provozu ve vztahu k okolí.</a:t>
            </a:r>
          </a:p>
          <a:p>
            <a:pPr marL="342900" indent="-342900">
              <a:buFont typeface="+mj-lt"/>
              <a:buAutoNum type="arabicPeriod"/>
            </a:pPr>
            <a:r>
              <a:rPr lang="cs-CZ" dirty="0"/>
              <a:t>Monitorování okolí se zabezpečuje sítí předem vybraných pozorovacích bodů a tras, v nichž se na základě měření dávkových ekvivalentů od zevního ozáření a na základě odběrů vzorků a stanovení obsahu radionuklidů v ovzduší, vodotečích a ve vybraných složkách životního prostředí a v potravinách vypočítává velikost a rozložení efektivních dávek a jejich úvazků.</a:t>
            </a:r>
          </a:p>
          <a:p>
            <a:pPr marL="342900" indent="-342900">
              <a:buFont typeface="+mj-lt"/>
              <a:buAutoNum type="arabicPeriod"/>
            </a:pPr>
            <a:r>
              <a:rPr lang="cs-CZ" dirty="0"/>
              <a:t>Monitorování okolí pracoviště se zahajuje 1 až 2 roky před jejich uvedením do provozu. Cílem tohoto předprovozního monitorování je jak získaní podkladů o původním stavu okolí budoucího zdroje, tak předprovozní ověření programu monitorování. Rozsah a obsah předprovozního monitorování je součástí předprovozní bezpečnostní zprávy.</a:t>
            </a:r>
          </a:p>
          <a:p>
            <a:pPr marL="342900" indent="-342900">
              <a:buFont typeface="+mj-lt"/>
              <a:buAutoNum type="arabicPeriod"/>
            </a:pPr>
            <a:r>
              <a:rPr lang="cs-CZ" dirty="0"/>
              <a:t>Monitorování uskutečňované v rámci celostátní radiační monitorovací sítě upravuje </a:t>
            </a:r>
            <a:r>
              <a:rPr lang="cs-CZ" i="1" dirty="0"/>
              <a:t>vyhláška č. 319/2002 Sb., o funkci a organizaci celostátní radiační monitorovací sítě a</a:t>
            </a:r>
          </a:p>
          <a:p>
            <a:r>
              <a:rPr lang="cs-CZ" i="1" dirty="0"/>
              <a:t>       nařízení vlády č. 11/1999 Sb., o zóně havarijního plánování</a:t>
            </a:r>
          </a:p>
        </p:txBody>
      </p:sp>
    </p:spTree>
    <p:extLst>
      <p:ext uri="{BB962C8B-B14F-4D97-AF65-F5344CB8AC3E}">
        <p14:creationId xmlns:p14="http://schemas.microsoft.com/office/powerpoint/2010/main" val="40279726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57188" y="285750"/>
            <a:ext cx="8229600" cy="796925"/>
          </a:xfrm>
        </p:spPr>
        <p:txBody>
          <a:bodyPr>
            <a:normAutofit fontScale="90000"/>
          </a:bodyPr>
          <a:lstStyle/>
          <a:p>
            <a:r>
              <a:rPr lang="cs-CZ" sz="2400" b="1">
                <a:solidFill>
                  <a:schemeClr val="tx1"/>
                </a:solidFill>
                <a:latin typeface="Arial" pitchFamily="34" charset="0"/>
              </a:rPr>
              <a:t>Co se sleduje ve vzorcích životního prostředí </a:t>
            </a:r>
            <a:br>
              <a:rPr lang="cs-CZ" sz="2400" b="1">
                <a:solidFill>
                  <a:schemeClr val="tx1"/>
                </a:solidFill>
                <a:latin typeface="Arial" pitchFamily="34" charset="0"/>
              </a:rPr>
            </a:br>
            <a:r>
              <a:rPr lang="cs-CZ" sz="2400" b="1">
                <a:solidFill>
                  <a:schemeClr val="tx1"/>
                </a:solidFill>
                <a:latin typeface="Arial" pitchFamily="34" charset="0"/>
              </a:rPr>
              <a:t>(např. v okolí jaderných zařízení)</a:t>
            </a:r>
          </a:p>
        </p:txBody>
      </p:sp>
      <p:sp>
        <p:nvSpPr>
          <p:cNvPr id="55299" name="Rectangle 3"/>
          <p:cNvSpPr>
            <a:spLocks noGrp="1" noChangeArrowheads="1"/>
          </p:cNvSpPr>
          <p:nvPr>
            <p:ph type="body" idx="1"/>
          </p:nvPr>
        </p:nvSpPr>
        <p:spPr>
          <a:xfrm>
            <a:off x="468313" y="1341438"/>
            <a:ext cx="8351837" cy="4495800"/>
          </a:xfrm>
        </p:spPr>
        <p:txBody>
          <a:bodyPr/>
          <a:lstStyle/>
          <a:p>
            <a:pPr>
              <a:lnSpc>
                <a:spcPct val="80000"/>
              </a:lnSpc>
              <a:buFontTx/>
              <a:buNone/>
            </a:pPr>
            <a:r>
              <a:rPr lang="cs-CZ" sz="2000">
                <a:latin typeface="Arial" pitchFamily="34" charset="0"/>
              </a:rPr>
              <a:t>Dávkové příkony gama</a:t>
            </a:r>
          </a:p>
          <a:p>
            <a:pPr>
              <a:lnSpc>
                <a:spcPct val="80000"/>
              </a:lnSpc>
              <a:buFontTx/>
              <a:buNone/>
            </a:pPr>
            <a:endParaRPr lang="cs-CZ" sz="2000">
              <a:latin typeface="Arial" pitchFamily="34" charset="0"/>
            </a:endParaRPr>
          </a:p>
          <a:p>
            <a:pPr>
              <a:lnSpc>
                <a:spcPct val="80000"/>
              </a:lnSpc>
              <a:buFontTx/>
              <a:buNone/>
            </a:pPr>
            <a:r>
              <a:rPr lang="cs-CZ" sz="2000">
                <a:latin typeface="Arial" pitchFamily="34" charset="0"/>
              </a:rPr>
              <a:t>Kvalitativní a kvantitativní stanovení radionuklidů:</a:t>
            </a:r>
          </a:p>
          <a:p>
            <a:pPr>
              <a:lnSpc>
                <a:spcPct val="80000"/>
              </a:lnSpc>
            </a:pPr>
            <a:r>
              <a:rPr lang="cs-CZ" sz="2000">
                <a:latin typeface="Arial" pitchFamily="34" charset="0"/>
              </a:rPr>
              <a:t>Vzduch 		</a:t>
            </a:r>
            <a:r>
              <a:rPr lang="cs-CZ" sz="2000" baseline="30000">
                <a:latin typeface="Arial" pitchFamily="34" charset="0"/>
              </a:rPr>
              <a:t>131</a:t>
            </a:r>
            <a:r>
              <a:rPr lang="cs-CZ" sz="2000">
                <a:latin typeface="Arial" pitchFamily="34" charset="0"/>
              </a:rPr>
              <a:t>J, </a:t>
            </a:r>
            <a:r>
              <a:rPr lang="cs-CZ" sz="2000" baseline="30000">
                <a:latin typeface="Arial" pitchFamily="34" charset="0"/>
              </a:rPr>
              <a:t>134</a:t>
            </a:r>
            <a:r>
              <a:rPr lang="cs-CZ" sz="2000">
                <a:latin typeface="Arial" pitchFamily="34" charset="0"/>
              </a:rPr>
              <a:t>Cs, </a:t>
            </a:r>
            <a:r>
              <a:rPr lang="cs-CZ" sz="2000" baseline="30000">
                <a:latin typeface="Arial" pitchFamily="34" charset="0"/>
              </a:rPr>
              <a:t>137</a:t>
            </a:r>
            <a:r>
              <a:rPr lang="cs-CZ" sz="2000">
                <a:latin typeface="Arial" pitchFamily="34" charset="0"/>
              </a:rPr>
              <a:t>Cs</a:t>
            </a:r>
          </a:p>
          <a:p>
            <a:pPr>
              <a:lnSpc>
                <a:spcPct val="80000"/>
              </a:lnSpc>
            </a:pPr>
            <a:r>
              <a:rPr lang="cs-CZ" sz="2000">
                <a:latin typeface="Arial" pitchFamily="34" charset="0"/>
              </a:rPr>
              <a:t>Voda 		</a:t>
            </a:r>
            <a:r>
              <a:rPr lang="cs-CZ" sz="2000" baseline="30000">
                <a:latin typeface="Arial" pitchFamily="34" charset="0"/>
              </a:rPr>
              <a:t>3</a:t>
            </a:r>
            <a:r>
              <a:rPr lang="cs-CZ" sz="2000">
                <a:latin typeface="Arial" pitchFamily="34" charset="0"/>
              </a:rPr>
              <a:t>H, </a:t>
            </a:r>
            <a:r>
              <a:rPr lang="cs-CZ" sz="2000" baseline="30000">
                <a:latin typeface="Arial" pitchFamily="34" charset="0"/>
              </a:rPr>
              <a:t>89</a:t>
            </a:r>
            <a:r>
              <a:rPr lang="cs-CZ" sz="2000">
                <a:latin typeface="Arial" pitchFamily="34" charset="0"/>
              </a:rPr>
              <a:t>Sr, </a:t>
            </a:r>
            <a:r>
              <a:rPr lang="cs-CZ" sz="2000" baseline="30000">
                <a:latin typeface="Arial" pitchFamily="34" charset="0"/>
              </a:rPr>
              <a:t>90</a:t>
            </a:r>
            <a:r>
              <a:rPr lang="cs-CZ" sz="2000">
                <a:latin typeface="Arial" pitchFamily="34" charset="0"/>
              </a:rPr>
              <a:t>Sr, </a:t>
            </a:r>
            <a:r>
              <a:rPr lang="cs-CZ" sz="2000" baseline="30000">
                <a:latin typeface="Arial" pitchFamily="34" charset="0"/>
              </a:rPr>
              <a:t>131</a:t>
            </a:r>
            <a:r>
              <a:rPr lang="cs-CZ" sz="2000">
                <a:latin typeface="Arial" pitchFamily="34" charset="0"/>
              </a:rPr>
              <a:t>J, </a:t>
            </a:r>
            <a:r>
              <a:rPr lang="cs-CZ" sz="2000" baseline="30000">
                <a:latin typeface="Arial" pitchFamily="34" charset="0"/>
              </a:rPr>
              <a:t>134</a:t>
            </a:r>
            <a:r>
              <a:rPr lang="cs-CZ" sz="2000">
                <a:latin typeface="Arial" pitchFamily="34" charset="0"/>
              </a:rPr>
              <a:t>Cs, </a:t>
            </a:r>
            <a:r>
              <a:rPr lang="cs-CZ" sz="2000" baseline="30000">
                <a:latin typeface="Arial" pitchFamily="34" charset="0"/>
              </a:rPr>
              <a:t>137</a:t>
            </a:r>
            <a:r>
              <a:rPr lang="cs-CZ" sz="2000">
                <a:latin typeface="Arial" pitchFamily="34" charset="0"/>
              </a:rPr>
              <a:t>Cs</a:t>
            </a:r>
          </a:p>
          <a:p>
            <a:pPr>
              <a:lnSpc>
                <a:spcPct val="80000"/>
              </a:lnSpc>
            </a:pPr>
            <a:r>
              <a:rPr lang="cs-CZ" sz="2000">
                <a:latin typeface="Arial" pitchFamily="34" charset="0"/>
              </a:rPr>
              <a:t>Mléko 		</a:t>
            </a:r>
            <a:r>
              <a:rPr lang="cs-CZ" sz="2000" baseline="30000">
                <a:latin typeface="Arial" pitchFamily="34" charset="0"/>
              </a:rPr>
              <a:t>89</a:t>
            </a:r>
            <a:r>
              <a:rPr lang="cs-CZ" sz="2000">
                <a:latin typeface="Arial" pitchFamily="34" charset="0"/>
              </a:rPr>
              <a:t>Sr, </a:t>
            </a:r>
            <a:r>
              <a:rPr lang="cs-CZ" sz="2000" baseline="30000">
                <a:latin typeface="Arial" pitchFamily="34" charset="0"/>
              </a:rPr>
              <a:t>90</a:t>
            </a:r>
            <a:r>
              <a:rPr lang="cs-CZ" sz="2000">
                <a:latin typeface="Arial" pitchFamily="34" charset="0"/>
              </a:rPr>
              <a:t>Sr, </a:t>
            </a:r>
            <a:r>
              <a:rPr lang="cs-CZ" sz="2000" baseline="30000">
                <a:latin typeface="Arial" pitchFamily="34" charset="0"/>
              </a:rPr>
              <a:t>131</a:t>
            </a:r>
            <a:r>
              <a:rPr lang="cs-CZ" sz="2000">
                <a:latin typeface="Arial" pitchFamily="34" charset="0"/>
              </a:rPr>
              <a:t>J, </a:t>
            </a:r>
            <a:r>
              <a:rPr lang="cs-CZ" sz="2000" baseline="30000">
                <a:latin typeface="Arial" pitchFamily="34" charset="0"/>
              </a:rPr>
              <a:t>134</a:t>
            </a:r>
            <a:r>
              <a:rPr lang="cs-CZ" sz="2000">
                <a:latin typeface="Arial" pitchFamily="34" charset="0"/>
              </a:rPr>
              <a:t>Cs, </a:t>
            </a:r>
            <a:r>
              <a:rPr lang="cs-CZ" sz="2000" baseline="30000">
                <a:latin typeface="Arial" pitchFamily="34" charset="0"/>
              </a:rPr>
              <a:t>137</a:t>
            </a:r>
            <a:r>
              <a:rPr lang="cs-CZ" sz="2000">
                <a:latin typeface="Arial" pitchFamily="34" charset="0"/>
              </a:rPr>
              <a:t>Cs</a:t>
            </a:r>
          </a:p>
          <a:p>
            <a:pPr>
              <a:lnSpc>
                <a:spcPct val="80000"/>
              </a:lnSpc>
            </a:pPr>
            <a:r>
              <a:rPr lang="cs-CZ" sz="2000">
                <a:latin typeface="Arial" pitchFamily="34" charset="0"/>
              </a:rPr>
              <a:t>Maso 		</a:t>
            </a:r>
            <a:r>
              <a:rPr lang="cs-CZ" sz="2000" baseline="30000">
                <a:latin typeface="Arial" pitchFamily="34" charset="0"/>
              </a:rPr>
              <a:t>134</a:t>
            </a:r>
            <a:r>
              <a:rPr lang="cs-CZ" sz="2000">
                <a:latin typeface="Arial" pitchFamily="34" charset="0"/>
              </a:rPr>
              <a:t>Cs, </a:t>
            </a:r>
            <a:r>
              <a:rPr lang="cs-CZ" sz="2000" baseline="30000">
                <a:latin typeface="Arial" pitchFamily="34" charset="0"/>
              </a:rPr>
              <a:t>137</a:t>
            </a:r>
            <a:r>
              <a:rPr lang="cs-CZ" sz="2000">
                <a:latin typeface="Arial" pitchFamily="34" charset="0"/>
              </a:rPr>
              <a:t>Cs</a:t>
            </a:r>
          </a:p>
          <a:p>
            <a:pPr>
              <a:lnSpc>
                <a:spcPct val="80000"/>
              </a:lnSpc>
            </a:pPr>
            <a:r>
              <a:rPr lang="cs-CZ" sz="2000">
                <a:latin typeface="Arial" pitchFamily="34" charset="0"/>
              </a:rPr>
              <a:t>Ostatní potraviny 	</a:t>
            </a:r>
            <a:r>
              <a:rPr lang="cs-CZ" sz="2000" baseline="30000">
                <a:latin typeface="Arial" pitchFamily="34" charset="0"/>
              </a:rPr>
              <a:t>89</a:t>
            </a:r>
            <a:r>
              <a:rPr lang="cs-CZ" sz="2000">
                <a:latin typeface="Arial" pitchFamily="34" charset="0"/>
              </a:rPr>
              <a:t>Sr, </a:t>
            </a:r>
            <a:r>
              <a:rPr lang="cs-CZ" sz="2000" baseline="30000">
                <a:latin typeface="Arial" pitchFamily="34" charset="0"/>
              </a:rPr>
              <a:t>90</a:t>
            </a:r>
            <a:r>
              <a:rPr lang="cs-CZ" sz="2000">
                <a:latin typeface="Arial" pitchFamily="34" charset="0"/>
              </a:rPr>
              <a:t>Sr, </a:t>
            </a:r>
            <a:r>
              <a:rPr lang="cs-CZ" sz="2000" baseline="30000">
                <a:latin typeface="Arial" pitchFamily="34" charset="0"/>
              </a:rPr>
              <a:t>134</a:t>
            </a:r>
            <a:r>
              <a:rPr lang="cs-CZ" sz="2000">
                <a:latin typeface="Arial" pitchFamily="34" charset="0"/>
              </a:rPr>
              <a:t>Cs, </a:t>
            </a:r>
            <a:r>
              <a:rPr lang="cs-CZ" sz="2000" baseline="30000">
                <a:latin typeface="Arial" pitchFamily="34" charset="0"/>
              </a:rPr>
              <a:t>137</a:t>
            </a:r>
            <a:r>
              <a:rPr lang="cs-CZ" sz="2000">
                <a:latin typeface="Arial" pitchFamily="34" charset="0"/>
              </a:rPr>
              <a:t>Cs</a:t>
            </a:r>
          </a:p>
          <a:p>
            <a:pPr>
              <a:lnSpc>
                <a:spcPct val="80000"/>
              </a:lnSpc>
            </a:pPr>
            <a:r>
              <a:rPr lang="cs-CZ" sz="2000">
                <a:latin typeface="Arial" pitchFamily="34" charset="0"/>
              </a:rPr>
              <a:t>Vegetace 		</a:t>
            </a:r>
            <a:r>
              <a:rPr lang="cs-CZ" sz="2000" baseline="30000">
                <a:latin typeface="Arial" pitchFamily="34" charset="0"/>
              </a:rPr>
              <a:t>89</a:t>
            </a:r>
            <a:r>
              <a:rPr lang="cs-CZ" sz="2000">
                <a:latin typeface="Arial" pitchFamily="34" charset="0"/>
              </a:rPr>
              <a:t>Sr, </a:t>
            </a:r>
            <a:r>
              <a:rPr lang="cs-CZ" sz="2000" baseline="30000">
                <a:latin typeface="Arial" pitchFamily="34" charset="0"/>
              </a:rPr>
              <a:t>90</a:t>
            </a:r>
            <a:r>
              <a:rPr lang="cs-CZ" sz="2000">
                <a:latin typeface="Arial" pitchFamily="34" charset="0"/>
              </a:rPr>
              <a:t>Sr, </a:t>
            </a:r>
            <a:r>
              <a:rPr lang="cs-CZ" sz="2000" baseline="30000">
                <a:latin typeface="Arial" pitchFamily="34" charset="0"/>
              </a:rPr>
              <a:t>95</a:t>
            </a:r>
            <a:r>
              <a:rPr lang="cs-CZ" sz="2000">
                <a:latin typeface="Arial" pitchFamily="34" charset="0"/>
              </a:rPr>
              <a:t> Zr, </a:t>
            </a:r>
            <a:r>
              <a:rPr lang="cs-CZ" sz="2000" baseline="30000">
                <a:latin typeface="Arial" pitchFamily="34" charset="0"/>
              </a:rPr>
              <a:t>95</a:t>
            </a:r>
            <a:r>
              <a:rPr lang="cs-CZ" sz="2000">
                <a:latin typeface="Arial" pitchFamily="34" charset="0"/>
              </a:rPr>
              <a:t> Nb, </a:t>
            </a:r>
            <a:r>
              <a:rPr lang="cs-CZ" sz="2000" baseline="30000">
                <a:latin typeface="Arial" pitchFamily="34" charset="0"/>
              </a:rPr>
              <a:t>103</a:t>
            </a:r>
            <a:r>
              <a:rPr lang="cs-CZ" sz="2000">
                <a:latin typeface="Arial" pitchFamily="34" charset="0"/>
              </a:rPr>
              <a:t>Ru, </a:t>
            </a:r>
            <a:r>
              <a:rPr lang="cs-CZ" sz="2000" baseline="30000">
                <a:latin typeface="Arial" pitchFamily="34" charset="0"/>
              </a:rPr>
              <a:t>131</a:t>
            </a:r>
            <a:r>
              <a:rPr lang="cs-CZ" sz="2000">
                <a:latin typeface="Arial" pitchFamily="34" charset="0"/>
              </a:rPr>
              <a:t>J, </a:t>
            </a:r>
            <a:r>
              <a:rPr lang="cs-CZ" sz="2000" baseline="30000">
                <a:latin typeface="Arial" pitchFamily="34" charset="0"/>
              </a:rPr>
              <a:t>134</a:t>
            </a:r>
            <a:r>
              <a:rPr lang="cs-CZ" sz="2000">
                <a:latin typeface="Arial" pitchFamily="34" charset="0"/>
              </a:rPr>
              <a:t>Cs, </a:t>
            </a:r>
            <a:r>
              <a:rPr lang="cs-CZ" sz="2000" baseline="30000">
                <a:latin typeface="Arial" pitchFamily="34" charset="0"/>
              </a:rPr>
              <a:t>137</a:t>
            </a:r>
            <a:r>
              <a:rPr lang="cs-CZ" sz="2000">
                <a:latin typeface="Arial" pitchFamily="34" charset="0"/>
              </a:rPr>
              <a:t>Cs, 			</a:t>
            </a:r>
            <a:r>
              <a:rPr lang="cs-CZ" sz="2000" baseline="30000">
                <a:latin typeface="Arial" pitchFamily="34" charset="0"/>
              </a:rPr>
              <a:t>141</a:t>
            </a:r>
            <a:r>
              <a:rPr lang="cs-CZ" sz="2000">
                <a:latin typeface="Arial" pitchFamily="34" charset="0"/>
              </a:rPr>
              <a:t>Ce, </a:t>
            </a:r>
            <a:r>
              <a:rPr lang="cs-CZ" sz="2000" baseline="30000">
                <a:latin typeface="Arial" pitchFamily="34" charset="0"/>
              </a:rPr>
              <a:t>144</a:t>
            </a:r>
            <a:r>
              <a:rPr lang="cs-CZ" sz="2000">
                <a:latin typeface="Arial" pitchFamily="34" charset="0"/>
              </a:rPr>
              <a:t>Ce</a:t>
            </a:r>
          </a:p>
          <a:p>
            <a:pPr>
              <a:lnSpc>
                <a:spcPct val="80000"/>
              </a:lnSpc>
            </a:pPr>
            <a:r>
              <a:rPr lang="cs-CZ" sz="2000">
                <a:latin typeface="Arial" pitchFamily="34" charset="0"/>
              </a:rPr>
              <a:t>Půda 		</a:t>
            </a:r>
            <a:r>
              <a:rPr lang="cs-CZ" sz="2000" baseline="30000">
                <a:latin typeface="Arial" pitchFamily="34" charset="0"/>
              </a:rPr>
              <a:t>90</a:t>
            </a:r>
            <a:r>
              <a:rPr lang="cs-CZ" sz="2000">
                <a:latin typeface="Arial" pitchFamily="34" charset="0"/>
              </a:rPr>
              <a:t>Sr, </a:t>
            </a:r>
            <a:r>
              <a:rPr lang="cs-CZ" sz="2000" baseline="30000">
                <a:latin typeface="Arial" pitchFamily="34" charset="0"/>
              </a:rPr>
              <a:t>134</a:t>
            </a:r>
            <a:r>
              <a:rPr lang="cs-CZ" sz="2000">
                <a:latin typeface="Arial" pitchFamily="34" charset="0"/>
              </a:rPr>
              <a:t>Cs, </a:t>
            </a:r>
            <a:r>
              <a:rPr lang="cs-CZ" sz="2000" baseline="30000">
                <a:latin typeface="Arial" pitchFamily="34" charset="0"/>
              </a:rPr>
              <a:t>137</a:t>
            </a:r>
            <a:r>
              <a:rPr lang="cs-CZ" sz="2000">
                <a:latin typeface="Arial" pitchFamily="34" charset="0"/>
              </a:rPr>
              <a:t>Cs, </a:t>
            </a:r>
            <a:r>
              <a:rPr lang="cs-CZ" sz="2000" baseline="30000">
                <a:latin typeface="Arial" pitchFamily="34" charset="0"/>
              </a:rPr>
              <a:t>238</a:t>
            </a:r>
            <a:r>
              <a:rPr lang="cs-CZ" sz="2000">
                <a:latin typeface="Arial" pitchFamily="34" charset="0"/>
              </a:rPr>
              <a:t>Pu, </a:t>
            </a:r>
            <a:r>
              <a:rPr lang="cs-CZ" sz="2000" baseline="30000">
                <a:latin typeface="Arial" pitchFamily="34" charset="0"/>
              </a:rPr>
              <a:t>239+240</a:t>
            </a:r>
            <a:r>
              <a:rPr lang="cs-CZ" sz="2000">
                <a:latin typeface="Arial" pitchFamily="34" charset="0"/>
              </a:rPr>
              <a:t>Pu, </a:t>
            </a:r>
            <a:r>
              <a:rPr lang="cs-CZ" sz="2000" baseline="30000">
                <a:latin typeface="Arial" pitchFamily="34" charset="0"/>
              </a:rPr>
              <a:t>241</a:t>
            </a:r>
            <a:r>
              <a:rPr lang="cs-CZ" sz="2000">
                <a:latin typeface="Arial" pitchFamily="34" charset="0"/>
              </a:rPr>
              <a:t>Am, </a:t>
            </a:r>
            <a:r>
              <a:rPr lang="cs-CZ" sz="2000" baseline="30000">
                <a:latin typeface="Arial" pitchFamily="34" charset="0"/>
              </a:rPr>
              <a:t>242</a:t>
            </a:r>
            <a:r>
              <a:rPr lang="cs-CZ" sz="2000">
                <a:latin typeface="Arial" pitchFamily="34" charset="0"/>
              </a:rPr>
              <a:t>Cm</a:t>
            </a:r>
          </a:p>
          <a:p>
            <a:pPr>
              <a:lnSpc>
                <a:spcPct val="80000"/>
              </a:lnSpc>
            </a:pPr>
            <a:endParaRPr lang="cs-CZ" sz="2000">
              <a:latin typeface="Arial" pitchFamily="34" charset="0"/>
            </a:endParaRPr>
          </a:p>
          <a:p>
            <a:pPr>
              <a:lnSpc>
                <a:spcPct val="80000"/>
              </a:lnSpc>
              <a:buFontTx/>
              <a:buNone/>
            </a:pPr>
            <a:endParaRPr lang="cs-CZ" sz="2000">
              <a:latin typeface="Arial" pitchFamily="34" charset="0"/>
            </a:endParaRPr>
          </a:p>
          <a:p>
            <a:pPr>
              <a:lnSpc>
                <a:spcPct val="80000"/>
              </a:lnSpc>
              <a:buFontTx/>
              <a:buNone/>
            </a:pPr>
            <a:r>
              <a:rPr lang="cs-CZ" sz="2000">
                <a:latin typeface="Arial" pitchFamily="34" charset="0"/>
              </a:rPr>
              <a:t>Více než 50 % kolektivního dávkového úvazku je z globálního rozptýlení </a:t>
            </a:r>
            <a:r>
              <a:rPr lang="cs-CZ" sz="2000" baseline="30000">
                <a:latin typeface="Arial" pitchFamily="34" charset="0"/>
              </a:rPr>
              <a:t>14</a:t>
            </a:r>
            <a:r>
              <a:rPr lang="cs-CZ" sz="2000">
                <a:latin typeface="Arial" pitchFamily="34" charset="0"/>
              </a:rPr>
              <a:t>C, </a:t>
            </a:r>
            <a:r>
              <a:rPr lang="cs-CZ" sz="2000" baseline="30000">
                <a:latin typeface="Arial" pitchFamily="34" charset="0"/>
              </a:rPr>
              <a:t>85</a:t>
            </a:r>
            <a:r>
              <a:rPr lang="cs-CZ" sz="2000">
                <a:latin typeface="Arial" pitchFamily="34" charset="0"/>
              </a:rPr>
              <a:t>Kr, </a:t>
            </a:r>
            <a:r>
              <a:rPr lang="cs-CZ" sz="2000" baseline="30000">
                <a:latin typeface="Arial" pitchFamily="34" charset="0"/>
              </a:rPr>
              <a:t>3</a:t>
            </a:r>
            <a:r>
              <a:rPr lang="cs-CZ" sz="2000">
                <a:latin typeface="Arial" pitchFamily="34" charset="0"/>
              </a:rPr>
              <a:t>H</a:t>
            </a:r>
          </a:p>
        </p:txBody>
      </p:sp>
    </p:spTree>
    <p:extLst>
      <p:ext uri="{BB962C8B-B14F-4D97-AF65-F5344CB8AC3E}">
        <p14:creationId xmlns:p14="http://schemas.microsoft.com/office/powerpoint/2010/main" val="91814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548680"/>
            <a:ext cx="8579296" cy="5577483"/>
          </a:xfrm>
        </p:spPr>
        <p:txBody>
          <a:bodyPr>
            <a:normAutofit/>
          </a:bodyPr>
          <a:lstStyle/>
          <a:p>
            <a:pPr marL="0" indent="0">
              <a:buNone/>
            </a:pPr>
            <a:r>
              <a:rPr lang="cs-CZ" sz="1800" dirty="0"/>
              <a:t>Do procesu odůvodnění lékařského ozáření musí být v souladu s principy klinické odpovědnosti zapojen jak </a:t>
            </a:r>
            <a:r>
              <a:rPr lang="cs-CZ" sz="1800" b="1" dirty="0"/>
              <a:t>indikující lékař</a:t>
            </a:r>
            <a:r>
              <a:rPr lang="cs-CZ" sz="1800" dirty="0"/>
              <a:t>, tak </a:t>
            </a:r>
            <a:r>
              <a:rPr lang="cs-CZ" sz="1800" b="1" dirty="0"/>
              <a:t>aplikující odborník</a:t>
            </a:r>
            <a:r>
              <a:rPr lang="cs-CZ" sz="1800" dirty="0"/>
              <a:t>, kteří</a:t>
            </a:r>
          </a:p>
          <a:p>
            <a:pPr marL="514350" indent="-514350">
              <a:buFont typeface="+mj-lt"/>
              <a:buAutoNum type="arabicPeriod"/>
            </a:pPr>
            <a:endParaRPr lang="cs-CZ" sz="1800" dirty="0"/>
          </a:p>
          <a:p>
            <a:pPr>
              <a:buFont typeface="+mj-lt"/>
              <a:buAutoNum type="arabicPeriod"/>
            </a:pPr>
            <a:r>
              <a:rPr lang="cs-CZ" sz="1800" dirty="0"/>
              <a:t>vždy vezmou v úvahu účinky, přínosy a rizika dostupných jiných metod, které vedou k témuž cíli, avšak nezahrnují ozáření ionizujícím zářením</a:t>
            </a:r>
          </a:p>
          <a:p>
            <a:pPr>
              <a:buFont typeface="+mj-lt"/>
              <a:buAutoNum type="arabicPeriod"/>
            </a:pPr>
            <a:endParaRPr lang="cs-CZ" sz="1800" dirty="0"/>
          </a:p>
          <a:p>
            <a:pPr>
              <a:buFont typeface="+mj-lt"/>
              <a:buAutoNum type="arabicPeriod"/>
            </a:pPr>
            <a:r>
              <a:rPr lang="cs-CZ" sz="1800" dirty="0"/>
              <a:t>před každým použitím zdroje ionizujícího záření k lékařskému ozáření zjistí u pacienta předchozí významné aplikace radionuklidů a ionizujícího záření, které by mohly mít význam pro uvažované vyšetřování nebo léčbu</a:t>
            </a:r>
          </a:p>
          <a:p>
            <a:pPr>
              <a:buFont typeface="+mj-lt"/>
              <a:buAutoNum type="arabicPeriod"/>
            </a:pPr>
            <a:endParaRPr lang="cs-CZ" sz="1800" dirty="0"/>
          </a:p>
          <a:p>
            <a:pPr>
              <a:buFont typeface="+mj-lt"/>
              <a:buAutoNum type="arabicPeriod"/>
            </a:pPr>
            <a:r>
              <a:rPr lang="cs-CZ" sz="1800" dirty="0"/>
              <a:t>u žen v reprodukčním věku zjistí možnost těhotenství nebo kojení dítěte a všechny tyto údaje zaznamenají do zdravotnické dokumentace pacienta</a:t>
            </a:r>
          </a:p>
          <a:p>
            <a:r>
              <a:rPr lang="cs-CZ" sz="1800" dirty="0"/>
              <a:t>u těhotných žen provedou vyšetření spojené s ozářením pouze v neodkladných případech nebo z důvodů porodnické indikace; přitom je nezbytné vždy zvlášť pozorně zvažovat nutnost získání požadované informace s pomocí použití zdrojů ionizujícího záření a volit jen takovou techniku, která zajistí maximální ochranu plodu; </a:t>
            </a:r>
          </a:p>
          <a:p>
            <a:r>
              <a:rPr lang="cs-CZ" sz="1800" dirty="0"/>
              <a:t>u kojících žen musí být při nukleárně-medicínském vyšetření věnována obdobná pozornost odůvodnění a posouzení jeho naléhavosti.</a:t>
            </a:r>
          </a:p>
          <a:p>
            <a:pPr marL="514350" indent="-514350">
              <a:buFont typeface="+mj-lt"/>
              <a:buAutoNum type="arabicPeriod"/>
            </a:pPr>
            <a:endParaRPr lang="cs-CZ" sz="1800" dirty="0"/>
          </a:p>
        </p:txBody>
      </p:sp>
    </p:spTree>
    <p:extLst>
      <p:ext uri="{BB962C8B-B14F-4D97-AF65-F5344CB8AC3E}">
        <p14:creationId xmlns:p14="http://schemas.microsoft.com/office/powerpoint/2010/main" val="256887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7"/>
            <a:ext cx="8339710" cy="554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67210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9387</Words>
  <Application>Microsoft Office PowerPoint</Application>
  <PresentationFormat>Předvádění na obrazovce (4:3)</PresentationFormat>
  <Paragraphs>672</Paragraphs>
  <Slides>75</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75</vt:i4>
      </vt:variant>
    </vt:vector>
  </HeadingPairs>
  <TitlesOfParts>
    <vt:vector size="79" baseType="lpstr">
      <vt:lpstr>Arial</vt:lpstr>
      <vt:lpstr>Calibri</vt:lpstr>
      <vt:lpstr>Times New Roman</vt:lpstr>
      <vt:lpstr>Motiv systému Office</vt:lpstr>
      <vt:lpstr>Prezentace aplikace PowerPoint</vt:lpstr>
      <vt:lpstr>Prezentace aplikace PowerPoint</vt:lpstr>
      <vt:lpstr>Principy radiační ochrany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Organizační opatření k ochraně před IZ při lékařském ozáření </vt:lpstr>
      <vt:lpstr>Radiační ochrana zdravotnických pracovníků</vt:lpstr>
      <vt:lpstr>Ochrana před zářením</vt:lpstr>
      <vt:lpstr>Prezentace aplikace PowerPoint</vt:lpstr>
      <vt:lpstr>Způsoby radiační ochrany pracovníků v nukleární medicíně</vt:lpstr>
      <vt:lpstr>Prezentace aplikace PowerPoint</vt:lpstr>
      <vt:lpstr>Prezentace aplikace PowerPoint</vt:lpstr>
      <vt:lpstr>Některé ochranné pomůcky a opatření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 Systém limitů pro omezování ozáření</vt:lpstr>
      <vt:lpstr>Prezentace aplikace PowerPoint</vt:lpstr>
      <vt:lpstr>Limity ozáření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Vyhláška č.307/2002 Sb.</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Kritéria pro klasifikaci zdrojů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Osobní dozimetry</vt:lpstr>
      <vt:lpstr>Prezentace aplikace PowerPoint</vt:lpstr>
      <vt:lpstr>Prezentace aplikace PowerPoint</vt:lpstr>
      <vt:lpstr>Prezentace aplikace PowerPoint</vt:lpstr>
      <vt:lpstr>Co se sleduje ve vzorcích životního prostředí  (např. v okolí jaderných zařízení)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Radiační ochrana</dc:title>
  <dc:creator>NTB</dc:creator>
  <cp:lastModifiedBy>Jiří Prokop</cp:lastModifiedBy>
  <cp:revision>117</cp:revision>
  <dcterms:created xsi:type="dcterms:W3CDTF">2012-01-21T12:50:42Z</dcterms:created>
  <dcterms:modified xsi:type="dcterms:W3CDTF">2020-12-11T08:46:01Z</dcterms:modified>
</cp:coreProperties>
</file>