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sldIdLst>
    <p:sldId id="256" r:id="rId2"/>
    <p:sldId id="257" r:id="rId3"/>
    <p:sldId id="258" r:id="rId4"/>
    <p:sldId id="259" r:id="rId5"/>
    <p:sldId id="272" r:id="rId6"/>
    <p:sldId id="268" r:id="rId7"/>
    <p:sldId id="269" r:id="rId8"/>
    <p:sldId id="271" r:id="rId9"/>
    <p:sldId id="261" r:id="rId10"/>
    <p:sldId id="262" r:id="rId11"/>
    <p:sldId id="263" r:id="rId12"/>
    <p:sldId id="264" r:id="rId13"/>
    <p:sldId id="26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Střední styl 3 – zvýraznění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Střední styl 3 – zvýraznění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Střední styl 3 – zvýraznění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0A1B5D5-9B99-4C35-A422-299274C87663}" styleName="Střední styl 1 – zvýraznění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Světlý styl 1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Světlý styl 1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C083E6E3-FA7D-4D7B-A595-EF9225AFEA82}" styleName="Světlý styl 1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7AC3CCA-C797-4891-BE02-D94E43425B78}" styleName="Střední styl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21" d="100"/>
          <a:sy n="121" d="100"/>
        </p:scale>
        <p:origin x="-108" y="-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Zdroje informací o první pomoci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ofPieChart>
        <c:ofPieType val="bar"/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Denní zaměstní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94000"/>
                      <a:satMod val="100000"/>
                      <a:lumMod val="104000"/>
                    </a:schemeClr>
                  </a:gs>
                  <a:gs pos="69000">
                    <a:schemeClr val="accent1">
                      <a:shade val="86000"/>
                      <a:satMod val="130000"/>
                      <a:lumMod val="102000"/>
                    </a:schemeClr>
                  </a:gs>
                  <a:gs pos="100000">
                    <a:schemeClr val="accent1">
                      <a:shade val="72000"/>
                      <a:satMod val="130000"/>
                      <a:lumMod val="10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76200" dist="38100" dir="5400000" algn="ctr" rotWithShape="0">
                  <a:srgbClr val="000000">
                    <a:alpha val="7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/>
              </a:scene3d>
              <a:sp3d prstMaterial="matte">
                <a:bevelT w="25400" h="25400" prst="relaxedInset"/>
              </a:sp3d>
            </c:spPr>
            <c:extLst>
              <c:ext xmlns:c16="http://schemas.microsoft.com/office/drawing/2014/chart" uri="{C3380CC4-5D6E-409C-BE32-E72D297353CC}">
                <c16:uniqueId val="{00000001-B582-4F58-A95A-F3879E805C2A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94000"/>
                      <a:satMod val="100000"/>
                      <a:lumMod val="104000"/>
                    </a:schemeClr>
                  </a:gs>
                  <a:gs pos="69000">
                    <a:schemeClr val="accent2">
                      <a:shade val="86000"/>
                      <a:satMod val="130000"/>
                      <a:lumMod val="102000"/>
                    </a:schemeClr>
                  </a:gs>
                  <a:gs pos="100000">
                    <a:schemeClr val="accent2">
                      <a:shade val="72000"/>
                      <a:satMod val="130000"/>
                      <a:lumMod val="10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76200" dist="38100" dir="5400000" algn="ctr" rotWithShape="0">
                  <a:srgbClr val="000000">
                    <a:alpha val="7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/>
              </a:scene3d>
              <a:sp3d prstMaterial="matte">
                <a:bevelT w="25400" h="25400" prst="relaxedInset"/>
              </a:sp3d>
            </c:spPr>
            <c:extLst>
              <c:ext xmlns:c16="http://schemas.microsoft.com/office/drawing/2014/chart" uri="{C3380CC4-5D6E-409C-BE32-E72D297353CC}">
                <c16:uniqueId val="{00000003-B582-4F58-A95A-F3879E805C2A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tint val="94000"/>
                      <a:satMod val="100000"/>
                      <a:lumMod val="104000"/>
                    </a:schemeClr>
                  </a:gs>
                  <a:gs pos="69000">
                    <a:schemeClr val="accent3">
                      <a:shade val="86000"/>
                      <a:satMod val="130000"/>
                      <a:lumMod val="102000"/>
                    </a:schemeClr>
                  </a:gs>
                  <a:gs pos="100000">
                    <a:schemeClr val="accent3">
                      <a:shade val="72000"/>
                      <a:satMod val="130000"/>
                      <a:lumMod val="10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76200" dist="38100" dir="5400000" algn="ctr" rotWithShape="0">
                  <a:srgbClr val="000000">
                    <a:alpha val="7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/>
              </a:scene3d>
              <a:sp3d prstMaterial="matte">
                <a:bevelT w="25400" h="25400" prst="relaxedInset"/>
              </a:sp3d>
            </c:spPr>
            <c:extLst>
              <c:ext xmlns:c16="http://schemas.microsoft.com/office/drawing/2014/chart" uri="{C3380CC4-5D6E-409C-BE32-E72D297353CC}">
                <c16:uniqueId val="{00000005-B582-4F58-A95A-F3879E805C2A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63% Pouze odpověď A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B582-4F58-A95A-F3879E805C2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37%</a:t>
                    </a:r>
                  </a:p>
                  <a:p>
                    <a:endParaRPr lang="en-US"/>
                  </a:p>
                  <a:p>
                    <a:r>
                      <a:rPr lang="en-US"/>
                      <a:t>Kombinace ostatních odpovědí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B582-4F58-A95A-F3879E805C2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cs-CZ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List1!$A$2:$A$3</c:f>
              <c:strCache>
                <c:ptCount val="2"/>
                <c:pt idx="0">
                  <c:v>Denní zaměstnání</c:v>
                </c:pt>
                <c:pt idx="1">
                  <c:v>Kombinace odpovědí</c:v>
                </c:pt>
              </c:strCache>
            </c:strRef>
          </c:cat>
          <c:val>
            <c:numRef>
              <c:f>List1!$B$2:$B$3</c:f>
              <c:numCache>
                <c:formatCode>General</c:formatCode>
                <c:ptCount val="2"/>
                <c:pt idx="0">
                  <c:v>63</c:v>
                </c:pt>
                <c:pt idx="1">
                  <c:v>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582-4F58-A95A-F3879E805C2A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gapWidth val="150"/>
        <c:secondPieSize val="75"/>
        <c:serLines>
          <c:spPr>
            <a:ln w="9525" cap="flat" cmpd="sng" algn="ctr">
              <a:solidFill>
                <a:schemeClr val="tx1">
                  <a:lumMod val="35000"/>
                  <a:lumOff val="65000"/>
                </a:schemeClr>
              </a:solidFill>
              <a:round/>
            </a:ln>
            <a:effectLst/>
          </c:spPr>
        </c:serLines>
      </c:ofPie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cs-CZ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cs-CZ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30C0A-5464-4FE4-84EB-FF9C94016DF4}" type="datetimeFigureOut">
              <a:rPr lang="en-US" smtClean="0"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0147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80880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571443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09293718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208744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2/24/2021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90981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2/24/2021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4727610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smtClean="0"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62999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smtClean="0"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1891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1_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2/24/2021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3408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smtClean="0"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713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C6404-AD6E-4860-8E75-697CA40B95DA}" type="datetimeFigureOut">
              <a:rPr lang="en-US" smtClean="0"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712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smtClean="0"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6901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2/24/2021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707352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smtClean="0"/>
              <a:t>2/24/2021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293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smtClean="0"/>
              <a:t>2/24/2021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306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smtClean="0"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094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B0DB6-F5C7-45FB-8CF3-31B45F9C2DAC}" type="datetimeFigureOut">
              <a:rPr lang="en-US" smtClean="0"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893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83029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  <p:sldLayoutId id="2147483726" r:id="rId18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9577BD-C239-4151-AC57-CBE7EA784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6583" y="1546097"/>
            <a:ext cx="9298833" cy="2673858"/>
          </a:xfrm>
        </p:spPr>
        <p:txBody>
          <a:bodyPr>
            <a:noAutofit/>
          </a:bodyPr>
          <a:lstStyle/>
          <a:p>
            <a:r>
              <a:rPr lang="cs-CZ" sz="3600" dirty="0">
                <a:latin typeface="Arial" panose="020B0604020202020204" pitchFamily="34" charset="0"/>
                <a:cs typeface="Arial" panose="020B0604020202020204" pitchFamily="34" charset="0"/>
              </a:rPr>
              <a:t>Znalost poskytování první pomoci u příslušníků AČR se zaměřením na penetrující poranění, masivní krvácení a KPR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D928850-F485-4A12-A48C-BB9C81E95F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487423" y="502729"/>
            <a:ext cx="7048500" cy="50520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sk-SK" sz="3200" dirty="0">
                <a:latin typeface="Arial" panose="020B0604020202020204" pitchFamily="34" charset="0"/>
                <a:cs typeface="Arial" panose="020B0604020202020204" pitchFamily="34" charset="0"/>
              </a:rPr>
              <a:t>Vysoká škola </a:t>
            </a:r>
            <a:r>
              <a:rPr lang="sk-SK" sz="3200" dirty="0" err="1">
                <a:latin typeface="Arial" panose="020B0604020202020204" pitchFamily="34" charset="0"/>
                <a:cs typeface="Arial" panose="020B0604020202020204" pitchFamily="34" charset="0"/>
              </a:rPr>
              <a:t>zdravotnická</a:t>
            </a:r>
            <a:r>
              <a:rPr lang="sk-SK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k-SK" sz="3200" dirty="0" err="1">
                <a:latin typeface="Arial" panose="020B0604020202020204" pitchFamily="34" charset="0"/>
                <a:cs typeface="Arial" panose="020B0604020202020204" pitchFamily="34" charset="0"/>
              </a:rPr>
              <a:t>o.p.s</a:t>
            </a:r>
            <a:r>
              <a:rPr lang="sk-SK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cs-CZ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FEF42AE5-C349-4666-8A11-B315896621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0865" y="5049506"/>
            <a:ext cx="6002966" cy="94895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Autor : Vojtěch Rybka</a:t>
            </a:r>
          </a:p>
          <a:p>
            <a:pPr marL="0" indent="0">
              <a:buNone/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Vedoucí práce : PhDr. Ondřej Ulrych, RS</a:t>
            </a:r>
          </a:p>
          <a:p>
            <a:pPr marL="0" indent="0">
              <a:buNone/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Oponent práce : </a:t>
            </a:r>
            <a:r>
              <a:rPr lang="sv-SE" sz="2200" dirty="0">
                <a:latin typeface="Arial" panose="020B0604020202020204" pitchFamily="34" charset="0"/>
                <a:cs typeface="Arial" panose="020B0604020202020204" pitchFamily="34" charset="0"/>
              </a:rPr>
              <a:t>Mgr. Jaroslav Pekara, Ph.D.</a:t>
            </a: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ázek 5">
            <a:extLst>
              <a:ext uri="{FF2B5EF4-FFF2-40B4-BE49-F238E27FC236}">
                <a16:creationId xmlns:a16="http://schemas.microsoft.com/office/drawing/2014/main" id="{CCD4B219-7932-46E5-BB9C-C6884648B21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015" y="4758117"/>
            <a:ext cx="1809135" cy="1816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3528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text 5">
            <a:extLst>
              <a:ext uri="{FF2B5EF4-FFF2-40B4-BE49-F238E27FC236}">
                <a16:creationId xmlns:a16="http://schemas.microsoft.com/office/drawing/2014/main" id="{40AD0DC3-048E-408D-BC49-13A6E93046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04684" y="2044986"/>
            <a:ext cx="4270248" cy="704087"/>
          </a:xfrm>
        </p:spPr>
        <p:txBody>
          <a:bodyPr>
            <a:noAutofit/>
          </a:bodyPr>
          <a:lstStyle/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Výsledky</a:t>
            </a:r>
            <a:b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vzdušných sil (protivzdušná obrana)</a:t>
            </a:r>
          </a:p>
        </p:txBody>
      </p:sp>
      <p:graphicFrame>
        <p:nvGraphicFramePr>
          <p:cNvPr id="10" name="Zástupný obsah 9">
            <a:extLst>
              <a:ext uri="{FF2B5EF4-FFF2-40B4-BE49-F238E27FC236}">
                <a16:creationId xmlns:a16="http://schemas.microsoft.com/office/drawing/2014/main" id="{22760FFC-3CB1-449C-B8FB-4497332AD08F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313858160"/>
              </p:ext>
            </p:extLst>
          </p:nvPr>
        </p:nvGraphicFramePr>
        <p:xfrm>
          <a:off x="176168" y="2835479"/>
          <a:ext cx="5919831" cy="3582101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993316">
                  <a:extLst>
                    <a:ext uri="{9D8B030D-6E8A-4147-A177-3AD203B41FA5}">
                      <a16:colId xmlns:a16="http://schemas.microsoft.com/office/drawing/2014/main" val="1230503092"/>
                    </a:ext>
                  </a:extLst>
                </a:gridCol>
                <a:gridCol w="1327910">
                  <a:extLst>
                    <a:ext uri="{9D8B030D-6E8A-4147-A177-3AD203B41FA5}">
                      <a16:colId xmlns:a16="http://schemas.microsoft.com/office/drawing/2014/main" val="2612046143"/>
                    </a:ext>
                  </a:extLst>
                </a:gridCol>
                <a:gridCol w="757847">
                  <a:extLst>
                    <a:ext uri="{9D8B030D-6E8A-4147-A177-3AD203B41FA5}">
                      <a16:colId xmlns:a16="http://schemas.microsoft.com/office/drawing/2014/main" val="3476198229"/>
                    </a:ext>
                  </a:extLst>
                </a:gridCol>
                <a:gridCol w="897309">
                  <a:extLst>
                    <a:ext uri="{9D8B030D-6E8A-4147-A177-3AD203B41FA5}">
                      <a16:colId xmlns:a16="http://schemas.microsoft.com/office/drawing/2014/main" val="488156274"/>
                    </a:ext>
                  </a:extLst>
                </a:gridCol>
                <a:gridCol w="1036362">
                  <a:extLst>
                    <a:ext uri="{9D8B030D-6E8A-4147-A177-3AD203B41FA5}">
                      <a16:colId xmlns:a16="http://schemas.microsoft.com/office/drawing/2014/main" val="1805546242"/>
                    </a:ext>
                  </a:extLst>
                </a:gridCol>
                <a:gridCol w="907087">
                  <a:extLst>
                    <a:ext uri="{9D8B030D-6E8A-4147-A177-3AD203B41FA5}">
                      <a16:colId xmlns:a16="http://schemas.microsoft.com/office/drawing/2014/main" val="329146589"/>
                    </a:ext>
                  </a:extLst>
                </a:gridCol>
              </a:tblGrid>
              <a:tr h="80160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Nad 90 %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Výtečně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24 %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extLst>
                  <a:ext uri="{0D108BD9-81ED-4DB2-BD59-A6C34878D82A}">
                    <a16:rowId xmlns:a16="http://schemas.microsoft.com/office/drawing/2014/main" val="3941144033"/>
                  </a:ext>
                </a:extLst>
              </a:tr>
              <a:tr h="80160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Nad 80 %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Dobře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48 %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extLst>
                  <a:ext uri="{0D108BD9-81ED-4DB2-BD59-A6C34878D82A}">
                    <a16:rowId xmlns:a16="http://schemas.microsoft.com/office/drawing/2014/main" val="3857742011"/>
                  </a:ext>
                </a:extLst>
              </a:tr>
              <a:tr h="80160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Nad 70 %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Vyhovující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6 %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Splnilo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78 %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extLst>
                  <a:ext uri="{0D108BD9-81ED-4DB2-BD59-A6C34878D82A}">
                    <a16:rowId xmlns:a16="http://schemas.microsoft.com/office/drawing/2014/main" val="1723012820"/>
                  </a:ext>
                </a:extLst>
              </a:tr>
              <a:tr h="80160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Pod 70 %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Nevyhovující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22 %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Nesplnilo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22 %</a:t>
                      </a:r>
                      <a:endParaRPr lang="cs-CZ" sz="1500" b="1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extLst>
                  <a:ext uri="{0D108BD9-81ED-4DB2-BD59-A6C34878D82A}">
                    <a16:rowId xmlns:a16="http://schemas.microsoft.com/office/drawing/2014/main" val="1470513790"/>
                  </a:ext>
                </a:extLst>
              </a:tr>
              <a:tr h="37568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Celkem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100 %</a:t>
                      </a:r>
                      <a:endParaRPr lang="cs-CZ" sz="1500" b="1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extLst>
                  <a:ext uri="{0D108BD9-81ED-4DB2-BD59-A6C34878D82A}">
                    <a16:rowId xmlns:a16="http://schemas.microsoft.com/office/drawing/2014/main" val="2604560224"/>
                  </a:ext>
                </a:extLst>
              </a:tr>
            </a:tbl>
          </a:graphicData>
        </a:graphic>
      </p:graphicFrame>
      <p:graphicFrame>
        <p:nvGraphicFramePr>
          <p:cNvPr id="11" name="Zástupný obsah 10">
            <a:extLst>
              <a:ext uri="{FF2B5EF4-FFF2-40B4-BE49-F238E27FC236}">
                <a16:creationId xmlns:a16="http://schemas.microsoft.com/office/drawing/2014/main" id="{2F0E39D6-FD26-4E7C-B38A-8896EF37D9DD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937029396"/>
              </p:ext>
            </p:extLst>
          </p:nvPr>
        </p:nvGraphicFramePr>
        <p:xfrm>
          <a:off x="6277761" y="2835479"/>
          <a:ext cx="5651383" cy="3582101"/>
        </p:xfrm>
        <a:graphic>
          <a:graphicData uri="http://schemas.openxmlformats.org/drawingml/2006/table">
            <a:tbl>
              <a:tblPr firstRow="1" firstCol="1" bandRow="1">
                <a:tableStyleId>{D7AC3CCA-C797-4891-BE02-D94E43425B78}</a:tableStyleId>
              </a:tblPr>
              <a:tblGrid>
                <a:gridCol w="1096433">
                  <a:extLst>
                    <a:ext uri="{9D8B030D-6E8A-4147-A177-3AD203B41FA5}">
                      <a16:colId xmlns:a16="http://schemas.microsoft.com/office/drawing/2014/main" val="2230628046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1940495645"/>
                    </a:ext>
                  </a:extLst>
                </a:gridCol>
                <a:gridCol w="678425">
                  <a:extLst>
                    <a:ext uri="{9D8B030D-6E8A-4147-A177-3AD203B41FA5}">
                      <a16:colId xmlns:a16="http://schemas.microsoft.com/office/drawing/2014/main" val="792332152"/>
                    </a:ext>
                  </a:extLst>
                </a:gridCol>
                <a:gridCol w="820137">
                  <a:extLst>
                    <a:ext uri="{9D8B030D-6E8A-4147-A177-3AD203B41FA5}">
                      <a16:colId xmlns:a16="http://schemas.microsoft.com/office/drawing/2014/main" val="3566880782"/>
                    </a:ext>
                  </a:extLst>
                </a:gridCol>
                <a:gridCol w="971234">
                  <a:extLst>
                    <a:ext uri="{9D8B030D-6E8A-4147-A177-3AD203B41FA5}">
                      <a16:colId xmlns:a16="http://schemas.microsoft.com/office/drawing/2014/main" val="4187241464"/>
                    </a:ext>
                  </a:extLst>
                </a:gridCol>
                <a:gridCol w="865954">
                  <a:extLst>
                    <a:ext uri="{9D8B030D-6E8A-4147-A177-3AD203B41FA5}">
                      <a16:colId xmlns:a16="http://schemas.microsoft.com/office/drawing/2014/main" val="3964260112"/>
                    </a:ext>
                  </a:extLst>
                </a:gridCol>
              </a:tblGrid>
              <a:tr h="80160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Nad 90 %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Výtečně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17,1 %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extLst>
                  <a:ext uri="{0D108BD9-81ED-4DB2-BD59-A6C34878D82A}">
                    <a16:rowId xmlns:a16="http://schemas.microsoft.com/office/drawing/2014/main" val="142248272"/>
                  </a:ext>
                </a:extLst>
              </a:tr>
              <a:tr h="80160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Nad 80 %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Dobře</a:t>
                      </a:r>
                      <a:endParaRPr lang="cs-CZ" sz="150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cs-CZ" sz="150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36,5 %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extLst>
                  <a:ext uri="{0D108BD9-81ED-4DB2-BD59-A6C34878D82A}">
                    <a16:rowId xmlns:a16="http://schemas.microsoft.com/office/drawing/2014/main" val="1859628827"/>
                  </a:ext>
                </a:extLst>
              </a:tr>
              <a:tr h="80160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Nad 70 %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Vyhovující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19,5 %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Splnilo</a:t>
                      </a:r>
                      <a:endParaRPr lang="cs-CZ" sz="1500" b="1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77,3 %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extLst>
                  <a:ext uri="{0D108BD9-81ED-4DB2-BD59-A6C34878D82A}">
                    <a16:rowId xmlns:a16="http://schemas.microsoft.com/office/drawing/2014/main" val="2614558659"/>
                  </a:ext>
                </a:extLst>
              </a:tr>
              <a:tr h="80160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Pod 70 %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Nevyhovující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26,9 %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Nesplnilo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22,7 %</a:t>
                      </a:r>
                      <a:endParaRPr lang="cs-CZ" sz="1500" b="1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extLst>
                  <a:ext uri="{0D108BD9-81ED-4DB2-BD59-A6C34878D82A}">
                    <a16:rowId xmlns:a16="http://schemas.microsoft.com/office/drawing/2014/main" val="1252999626"/>
                  </a:ext>
                </a:extLst>
              </a:tr>
              <a:tr h="37568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Celkem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100 %</a:t>
                      </a:r>
                      <a:endParaRPr lang="cs-CZ" sz="1500" b="1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extLst>
                  <a:ext uri="{0D108BD9-81ED-4DB2-BD59-A6C34878D82A}">
                    <a16:rowId xmlns:a16="http://schemas.microsoft.com/office/drawing/2014/main" val="106558658"/>
                  </a:ext>
                </a:extLst>
              </a:tr>
            </a:tbl>
          </a:graphicData>
        </a:graphic>
      </p:graphicFrame>
      <p:sp>
        <p:nvSpPr>
          <p:cNvPr id="9" name="Zástupný text 8">
            <a:extLst>
              <a:ext uri="{FF2B5EF4-FFF2-40B4-BE49-F238E27FC236}">
                <a16:creationId xmlns:a16="http://schemas.microsoft.com/office/drawing/2014/main" id="{CD605135-8811-43AA-95C3-F7795DB730A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774543" y="1986262"/>
            <a:ext cx="4270248" cy="704087"/>
          </a:xfrm>
        </p:spPr>
        <p:txBody>
          <a:bodyPr>
            <a:noAutofit/>
          </a:bodyPr>
          <a:lstStyle/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Výsledky</a:t>
            </a:r>
            <a:b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vzdušných sil</a:t>
            </a:r>
            <a:b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(letecké základny)</a:t>
            </a:r>
          </a:p>
        </p:txBody>
      </p:sp>
      <p:sp>
        <p:nvSpPr>
          <p:cNvPr id="5" name="Nadpis 4">
            <a:extLst>
              <a:ext uri="{FF2B5EF4-FFF2-40B4-BE49-F238E27FC236}">
                <a16:creationId xmlns:a16="http://schemas.microsoft.com/office/drawing/2014/main" id="{6A83C654-F2AF-46DA-B418-705827E46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116413"/>
            <a:ext cx="8705850" cy="1207770"/>
          </a:xfrm>
        </p:spPr>
        <p:txBody>
          <a:bodyPr>
            <a:noAutofit/>
          </a:bodyPr>
          <a:lstStyle/>
          <a:p>
            <a:r>
              <a:rPr lang="cs-CZ" sz="3600" dirty="0">
                <a:latin typeface="Arial" panose="020B0604020202020204" pitchFamily="34" charset="0"/>
                <a:cs typeface="Arial" panose="020B0604020202020204" pitchFamily="34" charset="0"/>
              </a:rPr>
              <a:t>Výsledky vědomostních testů dle útvarů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CE22AD20-C51E-4A2A-87F9-73E82DB2FCB8}"/>
              </a:ext>
            </a:extLst>
          </p:cNvPr>
          <p:cNvSpPr txBox="1"/>
          <p:nvPr/>
        </p:nvSpPr>
        <p:spPr>
          <a:xfrm>
            <a:off x="176168" y="6417580"/>
            <a:ext cx="31123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Zdroj: Rybka, 2020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444DB0BA-9A51-4A2E-9300-FCB65A707787}"/>
              </a:ext>
            </a:extLst>
          </p:cNvPr>
          <p:cNvSpPr txBox="1"/>
          <p:nvPr/>
        </p:nvSpPr>
        <p:spPr>
          <a:xfrm>
            <a:off x="6277761" y="6417580"/>
            <a:ext cx="31123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Zdroj: Rybka, 2020</a:t>
            </a:r>
          </a:p>
        </p:txBody>
      </p:sp>
    </p:spTree>
    <p:extLst>
      <p:ext uri="{BB962C8B-B14F-4D97-AF65-F5344CB8AC3E}">
        <p14:creationId xmlns:p14="http://schemas.microsoft.com/office/powerpoint/2010/main" val="9428149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text 5">
            <a:extLst>
              <a:ext uri="{FF2B5EF4-FFF2-40B4-BE49-F238E27FC236}">
                <a16:creationId xmlns:a16="http://schemas.microsoft.com/office/drawing/2014/main" id="{4987AF22-FFF1-4FFD-B9A5-81ED7E2460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9916" y="1934468"/>
            <a:ext cx="4674489" cy="704087"/>
          </a:xfrm>
        </p:spPr>
        <p:txBody>
          <a:bodyPr>
            <a:noAutofit/>
          </a:bodyPr>
          <a:lstStyle/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Výsledky 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13. dělostřeleckého pluku</a:t>
            </a:r>
          </a:p>
        </p:txBody>
      </p:sp>
      <p:graphicFrame>
        <p:nvGraphicFramePr>
          <p:cNvPr id="10" name="Zástupný obsah 9">
            <a:extLst>
              <a:ext uri="{FF2B5EF4-FFF2-40B4-BE49-F238E27FC236}">
                <a16:creationId xmlns:a16="http://schemas.microsoft.com/office/drawing/2014/main" id="{9A93EC7A-2AC1-4CDF-BA7A-55EEEDC4843E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248270498"/>
              </p:ext>
            </p:extLst>
          </p:nvPr>
        </p:nvGraphicFramePr>
        <p:xfrm>
          <a:off x="201336" y="2709645"/>
          <a:ext cx="5821959" cy="3657599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976893">
                  <a:extLst>
                    <a:ext uri="{9D8B030D-6E8A-4147-A177-3AD203B41FA5}">
                      <a16:colId xmlns:a16="http://schemas.microsoft.com/office/drawing/2014/main" val="325066816"/>
                    </a:ext>
                  </a:extLst>
                </a:gridCol>
                <a:gridCol w="1328997">
                  <a:extLst>
                    <a:ext uri="{9D8B030D-6E8A-4147-A177-3AD203B41FA5}">
                      <a16:colId xmlns:a16="http://schemas.microsoft.com/office/drawing/2014/main" val="1124099858"/>
                    </a:ext>
                  </a:extLst>
                </a:gridCol>
                <a:gridCol w="722278">
                  <a:extLst>
                    <a:ext uri="{9D8B030D-6E8A-4147-A177-3AD203B41FA5}">
                      <a16:colId xmlns:a16="http://schemas.microsoft.com/office/drawing/2014/main" val="69267543"/>
                    </a:ext>
                  </a:extLst>
                </a:gridCol>
                <a:gridCol w="889490">
                  <a:extLst>
                    <a:ext uri="{9D8B030D-6E8A-4147-A177-3AD203B41FA5}">
                      <a16:colId xmlns:a16="http://schemas.microsoft.com/office/drawing/2014/main" val="371743415"/>
                    </a:ext>
                  </a:extLst>
                </a:gridCol>
                <a:gridCol w="1012211">
                  <a:extLst>
                    <a:ext uri="{9D8B030D-6E8A-4147-A177-3AD203B41FA5}">
                      <a16:colId xmlns:a16="http://schemas.microsoft.com/office/drawing/2014/main" val="1645162984"/>
                    </a:ext>
                  </a:extLst>
                </a:gridCol>
                <a:gridCol w="892090">
                  <a:extLst>
                    <a:ext uri="{9D8B030D-6E8A-4147-A177-3AD203B41FA5}">
                      <a16:colId xmlns:a16="http://schemas.microsoft.com/office/drawing/2014/main" val="1185340642"/>
                    </a:ext>
                  </a:extLst>
                </a:gridCol>
              </a:tblGrid>
              <a:tr h="8185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Nad 90 %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Výtečně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17,1 %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extLst>
                  <a:ext uri="{0D108BD9-81ED-4DB2-BD59-A6C34878D82A}">
                    <a16:rowId xmlns:a16="http://schemas.microsoft.com/office/drawing/2014/main" val="728919017"/>
                  </a:ext>
                </a:extLst>
              </a:tr>
              <a:tr h="8185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Nad 80 %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Dobře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cs-CZ" sz="150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36,5 %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extLst>
                  <a:ext uri="{0D108BD9-81ED-4DB2-BD59-A6C34878D82A}">
                    <a16:rowId xmlns:a16="http://schemas.microsoft.com/office/drawing/2014/main" val="3120852866"/>
                  </a:ext>
                </a:extLst>
              </a:tr>
              <a:tr h="8185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Nad 70 %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Vyhovující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19,5 %</a:t>
                      </a:r>
                      <a:endParaRPr lang="cs-CZ" sz="150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Splnilo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73,2 %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extLst>
                  <a:ext uri="{0D108BD9-81ED-4DB2-BD59-A6C34878D82A}">
                    <a16:rowId xmlns:a16="http://schemas.microsoft.com/office/drawing/2014/main" val="1347904088"/>
                  </a:ext>
                </a:extLst>
              </a:tr>
              <a:tr h="8185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Pod 70 %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Nevyhovující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26,9 %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Nesplnilo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26,8 %</a:t>
                      </a:r>
                      <a:endParaRPr lang="cs-CZ" sz="1500" b="1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extLst>
                  <a:ext uri="{0D108BD9-81ED-4DB2-BD59-A6C34878D82A}">
                    <a16:rowId xmlns:a16="http://schemas.microsoft.com/office/drawing/2014/main" val="3883580811"/>
                  </a:ext>
                </a:extLst>
              </a:tr>
              <a:tr h="38359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Celkem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100 %</a:t>
                      </a:r>
                      <a:endParaRPr lang="cs-CZ" sz="1500" b="1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extLst>
                  <a:ext uri="{0D108BD9-81ED-4DB2-BD59-A6C34878D82A}">
                    <a16:rowId xmlns:a16="http://schemas.microsoft.com/office/drawing/2014/main" val="276571078"/>
                  </a:ext>
                </a:extLst>
              </a:tr>
            </a:tbl>
          </a:graphicData>
        </a:graphic>
      </p:graphicFrame>
      <p:graphicFrame>
        <p:nvGraphicFramePr>
          <p:cNvPr id="11" name="Zástupný obsah 10">
            <a:extLst>
              <a:ext uri="{FF2B5EF4-FFF2-40B4-BE49-F238E27FC236}">
                <a16:creationId xmlns:a16="http://schemas.microsoft.com/office/drawing/2014/main" id="{F8DE1434-3400-407C-83CB-789F59712BB0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706311794"/>
              </p:ext>
            </p:extLst>
          </p:nvPr>
        </p:nvGraphicFramePr>
        <p:xfrm>
          <a:off x="6229830" y="2661206"/>
          <a:ext cx="5760832" cy="3748304"/>
        </p:xfrm>
        <a:graphic>
          <a:graphicData uri="http://schemas.openxmlformats.org/drawingml/2006/table">
            <a:tbl>
              <a:tblPr firstRow="1" firstCol="1" bandRow="1">
                <a:tableStyleId>{D7AC3CCA-C797-4891-BE02-D94E43425B78}</a:tableStyleId>
              </a:tblPr>
              <a:tblGrid>
                <a:gridCol w="966635">
                  <a:extLst>
                    <a:ext uri="{9D8B030D-6E8A-4147-A177-3AD203B41FA5}">
                      <a16:colId xmlns:a16="http://schemas.microsoft.com/office/drawing/2014/main" val="2770276951"/>
                    </a:ext>
                  </a:extLst>
                </a:gridCol>
                <a:gridCol w="1337935">
                  <a:extLst>
                    <a:ext uri="{9D8B030D-6E8A-4147-A177-3AD203B41FA5}">
                      <a16:colId xmlns:a16="http://schemas.microsoft.com/office/drawing/2014/main" val="2391595157"/>
                    </a:ext>
                  </a:extLst>
                </a:gridCol>
                <a:gridCol w="691802">
                  <a:extLst>
                    <a:ext uri="{9D8B030D-6E8A-4147-A177-3AD203B41FA5}">
                      <a16:colId xmlns:a16="http://schemas.microsoft.com/office/drawing/2014/main" val="234472000"/>
                    </a:ext>
                  </a:extLst>
                </a:gridCol>
                <a:gridCol w="848171">
                  <a:extLst>
                    <a:ext uri="{9D8B030D-6E8A-4147-A177-3AD203B41FA5}">
                      <a16:colId xmlns:a16="http://schemas.microsoft.com/office/drawing/2014/main" val="1724489713"/>
                    </a:ext>
                  </a:extLst>
                </a:gridCol>
                <a:gridCol w="1033564">
                  <a:extLst>
                    <a:ext uri="{9D8B030D-6E8A-4147-A177-3AD203B41FA5}">
                      <a16:colId xmlns:a16="http://schemas.microsoft.com/office/drawing/2014/main" val="2680172803"/>
                    </a:ext>
                  </a:extLst>
                </a:gridCol>
                <a:gridCol w="882725">
                  <a:extLst>
                    <a:ext uri="{9D8B030D-6E8A-4147-A177-3AD203B41FA5}">
                      <a16:colId xmlns:a16="http://schemas.microsoft.com/office/drawing/2014/main" val="3324674188"/>
                    </a:ext>
                  </a:extLst>
                </a:gridCol>
              </a:tblGrid>
              <a:tr h="87934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Nad 90 %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Výtečně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18 %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extLst>
                  <a:ext uri="{0D108BD9-81ED-4DB2-BD59-A6C34878D82A}">
                    <a16:rowId xmlns:a16="http://schemas.microsoft.com/office/drawing/2014/main" val="2918628053"/>
                  </a:ext>
                </a:extLst>
              </a:tr>
              <a:tr h="87934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Nad 80 %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Dobře</a:t>
                      </a:r>
                      <a:endParaRPr lang="cs-CZ" sz="150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38,5 %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extLst>
                  <a:ext uri="{0D108BD9-81ED-4DB2-BD59-A6C34878D82A}">
                    <a16:rowId xmlns:a16="http://schemas.microsoft.com/office/drawing/2014/main" val="589416609"/>
                  </a:ext>
                </a:extLst>
              </a:tr>
              <a:tr h="87934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Nad 70 %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Vyhovující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cs-CZ" sz="150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20,5 %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Splnilo</a:t>
                      </a:r>
                      <a:endParaRPr lang="cs-CZ" sz="1500" b="1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77 %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extLst>
                  <a:ext uri="{0D108BD9-81ED-4DB2-BD59-A6C34878D82A}">
                    <a16:rowId xmlns:a16="http://schemas.microsoft.com/office/drawing/2014/main" val="1075694937"/>
                  </a:ext>
                </a:extLst>
              </a:tr>
              <a:tr h="76736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Pod 70 %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Nevyhovující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23 %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Nesplnilo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23 %</a:t>
                      </a:r>
                      <a:endParaRPr lang="cs-CZ" sz="1500" b="1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extLst>
                  <a:ext uri="{0D108BD9-81ED-4DB2-BD59-A6C34878D82A}">
                    <a16:rowId xmlns:a16="http://schemas.microsoft.com/office/drawing/2014/main" val="291879278"/>
                  </a:ext>
                </a:extLst>
              </a:tr>
              <a:tr h="31452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Celkem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100 %</a:t>
                      </a:r>
                      <a:endParaRPr lang="cs-CZ" sz="1500" b="1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extLst>
                  <a:ext uri="{0D108BD9-81ED-4DB2-BD59-A6C34878D82A}">
                    <a16:rowId xmlns:a16="http://schemas.microsoft.com/office/drawing/2014/main" val="255129483"/>
                  </a:ext>
                </a:extLst>
              </a:tr>
            </a:tbl>
          </a:graphicData>
        </a:graphic>
      </p:graphicFrame>
      <p:sp>
        <p:nvSpPr>
          <p:cNvPr id="9" name="Zástupný text 8">
            <a:extLst>
              <a:ext uri="{FF2B5EF4-FFF2-40B4-BE49-F238E27FC236}">
                <a16:creationId xmlns:a16="http://schemas.microsoft.com/office/drawing/2014/main" id="{2D74674B-F0EC-4E07-860B-EC7795F830A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29830" y="1859600"/>
            <a:ext cx="5460724" cy="704087"/>
          </a:xfrm>
        </p:spPr>
        <p:txBody>
          <a:bodyPr>
            <a:noAutofit/>
          </a:bodyPr>
          <a:lstStyle/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Výsledky 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31. pluku radiační, chemické a biologické ochrany</a:t>
            </a:r>
          </a:p>
        </p:txBody>
      </p:sp>
      <p:sp>
        <p:nvSpPr>
          <p:cNvPr id="5" name="Nadpis 4">
            <a:extLst>
              <a:ext uri="{FF2B5EF4-FFF2-40B4-BE49-F238E27FC236}">
                <a16:creationId xmlns:a16="http://schemas.microsoft.com/office/drawing/2014/main" id="{F775465D-BFFF-41CC-9CBD-BA18E5CB17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8337" y="85725"/>
            <a:ext cx="8315325" cy="1190625"/>
          </a:xfrm>
        </p:spPr>
        <p:txBody>
          <a:bodyPr>
            <a:noAutofit/>
          </a:bodyPr>
          <a:lstStyle/>
          <a:p>
            <a:r>
              <a:rPr lang="cs-CZ" sz="3600" dirty="0">
                <a:latin typeface="Arial" panose="020B0604020202020204" pitchFamily="34" charset="0"/>
                <a:cs typeface="Arial" panose="020B0604020202020204" pitchFamily="34" charset="0"/>
              </a:rPr>
              <a:t>Výsledky vědomostních testů dle útvarů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72412285-7F84-4A10-A4AA-44BA197CF6B5}"/>
              </a:ext>
            </a:extLst>
          </p:cNvPr>
          <p:cNvSpPr txBox="1"/>
          <p:nvPr/>
        </p:nvSpPr>
        <p:spPr>
          <a:xfrm>
            <a:off x="201336" y="6438334"/>
            <a:ext cx="31123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Zdroj: Rybka, 2020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E2B737EE-4A5F-480A-9D61-CC188797AC9F}"/>
              </a:ext>
            </a:extLst>
          </p:cNvPr>
          <p:cNvSpPr txBox="1"/>
          <p:nvPr/>
        </p:nvSpPr>
        <p:spPr>
          <a:xfrm>
            <a:off x="6229830" y="6404778"/>
            <a:ext cx="31123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Zdroj: Rybka, 2020</a:t>
            </a:r>
          </a:p>
        </p:txBody>
      </p:sp>
    </p:spTree>
    <p:extLst>
      <p:ext uri="{BB962C8B-B14F-4D97-AF65-F5344CB8AC3E}">
        <p14:creationId xmlns:p14="http://schemas.microsoft.com/office/powerpoint/2010/main" val="1313540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text 4">
            <a:extLst>
              <a:ext uri="{FF2B5EF4-FFF2-40B4-BE49-F238E27FC236}">
                <a16:creationId xmlns:a16="http://schemas.microsoft.com/office/drawing/2014/main" id="{B5E3FBC9-6E04-458D-B28D-23DF86EB84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94946" y="1795151"/>
            <a:ext cx="4270248" cy="704087"/>
          </a:xfrm>
        </p:spPr>
        <p:txBody>
          <a:bodyPr>
            <a:normAutofit/>
          </a:bodyPr>
          <a:lstStyle/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Přínos práce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B11E40F6-3BC3-4C6B-B148-CCF1BCAB88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94946" y="2740127"/>
            <a:ext cx="4270248" cy="2596776"/>
          </a:xfrm>
        </p:spPr>
        <p:txBody>
          <a:bodyPr>
            <a:noAutofit/>
          </a:bodyPr>
          <a:lstStyle/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Ověření znalostí z první pomoci získaných výukou v AČR.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Posouzení znalostí mezi jednotlivými útvary.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Možnost porovnat dosavadní výuku první pomoci s nově budovaným systémem.</a:t>
            </a:r>
          </a:p>
        </p:txBody>
      </p:sp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7900C8F3-07B0-4508-BDE0-3DF3FF1BE6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29934" y="2740127"/>
            <a:ext cx="4253484" cy="2596776"/>
          </a:xfrm>
        </p:spPr>
        <p:txBody>
          <a:bodyPr>
            <a:noAutofit/>
          </a:bodyPr>
          <a:lstStyle/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Zaměřit se při výuce na nedostatky vyplývající z vědomostních testů.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Vytvořit podmínky pro přenos teoretických znalostí do praxe.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Přehodnotit současný systém zdravotnické přípravy vojáků z povolání a maximálně ho zefektivnit.</a:t>
            </a:r>
          </a:p>
          <a:p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ástupný text 7">
            <a:extLst>
              <a:ext uri="{FF2B5EF4-FFF2-40B4-BE49-F238E27FC236}">
                <a16:creationId xmlns:a16="http://schemas.microsoft.com/office/drawing/2014/main" id="{DCC45A15-5061-4452-9F19-6216F2CDFB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21552" y="1795150"/>
            <a:ext cx="4270248" cy="704087"/>
          </a:xfrm>
        </p:spPr>
        <p:txBody>
          <a:bodyPr>
            <a:normAutofit/>
          </a:bodyPr>
          <a:lstStyle/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Doporučení pro praxi</a:t>
            </a: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07B3E301-1338-4EA2-BD96-8187DAD70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>
                <a:latin typeface="Arial" panose="020B0604020202020204" pitchFamily="34" charset="0"/>
                <a:cs typeface="Arial" panose="020B0604020202020204" pitchFamily="34" charset="0"/>
              </a:rPr>
              <a:t>Závěr</a:t>
            </a:r>
          </a:p>
        </p:txBody>
      </p:sp>
    </p:spTree>
    <p:extLst>
      <p:ext uri="{BB962C8B-B14F-4D97-AF65-F5344CB8AC3E}">
        <p14:creationId xmlns:p14="http://schemas.microsoft.com/office/powerpoint/2010/main" val="32177244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B060556D-8249-4A6F-B7E0-46F86B19748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Děkuji vám za pozornost.</a:t>
            </a:r>
          </a:p>
        </p:txBody>
      </p:sp>
      <p:sp>
        <p:nvSpPr>
          <p:cNvPr id="6" name="Podnadpis 5">
            <a:extLst>
              <a:ext uri="{FF2B5EF4-FFF2-40B4-BE49-F238E27FC236}">
                <a16:creationId xmlns:a16="http://schemas.microsoft.com/office/drawing/2014/main" id="{437AA30F-32F3-430F-AEE8-69E6218091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6256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DE08F3-161E-44E7-BFC9-F2113D7D5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>
                <a:latin typeface="Arial" panose="020B0604020202020204" pitchFamily="34" charset="0"/>
                <a:cs typeface="Arial" panose="020B0604020202020204" pitchFamily="34" charset="0"/>
              </a:rPr>
              <a:t>Cíle bakalářské práce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D5374FD-556C-4318-B107-0128977D1DD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Cíle teoretické části: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1) Seznámit s první pomocí a zdravotnickou </a:t>
            </a:r>
            <a:r>
              <a:rPr lang="cs-CZ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přípravou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vojáků z povolání.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2) Seznámit s postupy první pomoci v taktickém prostředí.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D95AFCBD-DFFF-4AA0-A64B-58C124FA690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Cíle praktické části: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HC) Zmapovat úroveň znalostí vojáků z povolání v </a:t>
            </a:r>
            <a:r>
              <a:rPr lang="cs-CZ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poskytování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první pomoci.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DC1)Zjistit, </a:t>
            </a:r>
            <a:r>
              <a:rPr lang="cs-CZ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jakým způsobem 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vojáci získávají informace o první pomoci.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DC2) Analyzovat rozdíl v </a:t>
            </a:r>
            <a:r>
              <a:rPr lang="cs-CZ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úrovni znalostí 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mezi CLS a ostatními vojáky.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DC3) Porovnat výsledky vědomostního testu mezi jednotlivými útvary.</a:t>
            </a:r>
          </a:p>
        </p:txBody>
      </p:sp>
    </p:spTree>
    <p:extLst>
      <p:ext uri="{BB962C8B-B14F-4D97-AF65-F5344CB8AC3E}">
        <p14:creationId xmlns:p14="http://schemas.microsoft.com/office/powerpoint/2010/main" val="1519678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AEE22F7-F1F1-4BFD-95AA-1DEB38A2AA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483315" cy="1188720"/>
          </a:xfrm>
        </p:spPr>
        <p:txBody>
          <a:bodyPr>
            <a:noAutofit/>
          </a:bodyPr>
          <a:lstStyle/>
          <a:p>
            <a:r>
              <a:rPr lang="cs-CZ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Metoda, sběr dat a organizace průzkumu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02646CE-1C9E-46AA-B294-4D878DD682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2594" y="2471777"/>
            <a:ext cx="5106004" cy="3702881"/>
          </a:xfrm>
        </p:spPr>
        <p:txBody>
          <a:bodyPr>
            <a:normAutofit/>
          </a:bodyPr>
          <a:lstStyle/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Vědomostní test a dotazník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Šířeny přes štábní informační systém (ŠIS) a útvarová obvaziště</a:t>
            </a:r>
          </a:p>
          <a:p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Vyhodnocování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Microsoft  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Excell</a:t>
            </a: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0D5A2C38-B5AA-4B7F-937C-D14F053936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5252" y="2471776"/>
            <a:ext cx="5094154" cy="370288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Zkoumaný soubor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Vojáci z povolání, nezdravotníci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Pozemní i vzdušné síly AČR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Osloveni vojáci a vojákyně všech hodností a specializací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Sběr dat probíhal během září a listopadu 2019</a:t>
            </a:r>
          </a:p>
          <a:p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1630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61F35F4-34C2-406D-9A67-4F47E93C8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7745" y="227799"/>
            <a:ext cx="9138931" cy="1542278"/>
          </a:xfrm>
        </p:spPr>
        <p:txBody>
          <a:bodyPr>
            <a:normAutofit fontScale="90000"/>
          </a:bodyPr>
          <a:lstStyle/>
          <a:p>
            <a:r>
              <a:rPr lang="cs-CZ" sz="3600" dirty="0">
                <a:latin typeface="Arial" panose="020B0604020202020204" pitchFamily="34" charset="0"/>
                <a:cs typeface="Arial" panose="020B0604020202020204" pitchFamily="34" charset="0"/>
              </a:rPr>
              <a:t>Hlavní cíl praktické části :</a:t>
            </a:r>
            <a:br>
              <a:rPr lang="cs-CZ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3600" dirty="0">
                <a:latin typeface="Arial" panose="020B0604020202020204" pitchFamily="34" charset="0"/>
                <a:cs typeface="Arial" panose="020B0604020202020204" pitchFamily="34" charset="0"/>
              </a:rPr>
              <a:t>Zmapovat úroveň znalostí vojáků</a:t>
            </a:r>
            <a:br>
              <a:rPr lang="cs-CZ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3600" dirty="0">
                <a:latin typeface="Arial" panose="020B0604020202020204" pitchFamily="34" charset="0"/>
                <a:cs typeface="Arial" panose="020B0604020202020204" pitchFamily="34" charset="0"/>
              </a:rPr>
              <a:t> z povolaní v první pomoci</a:t>
            </a:r>
          </a:p>
        </p:txBody>
      </p:sp>
      <p:sp>
        <p:nvSpPr>
          <p:cNvPr id="18" name="Zástupný obsah 17">
            <a:extLst>
              <a:ext uri="{FF2B5EF4-FFF2-40B4-BE49-F238E27FC236}">
                <a16:creationId xmlns:a16="http://schemas.microsoft.com/office/drawing/2014/main" id="{0A297102-051D-4A2F-A396-AA308B8C20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86581" y="2088000"/>
            <a:ext cx="5065830" cy="3318139"/>
          </a:xfrm>
        </p:spPr>
        <p:txBody>
          <a:bodyPr>
            <a:noAutofit/>
          </a:bodyPr>
          <a:lstStyle/>
          <a:p>
            <a:r>
              <a:rPr lang="cs-CZ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Dotazník a vědomostní test 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vyplnilo 250 respondentů, z toho bylo 63 absolventů kurzu CLS. 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Testem úspěšně prošlo 77,6 % respondentů.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Pouze 20 % dotázaných dosáhlo stupně výtečně.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Velké rozdíly mezi CLS a ostatními.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Rozdíly mezi jednotlivými útvary byly v řádech jednotek procent.</a:t>
            </a:r>
          </a:p>
          <a:p>
            <a:pPr marL="0" indent="0">
              <a:buNone/>
            </a:pP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Zástupný obsah 15">
            <a:extLst>
              <a:ext uri="{FF2B5EF4-FFF2-40B4-BE49-F238E27FC236}">
                <a16:creationId xmlns:a16="http://schemas.microsoft.com/office/drawing/2014/main" id="{13C74FB6-E501-451B-931B-EFC2FB48D0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38313" y="6323674"/>
            <a:ext cx="4849040" cy="5343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Zdroj: Rybka, 2020</a:t>
            </a:r>
          </a:p>
        </p:txBody>
      </p:sp>
      <p:graphicFrame>
        <p:nvGraphicFramePr>
          <p:cNvPr id="19" name="Zástupný obsah 13">
            <a:extLst>
              <a:ext uri="{FF2B5EF4-FFF2-40B4-BE49-F238E27FC236}">
                <a16:creationId xmlns:a16="http://schemas.microsoft.com/office/drawing/2014/main" id="{2AB4F768-8052-4B69-AC6B-6CE056885CE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65348841"/>
              </p:ext>
            </p:extLst>
          </p:nvPr>
        </p:nvGraphicFramePr>
        <p:xfrm>
          <a:off x="6338314" y="2195039"/>
          <a:ext cx="4756150" cy="150876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693754">
                  <a:extLst>
                    <a:ext uri="{9D8B030D-6E8A-4147-A177-3AD203B41FA5}">
                      <a16:colId xmlns:a16="http://schemas.microsoft.com/office/drawing/2014/main" val="2037850780"/>
                    </a:ext>
                  </a:extLst>
                </a:gridCol>
                <a:gridCol w="1531198">
                  <a:extLst>
                    <a:ext uri="{9D8B030D-6E8A-4147-A177-3AD203B41FA5}">
                      <a16:colId xmlns:a16="http://schemas.microsoft.com/office/drawing/2014/main" val="236441861"/>
                    </a:ext>
                  </a:extLst>
                </a:gridCol>
                <a:gridCol w="1531198">
                  <a:extLst>
                    <a:ext uri="{9D8B030D-6E8A-4147-A177-3AD203B41FA5}">
                      <a16:colId xmlns:a16="http://schemas.microsoft.com/office/drawing/2014/main" val="841928382"/>
                    </a:ext>
                  </a:extLst>
                </a:gridCol>
              </a:tblGrid>
              <a:tr h="44201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 dirty="0">
                          <a:effectLst/>
                        </a:rPr>
                        <a:t>Splnil</a:t>
                      </a:r>
                      <a:endParaRPr lang="cs-CZ" sz="2200" b="0" kern="10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 dirty="0">
                          <a:effectLst/>
                        </a:rPr>
                        <a:t>194</a:t>
                      </a:r>
                      <a:endParaRPr lang="cs-CZ" sz="2200" b="0" kern="10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>
                          <a:effectLst/>
                        </a:rPr>
                        <a:t>77,6 %</a:t>
                      </a:r>
                      <a:endParaRPr lang="cs-CZ" sz="2200" b="0" kern="10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extLst>
                  <a:ext uri="{0D108BD9-81ED-4DB2-BD59-A6C34878D82A}">
                    <a16:rowId xmlns:a16="http://schemas.microsoft.com/office/drawing/2014/main" val="2492666553"/>
                  </a:ext>
                </a:extLst>
              </a:tr>
              <a:tr h="44201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>
                          <a:effectLst/>
                        </a:rPr>
                        <a:t>Nesplnil</a:t>
                      </a:r>
                      <a:endParaRPr lang="cs-CZ" sz="2200" b="0" kern="10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>
                          <a:effectLst/>
                        </a:rPr>
                        <a:t>56</a:t>
                      </a:r>
                      <a:endParaRPr lang="cs-CZ" sz="2200" b="0" kern="10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>
                          <a:effectLst/>
                        </a:rPr>
                        <a:t>22,4 %</a:t>
                      </a:r>
                      <a:endParaRPr lang="cs-CZ" sz="2200" b="0" kern="10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extLst>
                  <a:ext uri="{0D108BD9-81ED-4DB2-BD59-A6C34878D82A}">
                    <a16:rowId xmlns:a16="http://schemas.microsoft.com/office/drawing/2014/main" val="1535416725"/>
                  </a:ext>
                </a:extLst>
              </a:tr>
              <a:tr h="44201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>
                          <a:effectLst/>
                        </a:rPr>
                        <a:t>Celkem</a:t>
                      </a:r>
                      <a:endParaRPr lang="cs-CZ" sz="2200" b="0" kern="10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>
                          <a:effectLst/>
                        </a:rPr>
                        <a:t>250</a:t>
                      </a:r>
                      <a:endParaRPr lang="cs-CZ" sz="2200" b="0" kern="10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 dirty="0">
                          <a:effectLst/>
                        </a:rPr>
                        <a:t>100 %</a:t>
                      </a:r>
                      <a:endParaRPr lang="cs-CZ" sz="2200" b="0" kern="10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extLst>
                  <a:ext uri="{0D108BD9-81ED-4DB2-BD59-A6C34878D82A}">
                    <a16:rowId xmlns:a16="http://schemas.microsoft.com/office/drawing/2014/main" val="1678591188"/>
                  </a:ext>
                </a:extLst>
              </a:tr>
            </a:tbl>
          </a:graphicData>
        </a:graphic>
      </p:graphicFrame>
      <p:graphicFrame>
        <p:nvGraphicFramePr>
          <p:cNvPr id="20" name="Zástupný obsah 12">
            <a:extLst>
              <a:ext uri="{FF2B5EF4-FFF2-40B4-BE49-F238E27FC236}">
                <a16:creationId xmlns:a16="http://schemas.microsoft.com/office/drawing/2014/main" id="{E43A3E0D-E743-4008-A235-8140AB79567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79496967"/>
              </p:ext>
            </p:extLst>
          </p:nvPr>
        </p:nvGraphicFramePr>
        <p:xfrm>
          <a:off x="6338313" y="4027219"/>
          <a:ext cx="4756151" cy="295624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934027">
                  <a:extLst>
                    <a:ext uri="{9D8B030D-6E8A-4147-A177-3AD203B41FA5}">
                      <a16:colId xmlns:a16="http://schemas.microsoft.com/office/drawing/2014/main" val="4165886204"/>
                    </a:ext>
                  </a:extLst>
                </a:gridCol>
                <a:gridCol w="1411062">
                  <a:extLst>
                    <a:ext uri="{9D8B030D-6E8A-4147-A177-3AD203B41FA5}">
                      <a16:colId xmlns:a16="http://schemas.microsoft.com/office/drawing/2014/main" val="3303045433"/>
                    </a:ext>
                  </a:extLst>
                </a:gridCol>
                <a:gridCol w="1411062">
                  <a:extLst>
                    <a:ext uri="{9D8B030D-6E8A-4147-A177-3AD203B41FA5}">
                      <a16:colId xmlns:a16="http://schemas.microsoft.com/office/drawing/2014/main" val="3640593166"/>
                    </a:ext>
                  </a:extLst>
                </a:gridCol>
              </a:tblGrid>
              <a:tr h="42338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 dirty="0">
                          <a:effectLst/>
                        </a:rPr>
                        <a:t>Výtečně</a:t>
                      </a:r>
                      <a:endParaRPr lang="cs-CZ" sz="2200" b="0" kern="10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0022" marR="6002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>
                          <a:effectLst/>
                        </a:rPr>
                        <a:t>50</a:t>
                      </a:r>
                      <a:endParaRPr lang="cs-CZ" sz="2200" b="0" kern="10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0022" marR="6002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>
                          <a:effectLst/>
                        </a:rPr>
                        <a:t>20 %</a:t>
                      </a:r>
                      <a:endParaRPr lang="cs-CZ" sz="2200" b="0" kern="10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0022" marR="60022" marT="0" marB="0"/>
                </a:tc>
                <a:extLst>
                  <a:ext uri="{0D108BD9-81ED-4DB2-BD59-A6C34878D82A}">
                    <a16:rowId xmlns:a16="http://schemas.microsoft.com/office/drawing/2014/main" val="1149796502"/>
                  </a:ext>
                </a:extLst>
              </a:tr>
              <a:tr h="42338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>
                          <a:effectLst/>
                        </a:rPr>
                        <a:t>Dobře</a:t>
                      </a:r>
                      <a:endParaRPr lang="cs-CZ" sz="2200" b="0" kern="10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0022" marR="6002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>
                          <a:effectLst/>
                        </a:rPr>
                        <a:t>100</a:t>
                      </a:r>
                      <a:endParaRPr lang="cs-CZ" sz="2200" b="0" kern="10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0022" marR="6002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>
                          <a:effectLst/>
                        </a:rPr>
                        <a:t>40 %</a:t>
                      </a:r>
                      <a:endParaRPr lang="cs-CZ" sz="2200" b="0" kern="10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0022" marR="60022" marT="0" marB="0"/>
                </a:tc>
                <a:extLst>
                  <a:ext uri="{0D108BD9-81ED-4DB2-BD59-A6C34878D82A}">
                    <a16:rowId xmlns:a16="http://schemas.microsoft.com/office/drawing/2014/main" val="2826102039"/>
                  </a:ext>
                </a:extLst>
              </a:tr>
              <a:tr h="42338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 dirty="0">
                          <a:effectLst/>
                        </a:rPr>
                        <a:t>Vyhovující</a:t>
                      </a:r>
                      <a:endParaRPr lang="cs-CZ" sz="2200" b="0" kern="10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0022" marR="6002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>
                          <a:effectLst/>
                        </a:rPr>
                        <a:t>44</a:t>
                      </a:r>
                      <a:endParaRPr lang="cs-CZ" sz="2200" b="0" kern="10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0022" marR="6002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>
                          <a:effectLst/>
                        </a:rPr>
                        <a:t>17,6 %</a:t>
                      </a:r>
                      <a:endParaRPr lang="cs-CZ" sz="2200" b="0" kern="10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0022" marR="60022" marT="0" marB="0"/>
                </a:tc>
                <a:extLst>
                  <a:ext uri="{0D108BD9-81ED-4DB2-BD59-A6C34878D82A}">
                    <a16:rowId xmlns:a16="http://schemas.microsoft.com/office/drawing/2014/main" val="3921502826"/>
                  </a:ext>
                </a:extLst>
              </a:tr>
              <a:tr h="42338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 dirty="0">
                          <a:solidFill>
                            <a:srgbClr val="FF0000"/>
                          </a:solidFill>
                          <a:effectLst/>
                        </a:rPr>
                        <a:t>Nevyhovující</a:t>
                      </a:r>
                      <a:endParaRPr lang="cs-CZ" sz="2200" b="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0022" marR="6002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>
                          <a:effectLst/>
                        </a:rPr>
                        <a:t>56</a:t>
                      </a:r>
                      <a:endParaRPr lang="cs-CZ" sz="2200" b="0" kern="10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0022" marR="6002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 dirty="0">
                          <a:effectLst/>
                        </a:rPr>
                        <a:t>22,4 %</a:t>
                      </a:r>
                      <a:endParaRPr lang="cs-CZ" sz="2200" b="0" kern="10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0022" marR="60022" marT="0" marB="0"/>
                </a:tc>
                <a:extLst>
                  <a:ext uri="{0D108BD9-81ED-4DB2-BD59-A6C34878D82A}">
                    <a16:rowId xmlns:a16="http://schemas.microsoft.com/office/drawing/2014/main" val="3590701118"/>
                  </a:ext>
                </a:extLst>
              </a:tr>
              <a:tr h="42338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 dirty="0">
                          <a:effectLst/>
                        </a:rPr>
                        <a:t>Celkem</a:t>
                      </a:r>
                      <a:endParaRPr lang="cs-CZ" sz="2200" b="0" kern="10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0022" marR="6002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>
                          <a:effectLst/>
                        </a:rPr>
                        <a:t>250</a:t>
                      </a:r>
                      <a:endParaRPr lang="cs-CZ" sz="2200" b="0" kern="10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0022" marR="6002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2200" b="0" kern="100" dirty="0">
                          <a:effectLst/>
                        </a:rPr>
                        <a:t>100 %</a:t>
                      </a:r>
                      <a:endParaRPr lang="cs-CZ" sz="2200" b="0" kern="100" dirty="0">
                        <a:effectLst/>
                        <a:latin typeface="Times New Roman" panose="02020603050405020304" pitchFamily="18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60022" marR="60022" marT="0" marB="0"/>
                </a:tc>
                <a:extLst>
                  <a:ext uri="{0D108BD9-81ED-4DB2-BD59-A6C34878D82A}">
                    <a16:rowId xmlns:a16="http://schemas.microsoft.com/office/drawing/2014/main" val="22757404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2444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text 1">
            <a:extLst>
              <a:ext uri="{FF2B5EF4-FFF2-40B4-BE49-F238E27FC236}">
                <a16:creationId xmlns:a16="http://schemas.microsoft.com/office/drawing/2014/main" id="{8D6161B5-C5EC-4815-8FB0-9749AEE432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55406" y="1117974"/>
            <a:ext cx="4880561" cy="704087"/>
          </a:xfrm>
        </p:spPr>
        <p:txBody>
          <a:bodyPr>
            <a:noAutofit/>
          </a:bodyPr>
          <a:lstStyle/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Otázky s nejnižším počtem správných odpovědí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E1E127A-786A-4334-AC98-DF75D5DCFD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55406" y="2195294"/>
            <a:ext cx="4880561" cy="3305262"/>
          </a:xfrm>
        </p:spPr>
        <p:txBody>
          <a:bodyPr>
            <a:noAutofit/>
          </a:bodyPr>
          <a:lstStyle/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58 % otázka 8) Při dalším ošetřování si všimnete masivního krvácení, které vám bylo skryto. Co uděláte?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54 % Otázka 3) Popište algoritmus CABC-DE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44 % Otázka 14) Jaký je poměr stlačení a vdechů u KPR dětí a novorozenců?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21AC0F9-D285-4232-96D8-346D884DBF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38316" y="2195294"/>
            <a:ext cx="5297214" cy="2905212"/>
          </a:xfrm>
        </p:spPr>
        <p:txBody>
          <a:bodyPr>
            <a:normAutofit/>
          </a:bodyPr>
          <a:lstStyle/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100 % Otázka 15) Co je to AED a kde ho najdete?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100 % Otázka 16) Kdy můžete ukončit KPR?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98 % Otázka 19) Co je to 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pneumothorax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FFE9BD5E-F0B3-4BAE-8A07-0BADF196912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38316" y="1117974"/>
            <a:ext cx="4998278" cy="704087"/>
          </a:xfrm>
        </p:spPr>
        <p:txBody>
          <a:bodyPr>
            <a:noAutofit/>
          </a:bodyPr>
          <a:lstStyle/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Otázky s nejvyšším počtem správných odpovědí</a:t>
            </a:r>
          </a:p>
        </p:txBody>
      </p:sp>
    </p:spTree>
    <p:extLst>
      <p:ext uri="{BB962C8B-B14F-4D97-AF65-F5344CB8AC3E}">
        <p14:creationId xmlns:p14="http://schemas.microsoft.com/office/powerpoint/2010/main" val="2806942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61F35F4-34C2-406D-9A67-4F47E93C8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4931" y="246167"/>
            <a:ext cx="9025807" cy="1542278"/>
          </a:xfrm>
        </p:spPr>
        <p:txBody>
          <a:bodyPr>
            <a:noAutofit/>
          </a:bodyPr>
          <a:lstStyle/>
          <a:p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Dílčí cíl 1:Zjistit, jak vojáci získávají</a:t>
            </a:r>
            <a:b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 informace o první pomoci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83D7500-144D-4755-B073-5F6EF643DA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55136" y="2145035"/>
            <a:ext cx="5983752" cy="4264153"/>
          </a:xfrm>
        </p:spPr>
        <p:txBody>
          <a:bodyPr>
            <a:noAutofit/>
          </a:bodyPr>
          <a:lstStyle/>
          <a:p>
            <a:pPr algn="just"/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Vojáci AČR školeni v PP od nástupu do KZP.</a:t>
            </a:r>
          </a:p>
          <a:p>
            <a:pPr algn="just"/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Za další výcvik zodpovídají velitelé jednotek na útvarech (denní zaměstnání).</a:t>
            </a:r>
          </a:p>
          <a:p>
            <a:pPr algn="just"/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Vojáci, dosahující nejlepších výsledků, by měli být nominováni do kurzů CLS.</a:t>
            </a:r>
          </a:p>
          <a:p>
            <a:pPr algn="just"/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37 % dotázaných vojáků se v PP zdokonaluje i mimo denní zaměstnání.</a:t>
            </a:r>
          </a:p>
          <a:p>
            <a:pPr algn="just"/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22 % vojáků </a:t>
            </a:r>
            <a:r>
              <a:rPr lang="cs-CZ" sz="2200" dirty="0" err="1">
                <a:latin typeface="Arial" panose="020B0604020202020204" pitchFamily="34" charset="0"/>
                <a:cs typeface="Arial" panose="020B0604020202020204" pitchFamily="34" charset="0"/>
              </a:rPr>
              <a:t>samostuduje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, 18 % navštěvuje civilní kurzy, 1,5 % se neúčastní denních zaměstnání.</a:t>
            </a:r>
          </a:p>
        </p:txBody>
      </p:sp>
      <p:graphicFrame>
        <p:nvGraphicFramePr>
          <p:cNvPr id="9" name="Zástupný obsah 8">
            <a:extLst>
              <a:ext uri="{FF2B5EF4-FFF2-40B4-BE49-F238E27FC236}">
                <a16:creationId xmlns:a16="http://schemas.microsoft.com/office/drawing/2014/main" id="{B47F2EB5-647A-4885-A482-962CCC474C43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07970529"/>
              </p:ext>
            </p:extLst>
          </p:nvPr>
        </p:nvGraphicFramePr>
        <p:xfrm>
          <a:off x="6338887" y="2145035"/>
          <a:ext cx="5497978" cy="42641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ovéPole 6">
            <a:extLst>
              <a:ext uri="{FF2B5EF4-FFF2-40B4-BE49-F238E27FC236}">
                <a16:creationId xmlns:a16="http://schemas.microsoft.com/office/drawing/2014/main" id="{E29548F7-6F1F-4314-9E34-636E64D8CE5B}"/>
              </a:ext>
            </a:extLst>
          </p:cNvPr>
          <p:cNvSpPr txBox="1"/>
          <p:nvPr/>
        </p:nvSpPr>
        <p:spPr>
          <a:xfrm>
            <a:off x="6338887" y="6513835"/>
            <a:ext cx="46726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Zdroj: Rybka, 2020</a:t>
            </a:r>
          </a:p>
        </p:txBody>
      </p:sp>
    </p:spTree>
    <p:extLst>
      <p:ext uri="{BB962C8B-B14F-4D97-AF65-F5344CB8AC3E}">
        <p14:creationId xmlns:p14="http://schemas.microsoft.com/office/powerpoint/2010/main" val="37277133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61F35F4-34C2-406D-9A67-4F47E93C8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4931" y="254556"/>
            <a:ext cx="9003436" cy="1683301"/>
          </a:xfrm>
        </p:spPr>
        <p:txBody>
          <a:bodyPr>
            <a:normAutofit/>
          </a:bodyPr>
          <a:lstStyle/>
          <a:p>
            <a:r>
              <a:rPr lang="cs-CZ" sz="3600" dirty="0"/>
              <a:t>Dílčí cíl 2: Analyzovat rozdíl mezi CLS a ostatními vojáky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83D7500-144D-4755-B073-5F6EF643DA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8490" y="1937856"/>
            <a:ext cx="5014452" cy="4338815"/>
          </a:xfrm>
        </p:spPr>
        <p:txBody>
          <a:bodyPr>
            <a:noAutofit/>
          </a:bodyPr>
          <a:lstStyle/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71 % všech dotázaných je spokojeno se svými znalostmi první pomoci.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Vědomostním testem prošlo 77,6 % všech oslovených. 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Absolventi kurzu CLS (63) vědomostní test splnili všichni.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Ze zbylých 187 vojáků jich 29,95 % (56) test nesplnilo.</a:t>
            </a:r>
          </a:p>
        </p:txBody>
      </p:sp>
      <p:graphicFrame>
        <p:nvGraphicFramePr>
          <p:cNvPr id="10" name="Tabulka 6">
            <a:extLst>
              <a:ext uri="{FF2B5EF4-FFF2-40B4-BE49-F238E27FC236}">
                <a16:creationId xmlns:a16="http://schemas.microsoft.com/office/drawing/2014/main" id="{6A15E4BA-9B5D-4360-8246-38940B5F0376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96181236"/>
              </p:ext>
            </p:extLst>
          </p:nvPr>
        </p:nvGraphicFramePr>
        <p:xfrm>
          <a:off x="5262695" y="2079964"/>
          <a:ext cx="6929305" cy="35066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85861">
                  <a:extLst>
                    <a:ext uri="{9D8B030D-6E8A-4147-A177-3AD203B41FA5}">
                      <a16:colId xmlns:a16="http://schemas.microsoft.com/office/drawing/2014/main" val="3746835863"/>
                    </a:ext>
                  </a:extLst>
                </a:gridCol>
                <a:gridCol w="1385861">
                  <a:extLst>
                    <a:ext uri="{9D8B030D-6E8A-4147-A177-3AD203B41FA5}">
                      <a16:colId xmlns:a16="http://schemas.microsoft.com/office/drawing/2014/main" val="3492798860"/>
                    </a:ext>
                  </a:extLst>
                </a:gridCol>
                <a:gridCol w="1385861">
                  <a:extLst>
                    <a:ext uri="{9D8B030D-6E8A-4147-A177-3AD203B41FA5}">
                      <a16:colId xmlns:a16="http://schemas.microsoft.com/office/drawing/2014/main" val="718910855"/>
                    </a:ext>
                  </a:extLst>
                </a:gridCol>
                <a:gridCol w="1385861">
                  <a:extLst>
                    <a:ext uri="{9D8B030D-6E8A-4147-A177-3AD203B41FA5}">
                      <a16:colId xmlns:a16="http://schemas.microsoft.com/office/drawing/2014/main" val="1410517853"/>
                    </a:ext>
                  </a:extLst>
                </a:gridCol>
                <a:gridCol w="1385861">
                  <a:extLst>
                    <a:ext uri="{9D8B030D-6E8A-4147-A177-3AD203B41FA5}">
                      <a16:colId xmlns:a16="http://schemas.microsoft.com/office/drawing/2014/main" val="2825289543"/>
                    </a:ext>
                  </a:extLst>
                </a:gridCol>
              </a:tblGrid>
              <a:tr h="573318">
                <a:tc>
                  <a:txBody>
                    <a:bodyPr/>
                    <a:lstStyle/>
                    <a:p>
                      <a:endParaRPr lang="cs-CZ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Ostatní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7174179"/>
                  </a:ext>
                </a:extLst>
              </a:tr>
              <a:tr h="573318"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Výtečně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2,7 %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3596160"/>
                  </a:ext>
                </a:extLst>
              </a:tr>
              <a:tr h="573318"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Dobře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43,82 %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6240387"/>
                  </a:ext>
                </a:extLst>
              </a:tr>
              <a:tr h="573318"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Vyhovující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23,53 %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1231395"/>
                  </a:ext>
                </a:extLst>
              </a:tr>
              <a:tr h="573318"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Nevyhovující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29, 95 %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2555408"/>
                  </a:ext>
                </a:extLst>
              </a:tr>
              <a:tr h="573318"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Celkem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0439082"/>
                  </a:ext>
                </a:extLst>
              </a:tr>
            </a:tbl>
          </a:graphicData>
        </a:graphic>
      </p:graphicFrame>
      <p:sp>
        <p:nvSpPr>
          <p:cNvPr id="8" name="TextovéPole 7">
            <a:extLst>
              <a:ext uri="{FF2B5EF4-FFF2-40B4-BE49-F238E27FC236}">
                <a16:creationId xmlns:a16="http://schemas.microsoft.com/office/drawing/2014/main" id="{3D69DDF5-175D-4329-B737-4112C9E7680A}"/>
              </a:ext>
            </a:extLst>
          </p:cNvPr>
          <p:cNvSpPr txBox="1"/>
          <p:nvPr/>
        </p:nvSpPr>
        <p:spPr>
          <a:xfrm>
            <a:off x="5262695" y="5905652"/>
            <a:ext cx="31123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Zdroj: Rybka, 2020</a:t>
            </a:r>
          </a:p>
        </p:txBody>
      </p:sp>
    </p:spTree>
    <p:extLst>
      <p:ext uri="{BB962C8B-B14F-4D97-AF65-F5344CB8AC3E}">
        <p14:creationId xmlns:p14="http://schemas.microsoft.com/office/powerpoint/2010/main" val="16741895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61F35F4-34C2-406D-9A67-4F47E93C8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4931" y="246167"/>
            <a:ext cx="9025807" cy="1542278"/>
          </a:xfrm>
        </p:spPr>
        <p:txBody>
          <a:bodyPr>
            <a:noAutofit/>
          </a:bodyPr>
          <a:lstStyle/>
          <a:p>
            <a:r>
              <a:rPr lang="cs-CZ" sz="3600" dirty="0">
                <a:latin typeface="Arial" panose="020B0604020202020204" pitchFamily="34" charset="0"/>
                <a:cs typeface="Arial" panose="020B0604020202020204" pitchFamily="34" charset="0"/>
              </a:rPr>
              <a:t>Dílčí cíl 3: Porovnat výsledky vědomostního testu mezi jednotlivými útvary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83D7500-144D-4755-B073-5F6EF643DA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33180" y="2079867"/>
            <a:ext cx="10725640" cy="4270599"/>
          </a:xfrm>
        </p:spPr>
        <p:txBody>
          <a:bodyPr>
            <a:noAutofit/>
          </a:bodyPr>
          <a:lstStyle/>
          <a:p>
            <a:pPr algn="just"/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Osloveny útvary z 10 měst, ty rozřazeny do 6 celků dle své specializace.</a:t>
            </a:r>
          </a:p>
          <a:p>
            <a:pPr algn="just"/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Nejlepší výsledky 7. mechanizovaná brigáda (80 %) a 25. protiletadlový raketový pluk (78 %).</a:t>
            </a:r>
          </a:p>
          <a:p>
            <a:pPr algn="just"/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Nejvíce testů s hodnocením „Výtečně“ bylo z 25.plrp Strakonice.</a:t>
            </a:r>
          </a:p>
          <a:p>
            <a:pPr algn="just"/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Předpokládáme, že na výsledky mělo vliv umístění školícího střediska CLS</a:t>
            </a:r>
            <a:b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 Hranicích na Moravě a Strakonicích.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Nejhorších výsledků dosáhl 13. dělostřelecký pluk z Jinců (73,2 %).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Z tohoto útvaru bylo také nejvíce neúspěšných respondentů (26,8 %).</a:t>
            </a:r>
          </a:p>
          <a:p>
            <a:pPr algn="just"/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66254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text 7">
            <a:extLst>
              <a:ext uri="{FF2B5EF4-FFF2-40B4-BE49-F238E27FC236}">
                <a16:creationId xmlns:a16="http://schemas.microsoft.com/office/drawing/2014/main" id="{3F9E196B-543A-4B60-B4FE-9762BA670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1042" y="1496537"/>
            <a:ext cx="5274564" cy="927260"/>
          </a:xfrm>
        </p:spPr>
        <p:txBody>
          <a:bodyPr>
            <a:noAutofit/>
          </a:bodyPr>
          <a:lstStyle/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Výsledky</a:t>
            </a:r>
            <a:b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7. mechanizované brigády </a:t>
            </a:r>
          </a:p>
        </p:txBody>
      </p:sp>
      <p:graphicFrame>
        <p:nvGraphicFramePr>
          <p:cNvPr id="12" name="Zástupný obsah 11">
            <a:extLst>
              <a:ext uri="{FF2B5EF4-FFF2-40B4-BE49-F238E27FC236}">
                <a16:creationId xmlns:a16="http://schemas.microsoft.com/office/drawing/2014/main" id="{12305C95-F142-454E-8254-1125E15E8870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641224010"/>
              </p:ext>
            </p:extLst>
          </p:nvPr>
        </p:nvGraphicFramePr>
        <p:xfrm>
          <a:off x="86686" y="2567575"/>
          <a:ext cx="5922631" cy="3752242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993785">
                  <a:extLst>
                    <a:ext uri="{9D8B030D-6E8A-4147-A177-3AD203B41FA5}">
                      <a16:colId xmlns:a16="http://schemas.microsoft.com/office/drawing/2014/main" val="4285106686"/>
                    </a:ext>
                  </a:extLst>
                </a:gridCol>
                <a:gridCol w="1338264">
                  <a:extLst>
                    <a:ext uri="{9D8B030D-6E8A-4147-A177-3AD203B41FA5}">
                      <a16:colId xmlns:a16="http://schemas.microsoft.com/office/drawing/2014/main" val="582785180"/>
                    </a:ext>
                  </a:extLst>
                </a:gridCol>
                <a:gridCol w="748478">
                  <a:extLst>
                    <a:ext uri="{9D8B030D-6E8A-4147-A177-3AD203B41FA5}">
                      <a16:colId xmlns:a16="http://schemas.microsoft.com/office/drawing/2014/main" val="3184210564"/>
                    </a:ext>
                  </a:extLst>
                </a:gridCol>
                <a:gridCol w="909837">
                  <a:extLst>
                    <a:ext uri="{9D8B030D-6E8A-4147-A177-3AD203B41FA5}">
                      <a16:colId xmlns:a16="http://schemas.microsoft.com/office/drawing/2014/main" val="955623246"/>
                    </a:ext>
                  </a:extLst>
                </a:gridCol>
                <a:gridCol w="1024750">
                  <a:extLst>
                    <a:ext uri="{9D8B030D-6E8A-4147-A177-3AD203B41FA5}">
                      <a16:colId xmlns:a16="http://schemas.microsoft.com/office/drawing/2014/main" val="2331004047"/>
                    </a:ext>
                  </a:extLst>
                </a:gridCol>
                <a:gridCol w="907517">
                  <a:extLst>
                    <a:ext uri="{9D8B030D-6E8A-4147-A177-3AD203B41FA5}">
                      <a16:colId xmlns:a16="http://schemas.microsoft.com/office/drawing/2014/main" val="2736676183"/>
                    </a:ext>
                  </a:extLst>
                </a:gridCol>
              </a:tblGrid>
              <a:tr h="83967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Nad 90 %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Výtečně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22,5 %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extLst>
                  <a:ext uri="{0D108BD9-81ED-4DB2-BD59-A6C34878D82A}">
                    <a16:rowId xmlns:a16="http://schemas.microsoft.com/office/drawing/2014/main" val="1732846785"/>
                  </a:ext>
                </a:extLst>
              </a:tr>
              <a:tr h="83967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Nad 80 %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Dobře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35 %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extLst>
                  <a:ext uri="{0D108BD9-81ED-4DB2-BD59-A6C34878D82A}">
                    <a16:rowId xmlns:a16="http://schemas.microsoft.com/office/drawing/2014/main" val="952461098"/>
                  </a:ext>
                </a:extLst>
              </a:tr>
              <a:tr h="83967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Nad 70 %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Vyhovující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22,5 %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Splnilo</a:t>
                      </a:r>
                      <a:endParaRPr lang="cs-CZ" sz="1500" b="1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73,2 %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extLst>
                  <a:ext uri="{0D108BD9-81ED-4DB2-BD59-A6C34878D82A}">
                    <a16:rowId xmlns:a16="http://schemas.microsoft.com/office/drawing/2014/main" val="3611803363"/>
                  </a:ext>
                </a:extLst>
              </a:tr>
              <a:tr h="83967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Pod 70 %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Nevyhovující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20 %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Nesplnilo</a:t>
                      </a:r>
                      <a:endParaRPr lang="cs-CZ" sz="1500" b="1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26,8 %</a:t>
                      </a:r>
                      <a:endParaRPr lang="cs-CZ" sz="1500" b="1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extLst>
                  <a:ext uri="{0D108BD9-81ED-4DB2-BD59-A6C34878D82A}">
                    <a16:rowId xmlns:a16="http://schemas.microsoft.com/office/drawing/2014/main" val="2655245147"/>
                  </a:ext>
                </a:extLst>
              </a:tr>
              <a:tr h="39353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Celkem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100 %</a:t>
                      </a:r>
                      <a:endParaRPr lang="cs-CZ" sz="1500" b="1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896" marR="52896" marT="0" marB="0"/>
                </a:tc>
                <a:extLst>
                  <a:ext uri="{0D108BD9-81ED-4DB2-BD59-A6C34878D82A}">
                    <a16:rowId xmlns:a16="http://schemas.microsoft.com/office/drawing/2014/main" val="2441344997"/>
                  </a:ext>
                </a:extLst>
              </a:tr>
            </a:tbl>
          </a:graphicData>
        </a:graphic>
      </p:graphicFrame>
      <p:graphicFrame>
        <p:nvGraphicFramePr>
          <p:cNvPr id="13" name="Zástupný obsah 12">
            <a:extLst>
              <a:ext uri="{FF2B5EF4-FFF2-40B4-BE49-F238E27FC236}">
                <a16:creationId xmlns:a16="http://schemas.microsoft.com/office/drawing/2014/main" id="{C8D83E2C-841A-4E8F-97C2-A72D73FCC6BA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783786782"/>
              </p:ext>
            </p:extLst>
          </p:nvPr>
        </p:nvGraphicFramePr>
        <p:xfrm>
          <a:off x="6182685" y="2567576"/>
          <a:ext cx="5922629" cy="3752241"/>
        </p:xfrm>
        <a:graphic>
          <a:graphicData uri="http://schemas.openxmlformats.org/drawingml/2006/table">
            <a:tbl>
              <a:tblPr firstRow="1" firstCol="1" bandRow="1">
                <a:tableStyleId>{D7AC3CCA-C797-4891-BE02-D94E43425B78}</a:tableStyleId>
              </a:tblPr>
              <a:tblGrid>
                <a:gridCol w="993783">
                  <a:extLst>
                    <a:ext uri="{9D8B030D-6E8A-4147-A177-3AD203B41FA5}">
                      <a16:colId xmlns:a16="http://schemas.microsoft.com/office/drawing/2014/main" val="1831900222"/>
                    </a:ext>
                  </a:extLst>
                </a:gridCol>
                <a:gridCol w="1357932">
                  <a:extLst>
                    <a:ext uri="{9D8B030D-6E8A-4147-A177-3AD203B41FA5}">
                      <a16:colId xmlns:a16="http://schemas.microsoft.com/office/drawing/2014/main" val="3343734561"/>
                    </a:ext>
                  </a:extLst>
                </a:gridCol>
                <a:gridCol w="728811">
                  <a:extLst>
                    <a:ext uri="{9D8B030D-6E8A-4147-A177-3AD203B41FA5}">
                      <a16:colId xmlns:a16="http://schemas.microsoft.com/office/drawing/2014/main" val="1947532635"/>
                    </a:ext>
                  </a:extLst>
                </a:gridCol>
                <a:gridCol w="921024">
                  <a:extLst>
                    <a:ext uri="{9D8B030D-6E8A-4147-A177-3AD203B41FA5}">
                      <a16:colId xmlns:a16="http://schemas.microsoft.com/office/drawing/2014/main" val="2819611581"/>
                    </a:ext>
                  </a:extLst>
                </a:gridCol>
                <a:gridCol w="1013562">
                  <a:extLst>
                    <a:ext uri="{9D8B030D-6E8A-4147-A177-3AD203B41FA5}">
                      <a16:colId xmlns:a16="http://schemas.microsoft.com/office/drawing/2014/main" val="1246800892"/>
                    </a:ext>
                  </a:extLst>
                </a:gridCol>
                <a:gridCol w="907517">
                  <a:extLst>
                    <a:ext uri="{9D8B030D-6E8A-4147-A177-3AD203B41FA5}">
                      <a16:colId xmlns:a16="http://schemas.microsoft.com/office/drawing/2014/main" val="3861833688"/>
                    </a:ext>
                  </a:extLst>
                </a:gridCol>
              </a:tblGrid>
              <a:tr h="83814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Nad 90 %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Výtečně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19,4 %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extLst>
                  <a:ext uri="{0D108BD9-81ED-4DB2-BD59-A6C34878D82A}">
                    <a16:rowId xmlns:a16="http://schemas.microsoft.com/office/drawing/2014/main" val="1286363688"/>
                  </a:ext>
                </a:extLst>
              </a:tr>
              <a:tr h="83814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Nad 80 %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Dobře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38,9 %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extLst>
                  <a:ext uri="{0D108BD9-81ED-4DB2-BD59-A6C34878D82A}">
                    <a16:rowId xmlns:a16="http://schemas.microsoft.com/office/drawing/2014/main" val="1301953345"/>
                  </a:ext>
                </a:extLst>
              </a:tr>
              <a:tr h="83814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Nad 70 %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Vyhovující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16,7 %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Splnilo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75 %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extLst>
                  <a:ext uri="{0D108BD9-81ED-4DB2-BD59-A6C34878D82A}">
                    <a16:rowId xmlns:a16="http://schemas.microsoft.com/office/drawing/2014/main" val="4261596316"/>
                  </a:ext>
                </a:extLst>
              </a:tr>
              <a:tr h="83814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Pod 70 %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Nevyhovující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25 %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Nesplnilo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25 %</a:t>
                      </a:r>
                      <a:endParaRPr lang="cs-CZ" sz="1500" b="1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extLst>
                  <a:ext uri="{0D108BD9-81ED-4DB2-BD59-A6C34878D82A}">
                    <a16:rowId xmlns:a16="http://schemas.microsoft.com/office/drawing/2014/main" val="1381954448"/>
                  </a:ext>
                </a:extLst>
              </a:tr>
              <a:tr h="39965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1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Celkem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</a:t>
                      </a:r>
                      <a:endParaRPr lang="cs-CZ" sz="1500" b="1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1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100 %</a:t>
                      </a:r>
                      <a:endParaRPr lang="cs-CZ" sz="1500" b="1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kern="10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710"/>
                        </a:spcAft>
                      </a:pPr>
                      <a:r>
                        <a:rPr lang="cs-CZ" sz="1500" b="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500" b="0" kern="100" dirty="0">
                        <a:effectLst/>
                        <a:latin typeface="Arial" panose="020B0604020202020204" pitchFamily="34" charset="0"/>
                        <a:ea typeface="NSimSun" panose="02010609030101010101" pitchFamily="49" charset="-122"/>
                        <a:cs typeface="Arial" panose="020B0604020202020204" pitchFamily="34" charset="0"/>
                      </a:endParaRPr>
                    </a:p>
                  </a:txBody>
                  <a:tcPr marL="52680" marR="52680" marT="0" marB="0"/>
                </a:tc>
                <a:extLst>
                  <a:ext uri="{0D108BD9-81ED-4DB2-BD59-A6C34878D82A}">
                    <a16:rowId xmlns:a16="http://schemas.microsoft.com/office/drawing/2014/main" val="240106582"/>
                  </a:ext>
                </a:extLst>
              </a:tr>
            </a:tbl>
          </a:graphicData>
        </a:graphic>
      </p:graphicFrame>
      <p:sp>
        <p:nvSpPr>
          <p:cNvPr id="11" name="Zástupný text 10">
            <a:extLst>
              <a:ext uri="{FF2B5EF4-FFF2-40B4-BE49-F238E27FC236}">
                <a16:creationId xmlns:a16="http://schemas.microsoft.com/office/drawing/2014/main" id="{9AF534E8-A09B-47F1-8E33-1300088FFEA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94115" y="1857425"/>
            <a:ext cx="5534091" cy="566372"/>
          </a:xfrm>
        </p:spPr>
        <p:txBody>
          <a:bodyPr>
            <a:noAutofit/>
          </a:bodyPr>
          <a:lstStyle/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Výsledky</a:t>
            </a:r>
            <a:b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4. brigády rychlého nasazení</a:t>
            </a:r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29FC1E2B-E589-4F9F-B50F-C1395845F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103" y="104983"/>
            <a:ext cx="8780461" cy="1247775"/>
          </a:xfrm>
        </p:spPr>
        <p:txBody>
          <a:bodyPr>
            <a:noAutofit/>
          </a:bodyPr>
          <a:lstStyle/>
          <a:p>
            <a:r>
              <a:rPr lang="cs-CZ" sz="3600" dirty="0">
                <a:latin typeface="Arial" panose="020B0604020202020204" pitchFamily="34" charset="0"/>
                <a:cs typeface="Arial" panose="020B0604020202020204" pitchFamily="34" charset="0"/>
              </a:rPr>
              <a:t>Výsledky vědomostních testů dle útvarů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69874A88-F62C-420F-A576-947A483DF4A0}"/>
              </a:ext>
            </a:extLst>
          </p:cNvPr>
          <p:cNvSpPr txBox="1"/>
          <p:nvPr/>
        </p:nvSpPr>
        <p:spPr>
          <a:xfrm>
            <a:off x="86686" y="6383685"/>
            <a:ext cx="31123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Zdroj: Rybka, 2020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DF61AC54-A319-4843-9365-43A74E324463}"/>
              </a:ext>
            </a:extLst>
          </p:cNvPr>
          <p:cNvSpPr txBox="1"/>
          <p:nvPr/>
        </p:nvSpPr>
        <p:spPr>
          <a:xfrm>
            <a:off x="6182685" y="6383685"/>
            <a:ext cx="31123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Zdroj: Rybka, 2020</a:t>
            </a:r>
          </a:p>
        </p:txBody>
      </p:sp>
    </p:spTree>
    <p:extLst>
      <p:ext uri="{BB962C8B-B14F-4D97-AF65-F5344CB8AC3E}">
        <p14:creationId xmlns:p14="http://schemas.microsoft.com/office/powerpoint/2010/main" val="22970549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TM04033921[[fn=Damašek]]</Template>
  <TotalTime>1158</TotalTime>
  <Words>985</Words>
  <Application>Microsoft Office PowerPoint</Application>
  <PresentationFormat>Širokoúhlá obrazovka</PresentationFormat>
  <Paragraphs>323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Damask</vt:lpstr>
      <vt:lpstr>Znalost poskytování první pomoci u příslušníků AČR se zaměřením na penetrující poranění, masivní krvácení a KPR</vt:lpstr>
      <vt:lpstr>Cíle bakalářské práce</vt:lpstr>
      <vt:lpstr>Metoda, sběr dat a organizace průzkumu</vt:lpstr>
      <vt:lpstr>Hlavní cíl praktické části : Zmapovat úroveň znalostí vojáků  z povolaní v první pomoci</vt:lpstr>
      <vt:lpstr>Prezentace aplikace PowerPoint</vt:lpstr>
      <vt:lpstr>Dílčí cíl 1:Zjistit, jak vojáci získávají  informace o první pomoci</vt:lpstr>
      <vt:lpstr>Dílčí cíl 2: Analyzovat rozdíl mezi CLS a ostatními vojáky</vt:lpstr>
      <vt:lpstr>Dílčí cíl 3: Porovnat výsledky vědomostního testu mezi jednotlivými útvary</vt:lpstr>
      <vt:lpstr>Výsledky vědomostních testů dle útvarů</vt:lpstr>
      <vt:lpstr>Výsledky vědomostních testů dle útvarů</vt:lpstr>
      <vt:lpstr>Výsledky vědomostních testů dle útvarů</vt:lpstr>
      <vt:lpstr>Závěr</vt:lpstr>
      <vt:lpstr>Děkuji vám za pozornost.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Znalost poskytování první pomoci u příslušníků AČR se zaměřením na penetrující poranění, masivní krvácení a KPR</dc:title>
  <dc:creator>Vojtech Rybka</dc:creator>
  <cp:lastModifiedBy>Lidmila Hamplová</cp:lastModifiedBy>
  <cp:revision>31</cp:revision>
  <dcterms:created xsi:type="dcterms:W3CDTF">2020-05-02T13:17:31Z</dcterms:created>
  <dcterms:modified xsi:type="dcterms:W3CDTF">2021-02-24T18:36:36Z</dcterms:modified>
</cp:coreProperties>
</file>