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72" r:id="rId6"/>
    <p:sldId id="268" r:id="rId7"/>
    <p:sldId id="269" r:id="rId8"/>
    <p:sldId id="271" r:id="rId9"/>
    <p:sldId id="261" r:id="rId10"/>
    <p:sldId id="262" r:id="rId11"/>
    <p:sldId id="263" r:id="rId12"/>
    <p:sldId id="264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1" d="100"/>
          <a:sy n="121" d="100"/>
        </p:scale>
        <p:origin x="-108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Zdroje informací o první pomoci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Denní zaměstní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1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1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76200" dist="38100" dir="5400000" algn="ctr" rotWithShape="0">
                  <a:srgbClr val="000000">
                    <a:alpha val="7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/>
              </a:scene3d>
              <a:sp3d prstMaterial="matte">
                <a:bevelT w="25400" h="25400" prst="relaxedInset"/>
              </a:sp3d>
            </c:spPr>
            <c:extLst>
              <c:ext xmlns:c16="http://schemas.microsoft.com/office/drawing/2014/chart" uri="{C3380CC4-5D6E-409C-BE32-E72D297353CC}">
                <c16:uniqueId val="{00000001-B582-4F58-A95A-F3879E805C2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2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2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76200" dist="38100" dir="5400000" algn="ctr" rotWithShape="0">
                  <a:srgbClr val="000000">
                    <a:alpha val="7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/>
              </a:scene3d>
              <a:sp3d prstMaterial="matte">
                <a:bevelT w="25400" h="25400" prst="relaxedInset"/>
              </a:sp3d>
            </c:spPr>
            <c:extLst>
              <c:ext xmlns:c16="http://schemas.microsoft.com/office/drawing/2014/chart" uri="{C3380CC4-5D6E-409C-BE32-E72D297353CC}">
                <c16:uniqueId val="{00000003-B582-4F58-A95A-F3879E805C2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3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3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76200" dist="38100" dir="5400000" algn="ctr" rotWithShape="0">
                  <a:srgbClr val="000000">
                    <a:alpha val="7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/>
              </a:scene3d>
              <a:sp3d prstMaterial="matte">
                <a:bevelT w="25400" h="25400" prst="relaxedInset"/>
              </a:sp3d>
            </c:spPr>
            <c:extLst>
              <c:ext xmlns:c16="http://schemas.microsoft.com/office/drawing/2014/chart" uri="{C3380CC4-5D6E-409C-BE32-E72D297353CC}">
                <c16:uniqueId val="{00000005-B582-4F58-A95A-F3879E805C2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63% Pouze odpověď A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582-4F58-A95A-F3879E805C2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  <a:p>
                    <a:endParaRPr lang="en-US"/>
                  </a:p>
                  <a:p>
                    <a:r>
                      <a:rPr lang="en-US"/>
                      <a:t>Kombinace ostatních odpovědí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582-4F58-A95A-F3879E805C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Denní zaměstnání</c:v>
                </c:pt>
                <c:pt idx="1">
                  <c:v>Kombinace odpovědí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63</c:v>
                </c:pt>
                <c:pt idx="1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82-4F58-A95A-F3879E805C2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5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14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80880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57144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929371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0874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90981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72761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299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189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0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1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1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901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07352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293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0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09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89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3029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9577BD-C239-4151-AC57-CBE7EA784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583" y="1546097"/>
            <a:ext cx="9298833" cy="2673858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Znalost poskytování první pomoci u příslušníků AČR se zaměřením na penetrující poranění, masivní krvácení a KPR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D928850-F485-4A12-A48C-BB9C81E95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87423" y="502729"/>
            <a:ext cx="7048500" cy="50520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k-SK" sz="3200" dirty="0">
                <a:latin typeface="Arial" panose="020B0604020202020204" pitchFamily="34" charset="0"/>
                <a:cs typeface="Arial" panose="020B0604020202020204" pitchFamily="34" charset="0"/>
              </a:rPr>
              <a:t>Vysoká škola </a:t>
            </a:r>
            <a:r>
              <a:rPr lang="sk-SK" sz="3200" dirty="0" err="1">
                <a:latin typeface="Arial" panose="020B0604020202020204" pitchFamily="34" charset="0"/>
                <a:cs typeface="Arial" panose="020B0604020202020204" pitchFamily="34" charset="0"/>
              </a:rPr>
              <a:t>zdravotnická</a:t>
            </a:r>
            <a:r>
              <a:rPr lang="sk-SK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k-SK" sz="3200" dirty="0" err="1">
                <a:latin typeface="Arial" panose="020B0604020202020204" pitchFamily="34" charset="0"/>
                <a:cs typeface="Arial" panose="020B0604020202020204" pitchFamily="34" charset="0"/>
              </a:rPr>
              <a:t>o.p.s</a:t>
            </a:r>
            <a:r>
              <a:rPr lang="sk-SK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EF42AE5-C349-4666-8A11-B31589662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0865" y="5049506"/>
            <a:ext cx="6002966" cy="9489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Autor : Vojtěch Rybka</a:t>
            </a:r>
          </a:p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Vedoucí práce : PhDr. Ondřej Ulrych, RS</a:t>
            </a:r>
          </a:p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Oponent práce : </a:t>
            </a:r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Mgr. Jaroslav Pekara, Ph.D.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5">
            <a:extLst>
              <a:ext uri="{FF2B5EF4-FFF2-40B4-BE49-F238E27FC236}">
                <a16:creationId xmlns:a16="http://schemas.microsoft.com/office/drawing/2014/main" id="{CCD4B219-7932-46E5-BB9C-C6884648B2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15" y="4758117"/>
            <a:ext cx="1809135" cy="181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528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text 5">
            <a:extLst>
              <a:ext uri="{FF2B5EF4-FFF2-40B4-BE49-F238E27FC236}">
                <a16:creationId xmlns:a16="http://schemas.microsoft.com/office/drawing/2014/main" id="{40AD0DC3-048E-408D-BC49-13A6E9304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4684" y="2044986"/>
            <a:ext cx="4270248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vzdušných sil (protivzdušná obrana)</a:t>
            </a:r>
          </a:p>
        </p:txBody>
      </p:sp>
      <p:graphicFrame>
        <p:nvGraphicFramePr>
          <p:cNvPr id="10" name="Zástupný obsah 9">
            <a:extLst>
              <a:ext uri="{FF2B5EF4-FFF2-40B4-BE49-F238E27FC236}">
                <a16:creationId xmlns:a16="http://schemas.microsoft.com/office/drawing/2014/main" id="{22760FFC-3CB1-449C-B8FB-4497332AD08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13858160"/>
              </p:ext>
            </p:extLst>
          </p:nvPr>
        </p:nvGraphicFramePr>
        <p:xfrm>
          <a:off x="176168" y="2835479"/>
          <a:ext cx="5919831" cy="358210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93316">
                  <a:extLst>
                    <a:ext uri="{9D8B030D-6E8A-4147-A177-3AD203B41FA5}">
                      <a16:colId xmlns:a16="http://schemas.microsoft.com/office/drawing/2014/main" val="1230503092"/>
                    </a:ext>
                  </a:extLst>
                </a:gridCol>
                <a:gridCol w="1327910">
                  <a:extLst>
                    <a:ext uri="{9D8B030D-6E8A-4147-A177-3AD203B41FA5}">
                      <a16:colId xmlns:a16="http://schemas.microsoft.com/office/drawing/2014/main" val="2612046143"/>
                    </a:ext>
                  </a:extLst>
                </a:gridCol>
                <a:gridCol w="757847">
                  <a:extLst>
                    <a:ext uri="{9D8B030D-6E8A-4147-A177-3AD203B41FA5}">
                      <a16:colId xmlns:a16="http://schemas.microsoft.com/office/drawing/2014/main" val="3476198229"/>
                    </a:ext>
                  </a:extLst>
                </a:gridCol>
                <a:gridCol w="897309">
                  <a:extLst>
                    <a:ext uri="{9D8B030D-6E8A-4147-A177-3AD203B41FA5}">
                      <a16:colId xmlns:a16="http://schemas.microsoft.com/office/drawing/2014/main" val="488156274"/>
                    </a:ext>
                  </a:extLst>
                </a:gridCol>
                <a:gridCol w="1036362">
                  <a:extLst>
                    <a:ext uri="{9D8B030D-6E8A-4147-A177-3AD203B41FA5}">
                      <a16:colId xmlns:a16="http://schemas.microsoft.com/office/drawing/2014/main" val="1805546242"/>
                    </a:ext>
                  </a:extLst>
                </a:gridCol>
                <a:gridCol w="907087">
                  <a:extLst>
                    <a:ext uri="{9D8B030D-6E8A-4147-A177-3AD203B41FA5}">
                      <a16:colId xmlns:a16="http://schemas.microsoft.com/office/drawing/2014/main" val="329146589"/>
                    </a:ext>
                  </a:extLst>
                </a:gridCol>
              </a:tblGrid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941144033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857742011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723012820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470513790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604560224"/>
                  </a:ext>
                </a:extLst>
              </a:tr>
            </a:tbl>
          </a:graphicData>
        </a:graphic>
      </p:graphicFrame>
      <p:graphicFrame>
        <p:nvGraphicFramePr>
          <p:cNvPr id="11" name="Zástupný obsah 10">
            <a:extLst>
              <a:ext uri="{FF2B5EF4-FFF2-40B4-BE49-F238E27FC236}">
                <a16:creationId xmlns:a16="http://schemas.microsoft.com/office/drawing/2014/main" id="{2F0E39D6-FD26-4E7C-B38A-8896EF37D9D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37029396"/>
              </p:ext>
            </p:extLst>
          </p:nvPr>
        </p:nvGraphicFramePr>
        <p:xfrm>
          <a:off x="6277761" y="2835479"/>
          <a:ext cx="5651383" cy="3582101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1096433">
                  <a:extLst>
                    <a:ext uri="{9D8B030D-6E8A-4147-A177-3AD203B41FA5}">
                      <a16:colId xmlns:a16="http://schemas.microsoft.com/office/drawing/2014/main" val="223062804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940495645"/>
                    </a:ext>
                  </a:extLst>
                </a:gridCol>
                <a:gridCol w="678425">
                  <a:extLst>
                    <a:ext uri="{9D8B030D-6E8A-4147-A177-3AD203B41FA5}">
                      <a16:colId xmlns:a16="http://schemas.microsoft.com/office/drawing/2014/main" val="792332152"/>
                    </a:ext>
                  </a:extLst>
                </a:gridCol>
                <a:gridCol w="820137">
                  <a:extLst>
                    <a:ext uri="{9D8B030D-6E8A-4147-A177-3AD203B41FA5}">
                      <a16:colId xmlns:a16="http://schemas.microsoft.com/office/drawing/2014/main" val="3566880782"/>
                    </a:ext>
                  </a:extLst>
                </a:gridCol>
                <a:gridCol w="971234">
                  <a:extLst>
                    <a:ext uri="{9D8B030D-6E8A-4147-A177-3AD203B41FA5}">
                      <a16:colId xmlns:a16="http://schemas.microsoft.com/office/drawing/2014/main" val="4187241464"/>
                    </a:ext>
                  </a:extLst>
                </a:gridCol>
                <a:gridCol w="865954">
                  <a:extLst>
                    <a:ext uri="{9D8B030D-6E8A-4147-A177-3AD203B41FA5}">
                      <a16:colId xmlns:a16="http://schemas.microsoft.com/office/drawing/2014/main" val="3964260112"/>
                    </a:ext>
                  </a:extLst>
                </a:gridCol>
              </a:tblGrid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17,1 %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42248272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859628827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77,3 %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614558659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26,9 %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22,7 %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252999626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06558658"/>
                  </a:ext>
                </a:extLst>
              </a:tr>
            </a:tbl>
          </a:graphicData>
        </a:graphic>
      </p:graphicFrame>
      <p:sp>
        <p:nvSpPr>
          <p:cNvPr id="9" name="Zástupný text 8">
            <a:extLst>
              <a:ext uri="{FF2B5EF4-FFF2-40B4-BE49-F238E27FC236}">
                <a16:creationId xmlns:a16="http://schemas.microsoft.com/office/drawing/2014/main" id="{CD605135-8811-43AA-95C3-F7795DB730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74543" y="1986262"/>
            <a:ext cx="4270248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vzdušných sil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(letecké základny)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6A83C654-F2AF-46DA-B418-705827E46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16413"/>
            <a:ext cx="8705850" cy="1207770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Výsledky vědomostních testů dle útvarů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E22AD20-C51E-4A2A-87F9-73E82DB2FCB8}"/>
              </a:ext>
            </a:extLst>
          </p:cNvPr>
          <p:cNvSpPr txBox="1"/>
          <p:nvPr/>
        </p:nvSpPr>
        <p:spPr>
          <a:xfrm>
            <a:off x="176168" y="6417580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44DB0BA-9A51-4A2E-9300-FCB65A707787}"/>
              </a:ext>
            </a:extLst>
          </p:cNvPr>
          <p:cNvSpPr txBox="1"/>
          <p:nvPr/>
        </p:nvSpPr>
        <p:spPr>
          <a:xfrm>
            <a:off x="6277761" y="6417580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942814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text 5">
            <a:extLst>
              <a:ext uri="{FF2B5EF4-FFF2-40B4-BE49-F238E27FC236}">
                <a16:creationId xmlns:a16="http://schemas.microsoft.com/office/drawing/2014/main" id="{4987AF22-FFF1-4FFD-B9A5-81ED7E246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9916" y="1934468"/>
            <a:ext cx="4674489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13. dělostřeleckého pluku</a:t>
            </a:r>
          </a:p>
        </p:txBody>
      </p:sp>
      <p:graphicFrame>
        <p:nvGraphicFramePr>
          <p:cNvPr id="10" name="Zástupný obsah 9">
            <a:extLst>
              <a:ext uri="{FF2B5EF4-FFF2-40B4-BE49-F238E27FC236}">
                <a16:creationId xmlns:a16="http://schemas.microsoft.com/office/drawing/2014/main" id="{9A93EC7A-2AC1-4CDF-BA7A-55EEEDC4843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48270498"/>
              </p:ext>
            </p:extLst>
          </p:nvPr>
        </p:nvGraphicFramePr>
        <p:xfrm>
          <a:off x="201336" y="2709645"/>
          <a:ext cx="5821959" cy="3657599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76893">
                  <a:extLst>
                    <a:ext uri="{9D8B030D-6E8A-4147-A177-3AD203B41FA5}">
                      <a16:colId xmlns:a16="http://schemas.microsoft.com/office/drawing/2014/main" val="325066816"/>
                    </a:ext>
                  </a:extLst>
                </a:gridCol>
                <a:gridCol w="1328997">
                  <a:extLst>
                    <a:ext uri="{9D8B030D-6E8A-4147-A177-3AD203B41FA5}">
                      <a16:colId xmlns:a16="http://schemas.microsoft.com/office/drawing/2014/main" val="1124099858"/>
                    </a:ext>
                  </a:extLst>
                </a:gridCol>
                <a:gridCol w="722278">
                  <a:extLst>
                    <a:ext uri="{9D8B030D-6E8A-4147-A177-3AD203B41FA5}">
                      <a16:colId xmlns:a16="http://schemas.microsoft.com/office/drawing/2014/main" val="69267543"/>
                    </a:ext>
                  </a:extLst>
                </a:gridCol>
                <a:gridCol w="889490">
                  <a:extLst>
                    <a:ext uri="{9D8B030D-6E8A-4147-A177-3AD203B41FA5}">
                      <a16:colId xmlns:a16="http://schemas.microsoft.com/office/drawing/2014/main" val="371743415"/>
                    </a:ext>
                  </a:extLst>
                </a:gridCol>
                <a:gridCol w="1012211">
                  <a:extLst>
                    <a:ext uri="{9D8B030D-6E8A-4147-A177-3AD203B41FA5}">
                      <a16:colId xmlns:a16="http://schemas.microsoft.com/office/drawing/2014/main" val="1645162984"/>
                    </a:ext>
                  </a:extLst>
                </a:gridCol>
                <a:gridCol w="892090">
                  <a:extLst>
                    <a:ext uri="{9D8B030D-6E8A-4147-A177-3AD203B41FA5}">
                      <a16:colId xmlns:a16="http://schemas.microsoft.com/office/drawing/2014/main" val="1185340642"/>
                    </a:ext>
                  </a:extLst>
                </a:gridCol>
              </a:tblGrid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17,1 %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728919017"/>
                  </a:ext>
                </a:extLst>
              </a:tr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120852866"/>
                  </a:ext>
                </a:extLst>
              </a:tr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19,5 %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73,2 %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347904088"/>
                  </a:ext>
                </a:extLst>
              </a:tr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26,9 %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26,8 %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883580811"/>
                  </a:ext>
                </a:extLst>
              </a:tr>
              <a:tr h="3835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76571078"/>
                  </a:ext>
                </a:extLst>
              </a:tr>
            </a:tbl>
          </a:graphicData>
        </a:graphic>
      </p:graphicFrame>
      <p:graphicFrame>
        <p:nvGraphicFramePr>
          <p:cNvPr id="11" name="Zástupný obsah 10">
            <a:extLst>
              <a:ext uri="{FF2B5EF4-FFF2-40B4-BE49-F238E27FC236}">
                <a16:creationId xmlns:a16="http://schemas.microsoft.com/office/drawing/2014/main" id="{F8DE1434-3400-407C-83CB-789F59712BB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06311794"/>
              </p:ext>
            </p:extLst>
          </p:nvPr>
        </p:nvGraphicFramePr>
        <p:xfrm>
          <a:off x="6229830" y="2661206"/>
          <a:ext cx="5760832" cy="3748304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966635">
                  <a:extLst>
                    <a:ext uri="{9D8B030D-6E8A-4147-A177-3AD203B41FA5}">
                      <a16:colId xmlns:a16="http://schemas.microsoft.com/office/drawing/2014/main" val="2770276951"/>
                    </a:ext>
                  </a:extLst>
                </a:gridCol>
                <a:gridCol w="1337935">
                  <a:extLst>
                    <a:ext uri="{9D8B030D-6E8A-4147-A177-3AD203B41FA5}">
                      <a16:colId xmlns:a16="http://schemas.microsoft.com/office/drawing/2014/main" val="2391595157"/>
                    </a:ext>
                  </a:extLst>
                </a:gridCol>
                <a:gridCol w="691802">
                  <a:extLst>
                    <a:ext uri="{9D8B030D-6E8A-4147-A177-3AD203B41FA5}">
                      <a16:colId xmlns:a16="http://schemas.microsoft.com/office/drawing/2014/main" val="234472000"/>
                    </a:ext>
                  </a:extLst>
                </a:gridCol>
                <a:gridCol w="848171">
                  <a:extLst>
                    <a:ext uri="{9D8B030D-6E8A-4147-A177-3AD203B41FA5}">
                      <a16:colId xmlns:a16="http://schemas.microsoft.com/office/drawing/2014/main" val="1724489713"/>
                    </a:ext>
                  </a:extLst>
                </a:gridCol>
                <a:gridCol w="1033564">
                  <a:extLst>
                    <a:ext uri="{9D8B030D-6E8A-4147-A177-3AD203B41FA5}">
                      <a16:colId xmlns:a16="http://schemas.microsoft.com/office/drawing/2014/main" val="2680172803"/>
                    </a:ext>
                  </a:extLst>
                </a:gridCol>
                <a:gridCol w="882725">
                  <a:extLst>
                    <a:ext uri="{9D8B030D-6E8A-4147-A177-3AD203B41FA5}">
                      <a16:colId xmlns:a16="http://schemas.microsoft.com/office/drawing/2014/main" val="3324674188"/>
                    </a:ext>
                  </a:extLst>
                </a:gridCol>
              </a:tblGrid>
              <a:tr h="8793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918628053"/>
                  </a:ext>
                </a:extLst>
              </a:tr>
              <a:tr h="8793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589416609"/>
                  </a:ext>
                </a:extLst>
              </a:tr>
              <a:tr h="8793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075694937"/>
                  </a:ext>
                </a:extLst>
              </a:tr>
              <a:tr h="7673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91879278"/>
                  </a:ext>
                </a:extLst>
              </a:tr>
              <a:tr h="3145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55129483"/>
                  </a:ext>
                </a:extLst>
              </a:tr>
            </a:tbl>
          </a:graphicData>
        </a:graphic>
      </p:graphicFrame>
      <p:sp>
        <p:nvSpPr>
          <p:cNvPr id="9" name="Zástupný text 8">
            <a:extLst>
              <a:ext uri="{FF2B5EF4-FFF2-40B4-BE49-F238E27FC236}">
                <a16:creationId xmlns:a16="http://schemas.microsoft.com/office/drawing/2014/main" id="{2D74674B-F0EC-4E07-860B-EC7795F830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9830" y="1859600"/>
            <a:ext cx="5460724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31. pluku radiační, chemické a biologické ochrany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F775465D-BFFF-41CC-9CBD-BA18E5CB1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337" y="85725"/>
            <a:ext cx="8315325" cy="1190625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Výsledky vědomostních testů dle útvarů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2412285-7F84-4A10-A4AA-44BA197CF6B5}"/>
              </a:ext>
            </a:extLst>
          </p:cNvPr>
          <p:cNvSpPr txBox="1"/>
          <p:nvPr/>
        </p:nvSpPr>
        <p:spPr>
          <a:xfrm>
            <a:off x="201336" y="6438334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2B737EE-4A5F-480A-9D61-CC188797AC9F}"/>
              </a:ext>
            </a:extLst>
          </p:cNvPr>
          <p:cNvSpPr txBox="1"/>
          <p:nvPr/>
        </p:nvSpPr>
        <p:spPr>
          <a:xfrm>
            <a:off x="6229830" y="6404778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131354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5E3FBC9-6E04-458D-B28D-23DF86EB8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4946" y="1795151"/>
            <a:ext cx="4270248" cy="704087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Přínos práce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11E40F6-3BC3-4C6B-B148-CCF1BCAB8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94946" y="2740127"/>
            <a:ext cx="4270248" cy="2596776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Ověření znalostí z první pomoci získaných výukou v AČR.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Posouzení znalostí mezi jednotlivými útvary.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Možnost porovnat dosavadní výuku první pomoci s nově budovaným systémem.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7900C8F3-07B0-4508-BDE0-3DF3FF1BE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9934" y="2740127"/>
            <a:ext cx="4253484" cy="2596776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Zaměřit se při výuce na nedostatky vyplývající z vědomostních testů.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Vytvořit podmínky pro přenos teoretických znalostí do praxe.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Přehodnotit současný systém zdravotnické přípravy vojáků z povolání a maximálně ho zefektivnit.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text 7">
            <a:extLst>
              <a:ext uri="{FF2B5EF4-FFF2-40B4-BE49-F238E27FC236}">
                <a16:creationId xmlns:a16="http://schemas.microsoft.com/office/drawing/2014/main" id="{DCC45A15-5061-4452-9F19-6216F2CDFB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1552" y="1795150"/>
            <a:ext cx="4270248" cy="704087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Doporučení pro praxi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7B3E301-1338-4EA2-BD96-8187DAD70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321772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B060556D-8249-4A6F-B7E0-46F86B1974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Děkuji vám za pozornost.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437AA30F-32F3-430F-AEE8-69E6218091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625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DE08F3-161E-44E7-BFC9-F2113D7D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Cíle bakalářské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5374FD-556C-4318-B107-0128977D1D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Cíle teoretické části: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1) Seznámit s první pomocí a zdravotnickou </a:t>
            </a:r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přípravou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vojáků z povolání.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2) Seznámit s postupy první pomoci v taktickém prostředí.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95AFCBD-DFFF-4AA0-A64B-58C124FA69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Cíle praktické části: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HC) Zmapovat úroveň znalostí vojáků z povolání v </a:t>
            </a:r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poskytování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první pomoci.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DC1)Zjistit, </a:t>
            </a:r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vojáci získávají informace o první pomoci.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DC2) Analyzovat rozdíl v </a:t>
            </a:r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úrovni znalostí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mezi CLS a ostatními vojáky.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DC3) Porovnat výsledky vědomostního testu mezi jednotlivými útvary.</a:t>
            </a:r>
          </a:p>
        </p:txBody>
      </p:sp>
    </p:spTree>
    <p:extLst>
      <p:ext uri="{BB962C8B-B14F-4D97-AF65-F5344CB8AC3E}">
        <p14:creationId xmlns:p14="http://schemas.microsoft.com/office/powerpoint/2010/main" val="151967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EE22F7-F1F1-4BFD-95AA-1DEB38A2A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483315" cy="1188720"/>
          </a:xfrm>
        </p:spPr>
        <p:txBody>
          <a:bodyPr>
            <a:noAutofit/>
          </a:bodyPr>
          <a:lstStyle/>
          <a:p>
            <a:r>
              <a:rPr lang="cs-CZ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Metoda, sběr dat a organizace průzkumu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2646CE-1C9E-46AA-B294-4D878DD68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2594" y="2471777"/>
            <a:ext cx="5106004" cy="3702881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Vědomostní test a dotazník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Šířeny přes štábní informační systém (ŠIS) a útvarová obvaziště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Vyhodnocování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Microsoft 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Excell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D5A2C38-B5AA-4B7F-937C-D14F05393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5252" y="2471776"/>
            <a:ext cx="5094154" cy="3702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Zkoumaný soubor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Vojáci z povolání, nezdravotníci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Pozemní i vzdušné síly AČR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Osloveni vojáci a vojákyně všech hodností a specializací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Sběr dat probíhal během září a listopadu 2019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30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745" y="227799"/>
            <a:ext cx="9138931" cy="1542278"/>
          </a:xfrm>
        </p:spPr>
        <p:txBody>
          <a:bodyPr>
            <a:normAutofit fontScale="90000"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Hlavní cíl praktické části :</a:t>
            </a:r>
            <a:b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Zmapovat úroveň znalostí vojáků</a:t>
            </a:r>
            <a:b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 z povolaní v první pomoci</a:t>
            </a:r>
          </a:p>
        </p:txBody>
      </p:sp>
      <p:sp>
        <p:nvSpPr>
          <p:cNvPr id="18" name="Zástupný obsah 17">
            <a:extLst>
              <a:ext uri="{FF2B5EF4-FFF2-40B4-BE49-F238E27FC236}">
                <a16:creationId xmlns:a16="http://schemas.microsoft.com/office/drawing/2014/main" id="{0A297102-051D-4A2F-A396-AA308B8C2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6581" y="2088000"/>
            <a:ext cx="5065830" cy="3318139"/>
          </a:xfrm>
        </p:spPr>
        <p:txBody>
          <a:bodyPr>
            <a:noAutofit/>
          </a:bodyPr>
          <a:lstStyle/>
          <a:p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Dotazník a vědomostní test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vyplnilo 250 respondentů, z toho bylo 63 absolventů kurzu CLS.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Testem úspěšně prošlo 77,6 % respondentů.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Pouze 20 % dotázaných dosáhlo stupně výtečně.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Velké rozdíly mezi CLS a ostatními.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Rozdíly mezi jednotlivými útvary byly v řádech jednotek procent.</a:t>
            </a: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ástupný obsah 15">
            <a:extLst>
              <a:ext uri="{FF2B5EF4-FFF2-40B4-BE49-F238E27FC236}">
                <a16:creationId xmlns:a16="http://schemas.microsoft.com/office/drawing/2014/main" id="{13C74FB6-E501-451B-931B-EFC2FB48D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3" y="6323674"/>
            <a:ext cx="4849040" cy="534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graphicFrame>
        <p:nvGraphicFramePr>
          <p:cNvPr id="19" name="Zástupný obsah 13">
            <a:extLst>
              <a:ext uri="{FF2B5EF4-FFF2-40B4-BE49-F238E27FC236}">
                <a16:creationId xmlns:a16="http://schemas.microsoft.com/office/drawing/2014/main" id="{2AB4F768-8052-4B69-AC6B-6CE056885C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5348841"/>
              </p:ext>
            </p:extLst>
          </p:nvPr>
        </p:nvGraphicFramePr>
        <p:xfrm>
          <a:off x="6338314" y="2195039"/>
          <a:ext cx="4756150" cy="1508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93754">
                  <a:extLst>
                    <a:ext uri="{9D8B030D-6E8A-4147-A177-3AD203B41FA5}">
                      <a16:colId xmlns:a16="http://schemas.microsoft.com/office/drawing/2014/main" val="2037850780"/>
                    </a:ext>
                  </a:extLst>
                </a:gridCol>
                <a:gridCol w="1531198">
                  <a:extLst>
                    <a:ext uri="{9D8B030D-6E8A-4147-A177-3AD203B41FA5}">
                      <a16:colId xmlns:a16="http://schemas.microsoft.com/office/drawing/2014/main" val="236441861"/>
                    </a:ext>
                  </a:extLst>
                </a:gridCol>
                <a:gridCol w="1531198">
                  <a:extLst>
                    <a:ext uri="{9D8B030D-6E8A-4147-A177-3AD203B41FA5}">
                      <a16:colId xmlns:a16="http://schemas.microsoft.com/office/drawing/2014/main" val="841928382"/>
                    </a:ext>
                  </a:extLst>
                </a:gridCol>
              </a:tblGrid>
              <a:tr h="442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Splnil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194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77,6 %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492666553"/>
                  </a:ext>
                </a:extLst>
              </a:tr>
              <a:tr h="442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Nesplnil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56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22,4 %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535416725"/>
                  </a:ext>
                </a:extLst>
              </a:tr>
              <a:tr h="442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Celkem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250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100 %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678591188"/>
                  </a:ext>
                </a:extLst>
              </a:tr>
            </a:tbl>
          </a:graphicData>
        </a:graphic>
      </p:graphicFrame>
      <p:graphicFrame>
        <p:nvGraphicFramePr>
          <p:cNvPr id="20" name="Zástupný obsah 12">
            <a:extLst>
              <a:ext uri="{FF2B5EF4-FFF2-40B4-BE49-F238E27FC236}">
                <a16:creationId xmlns:a16="http://schemas.microsoft.com/office/drawing/2014/main" id="{E43A3E0D-E743-4008-A235-8140AB7956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9496967"/>
              </p:ext>
            </p:extLst>
          </p:nvPr>
        </p:nvGraphicFramePr>
        <p:xfrm>
          <a:off x="6338313" y="4027219"/>
          <a:ext cx="4756151" cy="295624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34027">
                  <a:extLst>
                    <a:ext uri="{9D8B030D-6E8A-4147-A177-3AD203B41FA5}">
                      <a16:colId xmlns:a16="http://schemas.microsoft.com/office/drawing/2014/main" val="4165886204"/>
                    </a:ext>
                  </a:extLst>
                </a:gridCol>
                <a:gridCol w="1411062">
                  <a:extLst>
                    <a:ext uri="{9D8B030D-6E8A-4147-A177-3AD203B41FA5}">
                      <a16:colId xmlns:a16="http://schemas.microsoft.com/office/drawing/2014/main" val="3303045433"/>
                    </a:ext>
                  </a:extLst>
                </a:gridCol>
                <a:gridCol w="1411062">
                  <a:extLst>
                    <a:ext uri="{9D8B030D-6E8A-4147-A177-3AD203B41FA5}">
                      <a16:colId xmlns:a16="http://schemas.microsoft.com/office/drawing/2014/main" val="3640593166"/>
                    </a:ext>
                  </a:extLst>
                </a:gridCol>
              </a:tblGrid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Výtečně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50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20 %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1149796502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Dobře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100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40 %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2826102039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Vyhovující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44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17,6 %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3921502826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solidFill>
                            <a:srgbClr val="FF0000"/>
                          </a:solidFill>
                          <a:effectLst/>
                        </a:rPr>
                        <a:t>Nevyhovující</a:t>
                      </a:r>
                      <a:endParaRPr lang="cs-CZ" sz="22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56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22,4 %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3590701118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Celkem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250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100 %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2275740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444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8D6161B5-C5EC-4815-8FB0-9749AEE43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5406" y="1117974"/>
            <a:ext cx="4880561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Otázky s nejnižším počtem správných odpovědí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1E127A-786A-4334-AC98-DF75D5DCF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5406" y="2195294"/>
            <a:ext cx="4880561" cy="3305262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58 % otázka 8) Při dalším ošetřování si všimnete masivního krvácení, které vám bylo skryto. Co uděláte?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54 % Otázka 3) Popište algoritmus CABC-DE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44 % Otázka 14) Jaký je poměr stlačení a vdechů u KPR dětí a novorozenců?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1AC0F9-D285-4232-96D8-346D884DBF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2195294"/>
            <a:ext cx="5297214" cy="2905212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100 % Otázka 15) Co je to AED a kde ho najdete?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100 % Otázka 16) Kdy můžete ukončit KPR?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98 % Otázka 19) Co je to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pneumothorax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FE9BD5E-F0B3-4BAE-8A07-0BADF19691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8316" y="1117974"/>
            <a:ext cx="4998278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Otázky s nejvyšším počtem správných odpovědí</a:t>
            </a:r>
          </a:p>
        </p:txBody>
      </p:sp>
    </p:spTree>
    <p:extLst>
      <p:ext uri="{BB962C8B-B14F-4D97-AF65-F5344CB8AC3E}">
        <p14:creationId xmlns:p14="http://schemas.microsoft.com/office/powerpoint/2010/main" val="280694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931" y="246167"/>
            <a:ext cx="9025807" cy="1542278"/>
          </a:xfrm>
        </p:spPr>
        <p:txBody>
          <a:bodyPr>
            <a:noAutofit/>
          </a:bodyPr>
          <a:lstStyle/>
          <a:p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Dílčí cíl 1:Zjistit, jak vojáci získávají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informace o první pomoci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D7500-144D-4755-B073-5F6EF643D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5136" y="2145035"/>
            <a:ext cx="5983752" cy="4264153"/>
          </a:xfrm>
        </p:spPr>
        <p:txBody>
          <a:bodyPr>
            <a:noAutofit/>
          </a:bodyPr>
          <a:lstStyle/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Vojáci AČR školeni v PP od nástupu do KZP.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Za další výcvik zodpovídají velitelé jednotek na útvarech (denní zaměstnání).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Vojáci, dosahující nejlepších výsledků, by měli být nominováni do kurzů CLS.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37 % dotázaných vojáků se v PP zdokonaluje i mimo denní zaměstnání.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22 % vojáků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samostuduje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, 18 % navštěvuje civilní kurzy, 1,5 % se neúčastní denních zaměstnání.</a:t>
            </a:r>
          </a:p>
        </p:txBody>
      </p:sp>
      <p:graphicFrame>
        <p:nvGraphicFramePr>
          <p:cNvPr id="9" name="Zástupný obsah 8">
            <a:extLst>
              <a:ext uri="{FF2B5EF4-FFF2-40B4-BE49-F238E27FC236}">
                <a16:creationId xmlns:a16="http://schemas.microsoft.com/office/drawing/2014/main" id="{B47F2EB5-647A-4885-A482-962CCC474C4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07970529"/>
              </p:ext>
            </p:extLst>
          </p:nvPr>
        </p:nvGraphicFramePr>
        <p:xfrm>
          <a:off x="6338887" y="2145035"/>
          <a:ext cx="5497978" cy="4264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E29548F7-6F1F-4314-9E34-636E64D8CE5B}"/>
              </a:ext>
            </a:extLst>
          </p:cNvPr>
          <p:cNvSpPr txBox="1"/>
          <p:nvPr/>
        </p:nvSpPr>
        <p:spPr>
          <a:xfrm>
            <a:off x="6338887" y="6513835"/>
            <a:ext cx="4672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3727713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931" y="254556"/>
            <a:ext cx="9003436" cy="1683301"/>
          </a:xfrm>
        </p:spPr>
        <p:txBody>
          <a:bodyPr>
            <a:normAutofit/>
          </a:bodyPr>
          <a:lstStyle/>
          <a:p>
            <a:r>
              <a:rPr lang="cs-CZ" sz="3600" dirty="0"/>
              <a:t>Dílčí cíl 2: Analyzovat rozdíl mezi CLS a ostatními vojáky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D7500-144D-4755-B073-5F6EF643D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490" y="1937856"/>
            <a:ext cx="5014452" cy="4338815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71 % všech dotázaných je spokojeno se svými znalostmi první pomoci.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Vědomostním testem prošlo 77,6 % všech oslovených.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Absolventi kurzu CLS (63) vědomostní test splnili všichni.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Ze zbylých 187 vojáků jich 29,95 % (56) test nesplnilo.</a:t>
            </a:r>
          </a:p>
        </p:txBody>
      </p:sp>
      <p:graphicFrame>
        <p:nvGraphicFramePr>
          <p:cNvPr id="10" name="Tabulka 6">
            <a:extLst>
              <a:ext uri="{FF2B5EF4-FFF2-40B4-BE49-F238E27FC236}">
                <a16:creationId xmlns:a16="http://schemas.microsoft.com/office/drawing/2014/main" id="{6A15E4BA-9B5D-4360-8246-38940B5F037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6181236"/>
              </p:ext>
            </p:extLst>
          </p:nvPr>
        </p:nvGraphicFramePr>
        <p:xfrm>
          <a:off x="5262695" y="2079964"/>
          <a:ext cx="6929305" cy="3506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861">
                  <a:extLst>
                    <a:ext uri="{9D8B030D-6E8A-4147-A177-3AD203B41FA5}">
                      <a16:colId xmlns:a16="http://schemas.microsoft.com/office/drawing/2014/main" val="3746835863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val="3492798860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val="718910855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val="1410517853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val="2825289543"/>
                    </a:ext>
                  </a:extLst>
                </a:gridCol>
              </a:tblGrid>
              <a:tr h="573318">
                <a:tc>
                  <a:txBody>
                    <a:bodyPr/>
                    <a:lstStyle/>
                    <a:p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Ostatní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174179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596160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43,82 %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240387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23,53 %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231395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29, 95 %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555408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439082"/>
                  </a:ext>
                </a:extLst>
              </a:tr>
            </a:tbl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id="{3D69DDF5-175D-4329-B737-4112C9E7680A}"/>
              </a:ext>
            </a:extLst>
          </p:cNvPr>
          <p:cNvSpPr txBox="1"/>
          <p:nvPr/>
        </p:nvSpPr>
        <p:spPr>
          <a:xfrm>
            <a:off x="5262695" y="5905652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1674189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931" y="246167"/>
            <a:ext cx="9025807" cy="1542278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Dílčí cíl 3: Porovnat výsledky vědomostního testu mezi jednotlivými útvary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D7500-144D-4755-B073-5F6EF643D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3180" y="2079867"/>
            <a:ext cx="10725640" cy="4270599"/>
          </a:xfrm>
        </p:spPr>
        <p:txBody>
          <a:bodyPr>
            <a:noAutofit/>
          </a:bodyPr>
          <a:lstStyle/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Osloveny útvary z 10 měst, ty rozřazeny do 6 celků dle své specializace.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Nejlepší výsledky 7. mechanizovaná brigáda (80 %) a 25. protiletadlový raketový pluk (78 %).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Nejvíce testů s hodnocením „Výtečně“ bylo z 25.plrp Strakonice.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Předpokládáme, že na výsledky mělo vliv umístění školícího střediska CLS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Hranicích na Moravě a Strakonicích.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Nejhorších výsledků dosáhl 13. dělostřelecký pluk z Jinců (73,2 %).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 tohoto útvaru bylo také nejvíce neúspěšných respondentů (26,8 %).</a:t>
            </a:r>
          </a:p>
          <a:p>
            <a:pPr algn="just"/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625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text 7">
            <a:extLst>
              <a:ext uri="{FF2B5EF4-FFF2-40B4-BE49-F238E27FC236}">
                <a16:creationId xmlns:a16="http://schemas.microsoft.com/office/drawing/2014/main" id="{3F9E196B-543A-4B60-B4FE-9762BA670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1042" y="1496537"/>
            <a:ext cx="5274564" cy="927260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7. mechanizované brigády </a:t>
            </a:r>
          </a:p>
        </p:txBody>
      </p:sp>
      <p:graphicFrame>
        <p:nvGraphicFramePr>
          <p:cNvPr id="12" name="Zástupný obsah 11">
            <a:extLst>
              <a:ext uri="{FF2B5EF4-FFF2-40B4-BE49-F238E27FC236}">
                <a16:creationId xmlns:a16="http://schemas.microsoft.com/office/drawing/2014/main" id="{12305C95-F142-454E-8254-1125E15E887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41224010"/>
              </p:ext>
            </p:extLst>
          </p:nvPr>
        </p:nvGraphicFramePr>
        <p:xfrm>
          <a:off x="86686" y="2567575"/>
          <a:ext cx="5922631" cy="375224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93785">
                  <a:extLst>
                    <a:ext uri="{9D8B030D-6E8A-4147-A177-3AD203B41FA5}">
                      <a16:colId xmlns:a16="http://schemas.microsoft.com/office/drawing/2014/main" val="4285106686"/>
                    </a:ext>
                  </a:extLst>
                </a:gridCol>
                <a:gridCol w="1338264">
                  <a:extLst>
                    <a:ext uri="{9D8B030D-6E8A-4147-A177-3AD203B41FA5}">
                      <a16:colId xmlns:a16="http://schemas.microsoft.com/office/drawing/2014/main" val="582785180"/>
                    </a:ext>
                  </a:extLst>
                </a:gridCol>
                <a:gridCol w="748478">
                  <a:extLst>
                    <a:ext uri="{9D8B030D-6E8A-4147-A177-3AD203B41FA5}">
                      <a16:colId xmlns:a16="http://schemas.microsoft.com/office/drawing/2014/main" val="3184210564"/>
                    </a:ext>
                  </a:extLst>
                </a:gridCol>
                <a:gridCol w="909837">
                  <a:extLst>
                    <a:ext uri="{9D8B030D-6E8A-4147-A177-3AD203B41FA5}">
                      <a16:colId xmlns:a16="http://schemas.microsoft.com/office/drawing/2014/main" val="955623246"/>
                    </a:ext>
                  </a:extLst>
                </a:gridCol>
                <a:gridCol w="1024750">
                  <a:extLst>
                    <a:ext uri="{9D8B030D-6E8A-4147-A177-3AD203B41FA5}">
                      <a16:colId xmlns:a16="http://schemas.microsoft.com/office/drawing/2014/main" val="2331004047"/>
                    </a:ext>
                  </a:extLst>
                </a:gridCol>
                <a:gridCol w="907517">
                  <a:extLst>
                    <a:ext uri="{9D8B030D-6E8A-4147-A177-3AD203B41FA5}">
                      <a16:colId xmlns:a16="http://schemas.microsoft.com/office/drawing/2014/main" val="2736676183"/>
                    </a:ext>
                  </a:extLst>
                </a:gridCol>
              </a:tblGrid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22,5 %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732846785"/>
                  </a:ext>
                </a:extLst>
              </a:tr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952461098"/>
                  </a:ext>
                </a:extLst>
              </a:tr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22,5 %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73,2 %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611803363"/>
                  </a:ext>
                </a:extLst>
              </a:tr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26,8 %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655245147"/>
                  </a:ext>
                </a:extLst>
              </a:tr>
              <a:tr h="39353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441344997"/>
                  </a:ext>
                </a:extLst>
              </a:tr>
            </a:tbl>
          </a:graphicData>
        </a:graphic>
      </p:graphicFrame>
      <p:graphicFrame>
        <p:nvGraphicFramePr>
          <p:cNvPr id="13" name="Zástupný obsah 12">
            <a:extLst>
              <a:ext uri="{FF2B5EF4-FFF2-40B4-BE49-F238E27FC236}">
                <a16:creationId xmlns:a16="http://schemas.microsoft.com/office/drawing/2014/main" id="{C8D83E2C-841A-4E8F-97C2-A72D73FCC6BA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83786782"/>
              </p:ext>
            </p:extLst>
          </p:nvPr>
        </p:nvGraphicFramePr>
        <p:xfrm>
          <a:off x="6182685" y="2567576"/>
          <a:ext cx="5922629" cy="3752241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993783">
                  <a:extLst>
                    <a:ext uri="{9D8B030D-6E8A-4147-A177-3AD203B41FA5}">
                      <a16:colId xmlns:a16="http://schemas.microsoft.com/office/drawing/2014/main" val="1831900222"/>
                    </a:ext>
                  </a:extLst>
                </a:gridCol>
                <a:gridCol w="1357932">
                  <a:extLst>
                    <a:ext uri="{9D8B030D-6E8A-4147-A177-3AD203B41FA5}">
                      <a16:colId xmlns:a16="http://schemas.microsoft.com/office/drawing/2014/main" val="3343734561"/>
                    </a:ext>
                  </a:extLst>
                </a:gridCol>
                <a:gridCol w="728811">
                  <a:extLst>
                    <a:ext uri="{9D8B030D-6E8A-4147-A177-3AD203B41FA5}">
                      <a16:colId xmlns:a16="http://schemas.microsoft.com/office/drawing/2014/main" val="1947532635"/>
                    </a:ext>
                  </a:extLst>
                </a:gridCol>
                <a:gridCol w="921024">
                  <a:extLst>
                    <a:ext uri="{9D8B030D-6E8A-4147-A177-3AD203B41FA5}">
                      <a16:colId xmlns:a16="http://schemas.microsoft.com/office/drawing/2014/main" val="2819611581"/>
                    </a:ext>
                  </a:extLst>
                </a:gridCol>
                <a:gridCol w="1013562">
                  <a:extLst>
                    <a:ext uri="{9D8B030D-6E8A-4147-A177-3AD203B41FA5}">
                      <a16:colId xmlns:a16="http://schemas.microsoft.com/office/drawing/2014/main" val="1246800892"/>
                    </a:ext>
                  </a:extLst>
                </a:gridCol>
                <a:gridCol w="907517">
                  <a:extLst>
                    <a:ext uri="{9D8B030D-6E8A-4147-A177-3AD203B41FA5}">
                      <a16:colId xmlns:a16="http://schemas.microsoft.com/office/drawing/2014/main" val="3861833688"/>
                    </a:ext>
                  </a:extLst>
                </a:gridCol>
              </a:tblGrid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19,4 %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286363688"/>
                  </a:ext>
                </a:extLst>
              </a:tr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38,9 %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301953345"/>
                  </a:ext>
                </a:extLst>
              </a:tr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16,7 %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4261596316"/>
                  </a:ext>
                </a:extLst>
              </a:tr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381954448"/>
                  </a:ext>
                </a:extLst>
              </a:tr>
              <a:tr h="39965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40106582"/>
                  </a:ext>
                </a:extLst>
              </a:tr>
            </a:tbl>
          </a:graphicData>
        </a:graphic>
      </p:graphicFrame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9AF534E8-A09B-47F1-8E33-1300088FFE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94115" y="1857425"/>
            <a:ext cx="5534091" cy="566372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4. brigády rychlého nasazení</a:t>
            </a:r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29FC1E2B-E589-4F9F-B50F-C1395845F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103" y="104983"/>
            <a:ext cx="8780461" cy="1247775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Výsledky vědomostních testů dle útvarů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69874A88-F62C-420F-A576-947A483DF4A0}"/>
              </a:ext>
            </a:extLst>
          </p:cNvPr>
          <p:cNvSpPr txBox="1"/>
          <p:nvPr/>
        </p:nvSpPr>
        <p:spPr>
          <a:xfrm>
            <a:off x="86686" y="6383685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F61AC54-A319-4843-9365-43A74E324463}"/>
              </a:ext>
            </a:extLst>
          </p:cNvPr>
          <p:cNvSpPr txBox="1"/>
          <p:nvPr/>
        </p:nvSpPr>
        <p:spPr>
          <a:xfrm>
            <a:off x="6182685" y="6383685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2297054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TM04033921[[fn=Damašek]]</Template>
  <TotalTime>1158</TotalTime>
  <Words>985</Words>
  <Application>Microsoft Office PowerPoint</Application>
  <PresentationFormat>Širokoúhlá obrazovka</PresentationFormat>
  <Paragraphs>323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Damask</vt:lpstr>
      <vt:lpstr>Znalost poskytování první pomoci u příslušníků AČR se zaměřením na penetrující poranění, masivní krvácení a KPR</vt:lpstr>
      <vt:lpstr>Cíle bakalářské práce</vt:lpstr>
      <vt:lpstr>Metoda, sběr dat a organizace průzkumu</vt:lpstr>
      <vt:lpstr>Hlavní cíl praktické části : Zmapovat úroveň znalostí vojáků  z povolaní v první pomoci</vt:lpstr>
      <vt:lpstr>Prezentace aplikace PowerPoint</vt:lpstr>
      <vt:lpstr>Dílčí cíl 1:Zjistit, jak vojáci získávají  informace o první pomoci</vt:lpstr>
      <vt:lpstr>Dílčí cíl 2: Analyzovat rozdíl mezi CLS a ostatními vojáky</vt:lpstr>
      <vt:lpstr>Dílčí cíl 3: Porovnat výsledky vědomostního testu mezi jednotlivými útvary</vt:lpstr>
      <vt:lpstr>Výsledky vědomostních testů dle útvarů</vt:lpstr>
      <vt:lpstr>Výsledky vědomostních testů dle útvarů</vt:lpstr>
      <vt:lpstr>Výsledky vědomostních testů dle útvarů</vt:lpstr>
      <vt:lpstr>Závěr</vt:lpstr>
      <vt:lpstr>Děkuji vám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Znalost poskytování první pomoci u příslušníků AČR se zaměřením na penetrující poranění, masivní krvácení a KPR</dc:title>
  <dc:creator>Vojtech Rybka</dc:creator>
  <cp:lastModifiedBy>Lidmila Hamplová</cp:lastModifiedBy>
  <cp:revision>32</cp:revision>
  <dcterms:created xsi:type="dcterms:W3CDTF">2020-05-02T13:17:31Z</dcterms:created>
  <dcterms:modified xsi:type="dcterms:W3CDTF">2021-02-24T18:46:18Z</dcterms:modified>
</cp:coreProperties>
</file>