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64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vid\Desktop\Nov&#253;%20List%20Microsoft%20Excelu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077909904119129"/>
          <c:y val="5.2631578947368418E-2"/>
          <c:w val="0.61884996518292357"/>
          <c:h val="0.79799074457798036"/>
        </c:manualLayout>
      </c:layout>
      <c:pieChart>
        <c:varyColors val="1"/>
        <c:ser>
          <c:idx val="0"/>
          <c:order val="0"/>
          <c:explosion val="21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/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/>
          </c:dPt>
          <c:dLbls>
            <c:dLbl>
              <c:idx val="0"/>
              <c:layout>
                <c:manualLayout>
                  <c:x val="2.2815616797900298E-2"/>
                  <c:y val="3.3206474190726157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24,5%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3928696412948472E-2"/>
                  <c:y val="-0.1072801837270343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75,5%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'[Nový List Microsoft Excelu.xlsx]List18'!$B$4:$B$5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'[Nový List Microsoft Excelu.xlsx]List18'!$D$4:$D$5</c:f>
              <c:numCache>
                <c:formatCode>0.00%</c:formatCode>
                <c:ptCount val="2"/>
                <c:pt idx="0">
                  <c:v>0.24500000000000016</c:v>
                </c:pt>
                <c:pt idx="1">
                  <c:v>0.75500000000000078</c:v>
                </c:pt>
              </c:numCache>
            </c:numRef>
          </c:val>
          <c:extLst xmlns:c16r2="http://schemas.microsoft.com/office/drawing/2015/06/chart"/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5CFCB-BA75-4C91-B676-992AAE9CA8EF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026C1-4D73-4CCD-B5F8-773C509BE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129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026C1-4D73-4CCD-B5F8-773C509BE0E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487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7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85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75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40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86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44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926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50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8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3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6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1470025"/>
          </a:xfrm>
        </p:spPr>
        <p:txBody>
          <a:bodyPr/>
          <a:lstStyle/>
          <a:p>
            <a:r>
              <a:rPr lang="cs-CZ" dirty="0" smtClean="0"/>
              <a:t>OBHAJOBA </a:t>
            </a:r>
            <a:br>
              <a:rPr lang="cs-CZ" dirty="0" smtClean="0"/>
            </a:br>
            <a:r>
              <a:rPr lang="cs-CZ" dirty="0" smtClean="0"/>
              <a:t>bakalářské práce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514600"/>
            <a:ext cx="6400800" cy="2209800"/>
          </a:xfrm>
        </p:spPr>
        <p:txBody>
          <a:bodyPr>
            <a:normAutofit fontScale="55000" lnSpcReduction="20000"/>
          </a:bodyPr>
          <a:lstStyle/>
          <a:p>
            <a:r>
              <a:rPr lang="cs-CZ" sz="4200" dirty="0" smtClean="0">
                <a:solidFill>
                  <a:schemeClr val="tx1"/>
                </a:solidFill>
              </a:rPr>
              <a:t>Psychohygiena v profesi zdravotnického záchranáře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sz="3400" dirty="0" smtClean="0">
                <a:solidFill>
                  <a:schemeClr val="tx1"/>
                </a:solidFill>
              </a:rPr>
              <a:t>David Beneš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sz="3800" dirty="0" smtClean="0">
                <a:solidFill>
                  <a:schemeClr val="tx1"/>
                </a:solidFill>
              </a:rPr>
              <a:t>Vedoucí práce</a:t>
            </a:r>
            <a:r>
              <a:rPr lang="cs-CZ" sz="4400" dirty="0" smtClean="0">
                <a:solidFill>
                  <a:schemeClr val="tx1"/>
                </a:solidFill>
              </a:rPr>
              <a:t>: </a:t>
            </a:r>
            <a:r>
              <a:rPr lang="cs-CZ" dirty="0" smtClean="0">
                <a:solidFill>
                  <a:schemeClr val="tx1"/>
                </a:solidFill>
              </a:rPr>
              <a:t>Mgr. Mgr. et Bc. Josef Taybner Ph.D.</a:t>
            </a:r>
          </a:p>
          <a:p>
            <a:pPr algn="l"/>
            <a:r>
              <a:rPr lang="cs-CZ" sz="3800" dirty="0" smtClean="0">
                <a:solidFill>
                  <a:schemeClr val="tx1"/>
                </a:solidFill>
              </a:rPr>
              <a:t>Oponent práce</a:t>
            </a:r>
            <a:r>
              <a:rPr lang="cs-CZ" dirty="0" smtClean="0">
                <a:solidFill>
                  <a:schemeClr val="tx1"/>
                </a:solidFill>
              </a:rPr>
              <a:t>: Mgr. Jaroslav Pekara Ph.D.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4267200"/>
            <a:ext cx="21336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02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Největším stresorem v profesi ZZ je KPR dítěte za přítomnosti jeho rodičů.</a:t>
            </a:r>
          </a:p>
          <a:p>
            <a:endParaRPr lang="cs-CZ" dirty="0"/>
          </a:p>
          <a:p>
            <a:r>
              <a:rPr lang="cs-CZ" dirty="0" smtClean="0"/>
              <a:t>Nebyla prokázána významná </a:t>
            </a:r>
            <a:r>
              <a:rPr lang="cs-CZ" dirty="0"/>
              <a:t>závislost mezi pohlavím záchranáře a </a:t>
            </a:r>
            <a:r>
              <a:rPr lang="cs-CZ" dirty="0" smtClean="0"/>
              <a:t>vznikem </a:t>
            </a:r>
            <a:r>
              <a:rPr lang="cs-CZ" dirty="0"/>
              <a:t>stresu při provádění KPR dítěte za přítomnosti rodičů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Byla prokázána závislost </a:t>
            </a:r>
            <a:r>
              <a:rPr lang="cs-CZ" dirty="0"/>
              <a:t>mezi délkou </a:t>
            </a:r>
            <a:r>
              <a:rPr lang="cs-CZ" dirty="0" smtClean="0"/>
              <a:t>praxe </a:t>
            </a:r>
            <a:r>
              <a:rPr lang="cs-CZ" dirty="0"/>
              <a:t>záchranáře a </a:t>
            </a:r>
            <a:r>
              <a:rPr lang="cs-CZ" dirty="0" smtClean="0"/>
              <a:t>vznikem </a:t>
            </a:r>
            <a:r>
              <a:rPr lang="cs-CZ" dirty="0"/>
              <a:t>stresu při provádění KPR dítěte za přítomnosti jeho rodičů. </a:t>
            </a:r>
            <a:endParaRPr lang="cs-CZ" dirty="0" smtClean="0"/>
          </a:p>
          <a:p>
            <a:r>
              <a:rPr lang="cs-CZ" dirty="0" smtClean="0"/>
              <a:t>Málá využívanost intervenčních služeb.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882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obhajobě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Vysvětlete rozdíl mezi testem dobré shody a testem nezávislosti.</a:t>
            </a:r>
          </a:p>
        </p:txBody>
      </p:sp>
    </p:spTree>
    <p:extLst>
      <p:ext uri="{BB962C8B-B14F-4D97-AF65-F5344CB8AC3E}">
        <p14:creationId xmlns:p14="http://schemas.microsoft.com/office/powerpoint/2010/main" val="111040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cíl práce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609600" y="1752600"/>
            <a:ext cx="3810000" cy="426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Rectangle 4"/>
          <p:cNvSpPr/>
          <p:nvPr/>
        </p:nvSpPr>
        <p:spPr>
          <a:xfrm>
            <a:off x="4675632" y="1740408"/>
            <a:ext cx="3934968" cy="426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0574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Teoretická část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2971800"/>
            <a:ext cx="312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Přiblížení stresu, stresorů, profese </a:t>
            </a:r>
            <a:r>
              <a:rPr lang="cs-CZ" sz="2000" smtClean="0">
                <a:solidFill>
                  <a:schemeClr val="bg1"/>
                </a:solidFill>
              </a:rPr>
              <a:t>zdravotnického záchranáře a </a:t>
            </a:r>
            <a:r>
              <a:rPr lang="cs-CZ" sz="2000" dirty="0" smtClean="0">
                <a:solidFill>
                  <a:schemeClr val="bg1"/>
                </a:solidFill>
              </a:rPr>
              <a:t>krizové intervence.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63084" y="20574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Praktická část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90516" y="2980943"/>
            <a:ext cx="306171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Zjistit, jaký je největší stresor v profesi zdravotnického záchranáře.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47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Dílčí cíle práce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Dílčí cíl 1: </a:t>
            </a:r>
            <a:r>
              <a:rPr lang="cs-CZ" sz="2800" dirty="0" smtClean="0"/>
              <a:t>Zjistit</a:t>
            </a:r>
            <a:r>
              <a:rPr lang="cs-CZ" sz="2800" dirty="0"/>
              <a:t>, jaká je informovanost o možnosti využití intervenčních služeb a zda tyto služby zdravotničtí záchranáři využívají.</a:t>
            </a:r>
          </a:p>
          <a:p>
            <a:endParaRPr lang="cs-CZ" dirty="0" smtClean="0"/>
          </a:p>
          <a:p>
            <a:r>
              <a:rPr lang="cs-CZ" dirty="0" smtClean="0"/>
              <a:t>Dílčí cíl 2: </a:t>
            </a:r>
            <a:r>
              <a:rPr lang="cs-CZ" sz="2800" dirty="0"/>
              <a:t>Zjistit, zda pohlaví a délka praxe zdravotnického záchranáře souvisí se vznikem stresu při KPR dítěte za přítomnosti jeho rodičů.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590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průzkumu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Průzkum prováděn kvantitativní dotazníkovou metodou. </a:t>
            </a:r>
          </a:p>
          <a:p>
            <a:r>
              <a:rPr lang="cs-CZ" dirty="0" smtClean="0"/>
              <a:t>Průzkum prováděn ve dvou krajích LK a SK, výhradně zaměřen pro zdravotnické záchranáře (53 respondentů).</a:t>
            </a:r>
          </a:p>
          <a:p>
            <a:r>
              <a:rPr lang="cs-CZ" dirty="0" smtClean="0"/>
              <a:t>Průzkum obsahuje 27 otázek, primárně cílených na stresory v profesi ZZ, psychohygienu a intervenční služby.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816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1254149"/>
              </p:ext>
            </p:extLst>
          </p:nvPr>
        </p:nvGraphicFramePr>
        <p:xfrm>
          <a:off x="381000" y="2045732"/>
          <a:ext cx="8610600" cy="4462780"/>
        </p:xfrm>
        <a:graphic>
          <a:graphicData uri="http://schemas.openxmlformats.org/drawingml/2006/table">
            <a:tbl>
              <a:tblPr/>
              <a:tblGrid>
                <a:gridCol w="7067191"/>
                <a:gridCol w="1543409"/>
              </a:tblGrid>
              <a:tr h="4826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Stresor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Kladné odpovědi</a:t>
                      </a: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 pro Vás stresující provádění KPR u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dítěte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 přítomnosti jeho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rodičů?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83,0 %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 pro Vás stresující provádění KPR u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dospělého?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45,3 %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 pro Vás stresující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Vaše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platové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ohodnocení?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43,4 %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 pro Vás stresující ošetřování pacienta pod vlivem jiné návykové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látky?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39,6 %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 pro Vás stresující velké množství výjezdů během noční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služby?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34,0 %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 pro Vás stresující výjezd, který není z Vašeho pohledu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indikovaný?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28,3 %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 pro Vás stresující ošetřování opilého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pacienta?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15,1 %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16002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Hlavním výsledkem průzkumu je následující tabulka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3828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– dílčí cíl</a:t>
            </a:r>
            <a:endParaRPr lang="cs-CZ" dirty="0"/>
          </a:p>
        </p:txBody>
      </p:sp>
      <p:graphicFrame>
        <p:nvGraphicFramePr>
          <p:cNvPr id="4" name="Graf 3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o="urn:schemas-microsoft-com:office:office" xmlns:v="urn:schemas-microsoft-com:vml" xmlns:w10="urn:schemas-microsoft-com:office:word" xmlns:w="http://schemas.openxmlformats.org/wordprocessingml/2006/main" xmlns:a16="http://schemas.microsoft.com/office/drawing/2014/main" xmlns="" xmlns:ve="http://schemas.openxmlformats.org/markup-compatibility/2006" xmlns:lc="http://schemas.openxmlformats.org/drawingml/2006/lockedCanvas" id="{44B77F4D-5BD3-41DB-ABB5-A4C6C72E4D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1520726"/>
              </p:ext>
            </p:extLst>
          </p:nvPr>
        </p:nvGraphicFramePr>
        <p:xfrm>
          <a:off x="2438400" y="2350532"/>
          <a:ext cx="45720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71800" y="1707249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Graf využívání intervenčních služeb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3581400" y="5974449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Zdroj: vlastní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16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– dílčí cíl</a:t>
            </a: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148207"/>
              </p:ext>
            </p:extLst>
          </p:nvPr>
        </p:nvGraphicFramePr>
        <p:xfrm>
          <a:off x="609600" y="1676400"/>
          <a:ext cx="8077197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6623"/>
                <a:gridCol w="2016858"/>
                <a:gridCol w="2016858"/>
                <a:gridCol w="2016858"/>
              </a:tblGrid>
              <a:tr h="1584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Odpovědi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Četnosti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Pohlaví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58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Muž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Žena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</a:tr>
              <a:tr h="222822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Ano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Absolutní četnost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17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27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</a:tr>
              <a:tr h="2228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Relativní četnost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73,91%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90,00%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</a:tr>
              <a:tr h="3358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Očekávaná četnost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19,094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24,905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</a:tr>
              <a:tr h="222822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Absolutní četnost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</a:tr>
              <a:tr h="2228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Relativní četnost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21,74%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3,33%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</a:tr>
              <a:tr h="3358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Očekávaná četnost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2,603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3,396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</a:tr>
              <a:tr h="222822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Někdy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Absolutní četnost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</a:tr>
              <a:tr h="2228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Relativní četnost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4,35%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6,67%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</a:tr>
              <a:tr h="3358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Očekávaná četnost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1,301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1,698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</a:tr>
              <a:tr h="158455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Testové kritérium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4,425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58455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Kritická hodnota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4,605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335" marR="33335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4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cs-CZ" dirty="0" smtClean="0"/>
              <a:t>Výsledky – dílčí cíle</a:t>
            </a: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459648"/>
              </p:ext>
            </p:extLst>
          </p:nvPr>
        </p:nvGraphicFramePr>
        <p:xfrm>
          <a:off x="381000" y="1342902"/>
          <a:ext cx="8458200" cy="5626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8513"/>
                <a:gridCol w="1818513"/>
                <a:gridCol w="1079896"/>
                <a:gridCol w="1207750"/>
                <a:gridCol w="1266764"/>
                <a:gridCol w="1266764"/>
              </a:tblGrid>
              <a:tr h="2264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Odpovědi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Četnosti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Roky praxe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290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 až 5 let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 až 10 let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 až 20 let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21 a více let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</a:tr>
              <a:tr h="452907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Ano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Absolutní četnost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23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12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</a:tr>
              <a:tr h="4529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Relativní četnost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95,83%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81,82%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85,71%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0%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</a:tr>
              <a:tr h="4529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Očekávaná četnost 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19,924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9,132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11,622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3,32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</a:tr>
              <a:tr h="452907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Absolutní četnost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</a:tr>
              <a:tr h="4529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Relativní četnost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0%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9,09%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14,28%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75%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</a:tr>
              <a:tr h="4529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Očekávaná četnost 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2,716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1,245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1,584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0,452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</a:tr>
              <a:tr h="452907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Někdy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Absolutní četnost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</a:tr>
              <a:tr h="4529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Relativní četnost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4,17%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9,09%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0%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25%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</a:tr>
              <a:tr h="4529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Očekávaná četnost 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1,358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0,622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0,792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0,226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</a:tr>
              <a:tr h="22645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Testové kritérium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24,77031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645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Kritická hodnota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4,605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886" marR="3188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38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pro praxi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Zařazení povinných školení v rámci </a:t>
            </a:r>
            <a:r>
              <a:rPr lang="cs-CZ" dirty="0" smtClean="0"/>
              <a:t>celoživotního vzdělávání, </a:t>
            </a:r>
            <a:r>
              <a:rPr lang="cs-CZ" dirty="0"/>
              <a:t>která budou informovat o možnostech využívání psychosociálních krizových intervencí v daných krajích</a:t>
            </a:r>
            <a:r>
              <a:rPr lang="cs-CZ" dirty="0" smtClean="0"/>
              <a:t>.</a:t>
            </a:r>
          </a:p>
          <a:p>
            <a:r>
              <a:rPr lang="cs-CZ" dirty="0"/>
              <a:t>Posílit povědomí o psychosociálních krizových </a:t>
            </a:r>
            <a:r>
              <a:rPr lang="cs-CZ" dirty="0" smtClean="0"/>
              <a:t>intervencích, prostřednictvím E-learningové formy </a:t>
            </a:r>
            <a:r>
              <a:rPr lang="cs-CZ" dirty="0"/>
              <a:t>školení.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35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</TotalTime>
  <Words>500</Words>
  <Application>Microsoft Office PowerPoint</Application>
  <PresentationFormat>Předvádění na obrazovce (4:3)</PresentationFormat>
  <Paragraphs>161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OBHAJOBA  bakalářské práce</vt:lpstr>
      <vt:lpstr>Hlavní cíl práce</vt:lpstr>
      <vt:lpstr>Dílčí cíle práce</vt:lpstr>
      <vt:lpstr>Metodika průzkumu</vt:lpstr>
      <vt:lpstr>Výsledky</vt:lpstr>
      <vt:lpstr>Výsledky – dílčí cíl</vt:lpstr>
      <vt:lpstr>Výsledky – dílčí cíl</vt:lpstr>
      <vt:lpstr>Výsledky – dílčí cíle</vt:lpstr>
      <vt:lpstr>Doporučení pro praxi</vt:lpstr>
      <vt:lpstr>Závěr</vt:lpstr>
      <vt:lpstr>Otázky k obhajobě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 bakalářské práce</dc:title>
  <dc:creator>david beneš</dc:creator>
  <cp:lastModifiedBy>Hamplová Lidmila</cp:lastModifiedBy>
  <cp:revision>19</cp:revision>
  <dcterms:created xsi:type="dcterms:W3CDTF">2006-08-16T00:00:00Z</dcterms:created>
  <dcterms:modified xsi:type="dcterms:W3CDTF">2019-04-05T10:53:08Z</dcterms:modified>
</cp:coreProperties>
</file>