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6" r:id="rId7"/>
    <p:sldId id="267" r:id="rId8"/>
    <p:sldId id="268" r:id="rId9"/>
    <p:sldId id="264" r:id="rId10"/>
    <p:sldId id="262" r:id="rId11"/>
    <p:sldId id="263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1014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vid\Desktop\Nov&#253;%20List%20Microsoft%20Excelu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0077909904119129"/>
          <c:y val="5.2631578947368418E-2"/>
          <c:w val="0.61884996518292357"/>
          <c:h val="0.79799074457798036"/>
        </c:manualLayout>
      </c:layout>
      <c:pieChart>
        <c:varyColors val="1"/>
        <c:ser>
          <c:idx val="0"/>
          <c:order val="0"/>
          <c:explosion val="21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 xmlns:c16r2="http://schemas.microsoft.com/office/drawing/2015/06/chart"/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 xmlns:c16r2="http://schemas.microsoft.com/office/drawing/2015/06/chart"/>
          </c:dPt>
          <c:dLbls>
            <c:dLbl>
              <c:idx val="0"/>
              <c:layout>
                <c:manualLayout>
                  <c:x val="2.2815616797900298E-2"/>
                  <c:y val="3.3206474190726157E-2"/>
                </c:manualLayout>
              </c:layout>
              <c:tx>
                <c:rich>
                  <a:bodyPr/>
                  <a:lstStyle/>
                  <a:p>
                    <a:r>
                      <a:rPr lang="en-US" sz="1800" dirty="0" smtClean="0"/>
                      <a:t>24,5%</a:t>
                    </a:r>
                    <a:endParaRPr lang="en-US" dirty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5.3928696412948472E-2"/>
                  <c:y val="-0.1072801837270343"/>
                </c:manualLayout>
              </c:layout>
              <c:tx>
                <c:rich>
                  <a:bodyPr/>
                  <a:lstStyle/>
                  <a:p>
                    <a:r>
                      <a:rPr lang="en-US" sz="1800" dirty="0" smtClean="0"/>
                      <a:t>75,5%</a:t>
                    </a:r>
                    <a:endParaRPr lang="en-US" dirty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'[Nový List Microsoft Excelu.xlsx]List18'!$B$4:$B$5</c:f>
              <c:strCache>
                <c:ptCount val="2"/>
                <c:pt idx="0">
                  <c:v>Ano</c:v>
                </c:pt>
                <c:pt idx="1">
                  <c:v>Ne</c:v>
                </c:pt>
              </c:strCache>
            </c:strRef>
          </c:cat>
          <c:val>
            <c:numRef>
              <c:f>'[Nový List Microsoft Excelu.xlsx]List18'!$D$4:$D$5</c:f>
              <c:numCache>
                <c:formatCode>0.00%</c:formatCode>
                <c:ptCount val="2"/>
                <c:pt idx="0">
                  <c:v>0.24500000000000016</c:v>
                </c:pt>
                <c:pt idx="1">
                  <c:v>0.75500000000000078</c:v>
                </c:pt>
              </c:numCache>
            </c:numRef>
          </c:val>
          <c:extLst xmlns:c16r2="http://schemas.microsoft.com/office/drawing/2015/06/chart"/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cs-CZ"/>
        </a:p>
      </c:txPr>
    </c:legend>
    <c:plotVisOnly val="1"/>
    <c:dispBlanksAs val="zero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100">
          <a:latin typeface="Times New Roman" panose="02020603050405020304" pitchFamily="18" charset="0"/>
          <a:cs typeface="Times New Roman" panose="02020603050405020304" pitchFamily="18" charset="0"/>
        </a:defRPr>
      </a:pPr>
      <a:endParaRPr lang="cs-CZ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25CFCB-BA75-4C91-B676-992AAE9CA8EF}" type="datetimeFigureOut">
              <a:rPr lang="cs-CZ" smtClean="0"/>
              <a:t>5.4.2019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A026C1-4D73-4CCD-B5F8-773C509BE0E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581290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A026C1-4D73-4CCD-B5F8-773C509BE0EF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434871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276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585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775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140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732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486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8447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926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850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280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531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461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7772400" cy="1470025"/>
          </a:xfrm>
        </p:spPr>
        <p:txBody>
          <a:bodyPr/>
          <a:lstStyle/>
          <a:p>
            <a:r>
              <a:rPr lang="cs-CZ" dirty="0" smtClean="0"/>
              <a:t>OBHAJOBA </a:t>
            </a:r>
            <a:br>
              <a:rPr lang="cs-CZ" dirty="0" smtClean="0"/>
            </a:br>
            <a:r>
              <a:rPr lang="cs-CZ" dirty="0" smtClean="0"/>
              <a:t>bakalářské práce</a:t>
            </a:r>
            <a:endParaRPr lang="cs-C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2514600"/>
            <a:ext cx="6400800" cy="2209800"/>
          </a:xfrm>
        </p:spPr>
        <p:txBody>
          <a:bodyPr>
            <a:normAutofit fontScale="55000" lnSpcReduction="20000"/>
          </a:bodyPr>
          <a:lstStyle/>
          <a:p>
            <a:r>
              <a:rPr lang="cs-CZ" sz="4200" dirty="0" smtClean="0">
                <a:solidFill>
                  <a:schemeClr val="tx1"/>
                </a:solidFill>
              </a:rPr>
              <a:t>Psychohygiena v profesi zdravotnického záchranáře</a:t>
            </a:r>
          </a:p>
          <a:p>
            <a:endParaRPr lang="cs-CZ" dirty="0" smtClean="0">
              <a:solidFill>
                <a:schemeClr val="tx1"/>
              </a:solidFill>
            </a:endParaRPr>
          </a:p>
          <a:p>
            <a:r>
              <a:rPr lang="cs-CZ" sz="3400" dirty="0" smtClean="0">
                <a:solidFill>
                  <a:schemeClr val="tx1"/>
                </a:solidFill>
              </a:rPr>
              <a:t>David Beneš</a:t>
            </a:r>
          </a:p>
          <a:p>
            <a:endParaRPr lang="cs-CZ" dirty="0" smtClean="0">
              <a:solidFill>
                <a:schemeClr val="tx1"/>
              </a:solidFill>
            </a:endParaRPr>
          </a:p>
          <a:p>
            <a:pPr algn="l"/>
            <a:r>
              <a:rPr lang="cs-CZ" sz="3800" dirty="0" smtClean="0">
                <a:solidFill>
                  <a:schemeClr val="tx1"/>
                </a:solidFill>
              </a:rPr>
              <a:t>Vedoucí práce</a:t>
            </a:r>
            <a:r>
              <a:rPr lang="cs-CZ" sz="4400" dirty="0" smtClean="0">
                <a:solidFill>
                  <a:schemeClr val="tx1"/>
                </a:solidFill>
              </a:rPr>
              <a:t>: </a:t>
            </a:r>
            <a:r>
              <a:rPr lang="cs-CZ" dirty="0" smtClean="0">
                <a:solidFill>
                  <a:schemeClr val="tx1"/>
                </a:solidFill>
              </a:rPr>
              <a:t>Mgr. Mgr. et Bc. Josef Taybner Ph.D.</a:t>
            </a:r>
          </a:p>
          <a:p>
            <a:pPr algn="l"/>
            <a:r>
              <a:rPr lang="cs-CZ" sz="3800" dirty="0" smtClean="0">
                <a:solidFill>
                  <a:schemeClr val="tx1"/>
                </a:solidFill>
              </a:rPr>
              <a:t>Oponent práce</a:t>
            </a:r>
            <a:r>
              <a:rPr lang="cs-CZ" dirty="0" smtClean="0">
                <a:solidFill>
                  <a:schemeClr val="tx1"/>
                </a:solidFill>
              </a:rPr>
              <a:t>: Mgr. Jaroslav Pekara Ph.D.</a:t>
            </a:r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4267200"/>
            <a:ext cx="2133600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0025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Závěr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Největším stresorem v profesi ZZ je KPR dítěte za přítomnosti jeho rodičů.</a:t>
            </a:r>
          </a:p>
          <a:p>
            <a:endParaRPr lang="cs-CZ" dirty="0"/>
          </a:p>
          <a:p>
            <a:r>
              <a:rPr lang="cs-CZ" dirty="0" smtClean="0"/>
              <a:t>Nebyla prokázána významná </a:t>
            </a:r>
            <a:r>
              <a:rPr lang="cs-CZ" dirty="0"/>
              <a:t>závislost mezi pohlavím záchranáře a </a:t>
            </a:r>
            <a:r>
              <a:rPr lang="cs-CZ" dirty="0" smtClean="0"/>
              <a:t>vznikem </a:t>
            </a:r>
            <a:r>
              <a:rPr lang="cs-CZ" dirty="0"/>
              <a:t>stresu při provádění KPR dítěte za přítomnosti rodičů</a:t>
            </a:r>
            <a:r>
              <a:rPr lang="cs-CZ" dirty="0" smtClean="0"/>
              <a:t>.</a:t>
            </a:r>
          </a:p>
          <a:p>
            <a:r>
              <a:rPr lang="cs-CZ" dirty="0" smtClean="0"/>
              <a:t>Byla prokázána závislost </a:t>
            </a:r>
            <a:r>
              <a:rPr lang="cs-CZ" dirty="0"/>
              <a:t>mezi délkou </a:t>
            </a:r>
            <a:r>
              <a:rPr lang="cs-CZ" dirty="0" smtClean="0"/>
              <a:t>praxe </a:t>
            </a:r>
            <a:r>
              <a:rPr lang="cs-CZ" dirty="0"/>
              <a:t>záchranáře a </a:t>
            </a:r>
            <a:r>
              <a:rPr lang="cs-CZ" dirty="0" smtClean="0"/>
              <a:t>vznikem </a:t>
            </a:r>
            <a:r>
              <a:rPr lang="cs-CZ" dirty="0"/>
              <a:t>stresu při provádění KPR dítěte za přítomnosti jeho rodičů. </a:t>
            </a:r>
            <a:endParaRPr lang="cs-CZ" dirty="0" smtClean="0"/>
          </a:p>
          <a:p>
            <a:r>
              <a:rPr lang="cs-CZ" dirty="0" smtClean="0"/>
              <a:t>Málá využívanost intervenčních služeb.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78828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Otázky k obhajobě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Vysvětlete rozdíl mezi testem dobré shody a testem nezávislosti.</a:t>
            </a:r>
          </a:p>
        </p:txBody>
      </p:sp>
    </p:spTree>
    <p:extLst>
      <p:ext uri="{BB962C8B-B14F-4D97-AF65-F5344CB8AC3E}">
        <p14:creationId xmlns:p14="http://schemas.microsoft.com/office/powerpoint/2010/main" val="1110400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Hlavní cíl práce</a:t>
            </a:r>
            <a:endParaRPr lang="cs-CZ" dirty="0"/>
          </a:p>
        </p:txBody>
      </p:sp>
      <p:sp>
        <p:nvSpPr>
          <p:cNvPr id="4" name="Rectangle 3"/>
          <p:cNvSpPr/>
          <p:nvPr/>
        </p:nvSpPr>
        <p:spPr>
          <a:xfrm>
            <a:off x="609600" y="1752600"/>
            <a:ext cx="3810000" cy="426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Rectangle 4"/>
          <p:cNvSpPr/>
          <p:nvPr/>
        </p:nvSpPr>
        <p:spPr>
          <a:xfrm>
            <a:off x="4675632" y="1740408"/>
            <a:ext cx="3934968" cy="426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6" name="TextBox 5"/>
          <p:cNvSpPr txBox="1"/>
          <p:nvPr/>
        </p:nvSpPr>
        <p:spPr>
          <a:xfrm>
            <a:off x="762000" y="2057400"/>
            <a:ext cx="3200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>
                <a:solidFill>
                  <a:schemeClr val="bg1"/>
                </a:solidFill>
              </a:rPr>
              <a:t>Teoretická část</a:t>
            </a:r>
            <a:endParaRPr lang="cs-CZ" sz="28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38200" y="2971800"/>
            <a:ext cx="3124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solidFill>
                  <a:schemeClr val="bg1"/>
                </a:solidFill>
              </a:rPr>
              <a:t>Přiblížení stresu, stresorů, profese </a:t>
            </a:r>
            <a:r>
              <a:rPr lang="cs-CZ" sz="2000" smtClean="0">
                <a:solidFill>
                  <a:schemeClr val="bg1"/>
                </a:solidFill>
              </a:rPr>
              <a:t>zdravotnického záchranáře a </a:t>
            </a:r>
            <a:r>
              <a:rPr lang="cs-CZ" sz="2000" dirty="0" smtClean="0">
                <a:solidFill>
                  <a:schemeClr val="bg1"/>
                </a:solidFill>
              </a:rPr>
              <a:t>krizové intervence.</a:t>
            </a:r>
            <a:endParaRPr lang="cs-CZ" sz="20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863084" y="2057400"/>
            <a:ext cx="3200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>
                <a:solidFill>
                  <a:schemeClr val="bg1"/>
                </a:solidFill>
              </a:rPr>
              <a:t>Praktická část</a:t>
            </a:r>
            <a:endParaRPr lang="cs-CZ" sz="2800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90516" y="2980943"/>
            <a:ext cx="3061716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>
                <a:solidFill>
                  <a:schemeClr val="bg1"/>
                </a:solidFill>
              </a:rPr>
              <a:t>Zjistit, jaký je největší stresor v profesi zdravotnického záchranáře.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38473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Dílčí cíle práce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Dílčí cíl 1: </a:t>
            </a:r>
            <a:r>
              <a:rPr lang="cs-CZ" sz="2800" dirty="0" smtClean="0"/>
              <a:t>Zjistit</a:t>
            </a:r>
            <a:r>
              <a:rPr lang="cs-CZ" sz="2800" dirty="0"/>
              <a:t>, jaká je informovanost o možnosti využití intervenčních služeb a zda tyto služby zdravotničtí záchranáři využívají.</a:t>
            </a:r>
          </a:p>
          <a:p>
            <a:endParaRPr lang="cs-CZ" dirty="0" smtClean="0"/>
          </a:p>
          <a:p>
            <a:r>
              <a:rPr lang="cs-CZ" dirty="0" smtClean="0"/>
              <a:t>Dílčí cíl 2: </a:t>
            </a:r>
            <a:r>
              <a:rPr lang="cs-CZ" sz="2800" dirty="0"/>
              <a:t>Zjistit, zda pohlaví a délka praxe zdravotnického záchranáře souvisí se vznikem stresu při KPR dítěte za přítomnosti jeho rodičů.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85908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Metodika průzkumu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Průzkum prováděn kvantitativní dotazníkovou metodou. </a:t>
            </a:r>
          </a:p>
          <a:p>
            <a:r>
              <a:rPr lang="cs-CZ" dirty="0" smtClean="0"/>
              <a:t>Průzkum prováděn ve dvou krajích LK a SK, výhradně zaměřen pro zdravotnické záchranáře (53 respondentů).</a:t>
            </a:r>
          </a:p>
          <a:p>
            <a:r>
              <a:rPr lang="cs-CZ" dirty="0" smtClean="0"/>
              <a:t>Průzkum obsahuje 27 otázek, primárně cílených na stresory v profesi ZZ, psychohygienu a intervenční služby.</a:t>
            </a:r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18162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Výsledky</a:t>
            </a:r>
            <a:endParaRPr lang="cs-CZ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1254149"/>
              </p:ext>
            </p:extLst>
          </p:nvPr>
        </p:nvGraphicFramePr>
        <p:xfrm>
          <a:off x="381000" y="2045732"/>
          <a:ext cx="8610600" cy="4462780"/>
        </p:xfrm>
        <a:graphic>
          <a:graphicData uri="http://schemas.openxmlformats.org/drawingml/2006/table">
            <a:tbl>
              <a:tblPr/>
              <a:tblGrid>
                <a:gridCol w="7067191"/>
                <a:gridCol w="1543409"/>
              </a:tblGrid>
              <a:tr h="482600"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Stresor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Kladné odpovědi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Je pro Vás stresující provádění KPR u </a:t>
                      </a:r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dítěte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 přítomnosti jeho </a:t>
                      </a:r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rodičů?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83,0 %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Je pro Vás stresující provádění KPR u </a:t>
                      </a:r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dospělého?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45,3 %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Je pro Vás stresující </a:t>
                      </a:r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Vaše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platové </a:t>
                      </a:r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ohodnocení?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43,4 %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Je pro Vás stresující ošetřování pacienta pod vlivem jiné návykové </a:t>
                      </a:r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látky?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39,6 %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Je pro Vás stresující velké množství výjezdů během noční </a:t>
                      </a:r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služby?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34,0 %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Je pro Vás stresující výjezd, který není z Vašeho pohledu </a:t>
                      </a:r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indikovaný?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28,3 %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Je pro Vás stresující ošetřování opilého </a:t>
                      </a:r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pacienta?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15,1 %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81000" y="1600200"/>
            <a:ext cx="746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Hlavním výsledkem průzkumu je následující tabulka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638283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Výsledky – dílčí cíl</a:t>
            </a:r>
            <a:endParaRPr lang="cs-CZ" dirty="0"/>
          </a:p>
        </p:txBody>
      </p:sp>
      <p:graphicFrame>
        <p:nvGraphicFramePr>
          <p:cNvPr id="4" name="Graf 34">
            <a:extLst>
              <a:ext uri="{FF2B5EF4-FFF2-40B4-BE49-F238E27FC236}">
                <a16:creationId xmlns:wpc="http://schemas.microsoft.com/office/word/2010/wordprocessingCanvas" xmlns:mc="http://schemas.openxmlformats.org/markup-compatibility/2006" xmlns:m="http://schemas.openxmlformats.org/officeDocument/2006/math" xmlns:wp14="http://schemas.microsoft.com/office/word/2010/wordprocessingDrawing" xmlns:wp="http://schemas.openxmlformats.org/drawingml/2006/wordprocessingDrawing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o="urn:schemas-microsoft-com:office:office" xmlns:v="urn:schemas-microsoft-com:vml" xmlns:w10="urn:schemas-microsoft-com:office:word" xmlns:w="http://schemas.openxmlformats.org/wordprocessingml/2006/main" xmlns:a16="http://schemas.microsoft.com/office/drawing/2014/main" xmlns="" xmlns:ve="http://schemas.openxmlformats.org/markup-compatibility/2006" xmlns:lc="http://schemas.openxmlformats.org/drawingml/2006/lockedCanvas" id="{44B77F4D-5BD3-41DB-ABB5-A4C6C72E4DE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61520726"/>
              </p:ext>
            </p:extLst>
          </p:nvPr>
        </p:nvGraphicFramePr>
        <p:xfrm>
          <a:off x="2438400" y="2350532"/>
          <a:ext cx="4572000" cy="358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971800" y="1707249"/>
            <a:ext cx="320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 smtClean="0"/>
              <a:t>Graf využívání intervenčních služeb</a:t>
            </a:r>
            <a:endParaRPr lang="cs-CZ" dirty="0"/>
          </a:p>
        </p:txBody>
      </p:sp>
      <p:sp>
        <p:nvSpPr>
          <p:cNvPr id="6" name="TextBox 5"/>
          <p:cNvSpPr txBox="1"/>
          <p:nvPr/>
        </p:nvSpPr>
        <p:spPr>
          <a:xfrm>
            <a:off x="3581400" y="5974449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 smtClean="0"/>
              <a:t>Zdroj: vlastní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70163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Výsledky – dílčí cíl</a:t>
            </a:r>
            <a:endParaRPr lang="cs-CZ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9148207"/>
              </p:ext>
            </p:extLst>
          </p:nvPr>
        </p:nvGraphicFramePr>
        <p:xfrm>
          <a:off x="609600" y="1676400"/>
          <a:ext cx="8077197" cy="47548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26623"/>
                <a:gridCol w="2016858"/>
                <a:gridCol w="2016858"/>
                <a:gridCol w="2016858"/>
              </a:tblGrid>
              <a:tr h="15845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Odpovědi</a:t>
                      </a:r>
                      <a:endParaRPr lang="cs-CZ" sz="16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3335" marR="33335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Četnosti</a:t>
                      </a:r>
                      <a:endParaRPr lang="cs-CZ" sz="16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3335" marR="33335" marT="0" marB="0" anchor="b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Pohlaví</a:t>
                      </a:r>
                      <a:endParaRPr lang="cs-CZ" sz="16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3335" marR="33335" marT="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158455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 </a:t>
                      </a:r>
                      <a:endParaRPr lang="cs-CZ" sz="16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3335" marR="33335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 </a:t>
                      </a:r>
                      <a:endParaRPr lang="cs-CZ" sz="16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3335" marR="33335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Muž</a:t>
                      </a:r>
                      <a:endParaRPr lang="cs-CZ" sz="16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3335" marR="33335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Žena</a:t>
                      </a:r>
                      <a:endParaRPr lang="cs-CZ" sz="16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3335" marR="33335" marT="0" marB="0" anchor="b"/>
                </a:tc>
              </a:tr>
              <a:tr h="222822">
                <a:tc row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Ano</a:t>
                      </a:r>
                      <a:endParaRPr lang="cs-CZ" sz="16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3335" marR="33335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Absolutní četnost</a:t>
                      </a:r>
                      <a:endParaRPr lang="cs-CZ" sz="16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3335" marR="333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17</a:t>
                      </a:r>
                      <a:endParaRPr lang="cs-CZ" sz="16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3335" marR="333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27</a:t>
                      </a:r>
                      <a:endParaRPr lang="cs-CZ" sz="16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3335" marR="33335" marT="0" marB="0" anchor="b"/>
                </a:tc>
              </a:tr>
              <a:tr h="222822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Relativní četnost</a:t>
                      </a:r>
                      <a:endParaRPr lang="cs-CZ" sz="16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3335" marR="333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73,91%</a:t>
                      </a:r>
                      <a:endParaRPr lang="cs-CZ" sz="16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3335" marR="333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90,00%</a:t>
                      </a:r>
                      <a:endParaRPr lang="cs-CZ" sz="16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3335" marR="33335" marT="0" marB="0" anchor="b"/>
                </a:tc>
              </a:tr>
              <a:tr h="335855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Očekávaná četnost</a:t>
                      </a:r>
                      <a:endParaRPr lang="cs-CZ" sz="16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3335" marR="333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19,094</a:t>
                      </a:r>
                      <a:endParaRPr lang="cs-CZ" sz="16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3335" marR="333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24,905</a:t>
                      </a:r>
                      <a:endParaRPr lang="cs-CZ" sz="16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3335" marR="33335" marT="0" marB="0" anchor="b"/>
                </a:tc>
              </a:tr>
              <a:tr h="222822">
                <a:tc row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Ne</a:t>
                      </a:r>
                      <a:endParaRPr lang="cs-CZ" sz="16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3335" marR="33335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Absolutní četnost</a:t>
                      </a:r>
                      <a:endParaRPr lang="cs-CZ" sz="16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3335" marR="333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5</a:t>
                      </a:r>
                      <a:endParaRPr lang="cs-CZ" sz="16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3335" marR="333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1</a:t>
                      </a:r>
                      <a:endParaRPr lang="cs-CZ" sz="16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3335" marR="33335" marT="0" marB="0" anchor="b"/>
                </a:tc>
              </a:tr>
              <a:tr h="222822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Relativní četnost</a:t>
                      </a:r>
                      <a:endParaRPr lang="cs-CZ" sz="16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3335" marR="333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21,74%</a:t>
                      </a:r>
                      <a:endParaRPr lang="cs-CZ" sz="16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3335" marR="333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3,33%</a:t>
                      </a:r>
                      <a:endParaRPr lang="cs-CZ" sz="16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3335" marR="33335" marT="0" marB="0" anchor="b"/>
                </a:tc>
              </a:tr>
              <a:tr h="335855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Očekávaná četnost</a:t>
                      </a:r>
                      <a:endParaRPr lang="cs-CZ" sz="16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3335" marR="333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2,603</a:t>
                      </a:r>
                      <a:endParaRPr lang="cs-CZ" sz="16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3335" marR="333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3,396</a:t>
                      </a:r>
                      <a:endParaRPr lang="cs-CZ" sz="16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3335" marR="33335" marT="0" marB="0" anchor="b"/>
                </a:tc>
              </a:tr>
              <a:tr h="222822">
                <a:tc row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Někdy</a:t>
                      </a:r>
                      <a:endParaRPr lang="cs-CZ" sz="16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3335" marR="33335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Absolutní četnost</a:t>
                      </a:r>
                      <a:endParaRPr lang="cs-CZ" sz="16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3335" marR="333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1</a:t>
                      </a:r>
                      <a:endParaRPr lang="cs-CZ" sz="16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3335" marR="333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2</a:t>
                      </a:r>
                      <a:endParaRPr lang="cs-CZ" sz="16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3335" marR="33335" marT="0" marB="0" anchor="b"/>
                </a:tc>
              </a:tr>
              <a:tr h="222822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Relativní četnost</a:t>
                      </a:r>
                      <a:endParaRPr lang="cs-CZ" sz="16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3335" marR="333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4,35%</a:t>
                      </a:r>
                      <a:endParaRPr lang="cs-CZ" sz="16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3335" marR="333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6,67%</a:t>
                      </a:r>
                      <a:endParaRPr lang="cs-CZ" sz="16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3335" marR="33335" marT="0" marB="0" anchor="b"/>
                </a:tc>
              </a:tr>
              <a:tr h="335855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Očekávaná četnost</a:t>
                      </a:r>
                      <a:endParaRPr lang="cs-CZ" sz="16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3335" marR="333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1,301</a:t>
                      </a:r>
                      <a:endParaRPr lang="cs-CZ" sz="16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3335" marR="3333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1,698</a:t>
                      </a:r>
                      <a:endParaRPr lang="cs-CZ" sz="16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3335" marR="33335" marT="0" marB="0" anchor="b"/>
                </a:tc>
              </a:tr>
              <a:tr h="158455"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Testové kritérium</a:t>
                      </a:r>
                      <a:endParaRPr lang="cs-CZ" sz="16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3335" marR="33335" marT="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4,425</a:t>
                      </a:r>
                      <a:endParaRPr lang="cs-CZ" sz="16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3335" marR="33335" marT="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158455"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Kritická hodnota</a:t>
                      </a:r>
                      <a:endParaRPr lang="cs-CZ" sz="16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3335" marR="33335" marT="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4,605</a:t>
                      </a:r>
                      <a:endParaRPr lang="cs-CZ" sz="16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3335" marR="33335" marT="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245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/>
          <a:lstStyle/>
          <a:p>
            <a:r>
              <a:rPr lang="cs-CZ" dirty="0" smtClean="0"/>
              <a:t>Výsledky – dílčí cíle</a:t>
            </a:r>
            <a:endParaRPr lang="cs-CZ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2459648"/>
              </p:ext>
            </p:extLst>
          </p:nvPr>
        </p:nvGraphicFramePr>
        <p:xfrm>
          <a:off x="381000" y="1342902"/>
          <a:ext cx="8458200" cy="56263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18513"/>
                <a:gridCol w="1818513"/>
                <a:gridCol w="1079896"/>
                <a:gridCol w="1207750"/>
                <a:gridCol w="1266764"/>
                <a:gridCol w="1266764"/>
              </a:tblGrid>
              <a:tr h="22645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Odpovědi</a:t>
                      </a:r>
                      <a:endParaRPr lang="cs-CZ" sz="16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1886" marR="3188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Četnosti</a:t>
                      </a:r>
                      <a:endParaRPr lang="cs-CZ" sz="16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1886" marR="31886" marT="0" marB="0" anchor="b"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Roky praxe</a:t>
                      </a:r>
                      <a:endParaRPr lang="cs-CZ" sz="16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1886" marR="31886" marT="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452907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 </a:t>
                      </a:r>
                      <a:endParaRPr lang="cs-CZ" sz="16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1886" marR="3188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 </a:t>
                      </a:r>
                      <a:endParaRPr lang="cs-CZ" sz="16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1886" marR="3188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0 až 5 let</a:t>
                      </a:r>
                      <a:endParaRPr lang="cs-CZ" sz="16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1886" marR="3188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6 až 10 let</a:t>
                      </a:r>
                      <a:endParaRPr lang="cs-CZ" sz="16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1886" marR="3188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11 až 20 let</a:t>
                      </a:r>
                      <a:endParaRPr lang="cs-CZ" sz="16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1886" marR="3188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21 a více let</a:t>
                      </a:r>
                      <a:endParaRPr lang="cs-CZ" sz="16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1886" marR="31886" marT="0" marB="0" anchor="b"/>
                </a:tc>
              </a:tr>
              <a:tr h="452907">
                <a:tc row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Ano</a:t>
                      </a:r>
                      <a:endParaRPr lang="cs-CZ" sz="16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1886" marR="3188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Absolutní četnost</a:t>
                      </a:r>
                      <a:endParaRPr lang="cs-CZ" sz="16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1886" marR="3188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23</a:t>
                      </a:r>
                      <a:endParaRPr lang="cs-CZ" sz="16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1886" marR="3188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9</a:t>
                      </a:r>
                      <a:endParaRPr lang="cs-CZ" sz="16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1886" marR="3188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12</a:t>
                      </a:r>
                      <a:endParaRPr lang="cs-CZ" sz="16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1886" marR="3188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0</a:t>
                      </a:r>
                      <a:endParaRPr lang="cs-CZ" sz="16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1886" marR="31886" marT="0" marB="0" anchor="b"/>
                </a:tc>
              </a:tr>
              <a:tr h="452907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Relativní četnost</a:t>
                      </a:r>
                      <a:endParaRPr lang="cs-CZ" sz="16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1886" marR="3188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95,83%</a:t>
                      </a:r>
                      <a:endParaRPr lang="cs-CZ" sz="16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1886" marR="3188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81,82%</a:t>
                      </a:r>
                      <a:endParaRPr lang="cs-CZ" sz="16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1886" marR="3188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85,71%</a:t>
                      </a:r>
                      <a:endParaRPr lang="cs-CZ" sz="16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1886" marR="3188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0%</a:t>
                      </a:r>
                      <a:endParaRPr lang="cs-CZ" sz="16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1886" marR="31886" marT="0" marB="0" anchor="b"/>
                </a:tc>
              </a:tr>
              <a:tr h="452907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Očekávaná četnost </a:t>
                      </a:r>
                      <a:endParaRPr lang="cs-CZ" sz="16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1886" marR="3188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19,924</a:t>
                      </a:r>
                      <a:endParaRPr lang="cs-CZ" sz="16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1886" marR="3188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9,132</a:t>
                      </a:r>
                      <a:endParaRPr lang="cs-CZ" sz="16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1886" marR="3188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11,622</a:t>
                      </a:r>
                      <a:endParaRPr lang="cs-CZ" sz="16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1886" marR="3188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3,32</a:t>
                      </a:r>
                      <a:endParaRPr lang="cs-CZ" sz="16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1886" marR="31886" marT="0" marB="0" anchor="b"/>
                </a:tc>
              </a:tr>
              <a:tr h="452907">
                <a:tc row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Ne</a:t>
                      </a:r>
                      <a:endParaRPr lang="cs-CZ" sz="16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1886" marR="3188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Absolutní četnost</a:t>
                      </a:r>
                      <a:endParaRPr lang="cs-CZ" sz="16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1886" marR="3188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0</a:t>
                      </a:r>
                      <a:endParaRPr lang="cs-CZ" sz="16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1886" marR="3188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1</a:t>
                      </a:r>
                      <a:endParaRPr lang="cs-CZ" sz="16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1886" marR="3188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2</a:t>
                      </a:r>
                      <a:endParaRPr lang="cs-CZ" sz="16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1886" marR="3188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3</a:t>
                      </a:r>
                      <a:endParaRPr lang="cs-CZ" sz="16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1886" marR="31886" marT="0" marB="0" anchor="b"/>
                </a:tc>
              </a:tr>
              <a:tr h="452907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Relativní četnost</a:t>
                      </a:r>
                      <a:endParaRPr lang="cs-CZ" sz="16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1886" marR="3188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0%</a:t>
                      </a:r>
                      <a:endParaRPr lang="cs-CZ" sz="16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1886" marR="3188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9,09%</a:t>
                      </a:r>
                      <a:endParaRPr lang="cs-CZ" sz="16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1886" marR="3188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14,28%</a:t>
                      </a:r>
                      <a:endParaRPr lang="cs-CZ" sz="16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1886" marR="3188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75%</a:t>
                      </a:r>
                      <a:endParaRPr lang="cs-CZ" sz="16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1886" marR="31886" marT="0" marB="0" anchor="b"/>
                </a:tc>
              </a:tr>
              <a:tr h="452907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Očekávaná četnost </a:t>
                      </a:r>
                      <a:endParaRPr lang="cs-CZ" sz="16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1886" marR="3188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2,716</a:t>
                      </a:r>
                      <a:endParaRPr lang="cs-CZ" sz="16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1886" marR="3188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1,245</a:t>
                      </a:r>
                      <a:endParaRPr lang="cs-CZ" sz="16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1886" marR="3188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1,584</a:t>
                      </a:r>
                      <a:endParaRPr lang="cs-CZ" sz="16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1886" marR="3188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0,452</a:t>
                      </a:r>
                      <a:endParaRPr lang="cs-CZ" sz="16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1886" marR="31886" marT="0" marB="0" anchor="b"/>
                </a:tc>
              </a:tr>
              <a:tr h="452907">
                <a:tc row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Někdy</a:t>
                      </a:r>
                      <a:endParaRPr lang="cs-CZ" sz="16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1886" marR="31886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Absolutní četnost</a:t>
                      </a:r>
                      <a:endParaRPr lang="cs-CZ" sz="16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1886" marR="3188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1</a:t>
                      </a:r>
                      <a:endParaRPr lang="cs-CZ" sz="16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1886" marR="3188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1</a:t>
                      </a:r>
                      <a:endParaRPr lang="cs-CZ" sz="16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1886" marR="3188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0</a:t>
                      </a:r>
                      <a:endParaRPr lang="cs-CZ" sz="16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1886" marR="3188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1</a:t>
                      </a:r>
                      <a:endParaRPr lang="cs-CZ" sz="16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1886" marR="31886" marT="0" marB="0" anchor="b"/>
                </a:tc>
              </a:tr>
              <a:tr h="452907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Relativní četnost</a:t>
                      </a:r>
                      <a:endParaRPr lang="cs-CZ" sz="16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1886" marR="3188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4,17%</a:t>
                      </a:r>
                      <a:endParaRPr lang="cs-CZ" sz="16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1886" marR="3188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9,09%</a:t>
                      </a:r>
                      <a:endParaRPr lang="cs-CZ" sz="16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1886" marR="3188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0%</a:t>
                      </a:r>
                      <a:endParaRPr lang="cs-CZ" sz="16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1886" marR="3188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25%</a:t>
                      </a:r>
                      <a:endParaRPr lang="cs-CZ" sz="16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1886" marR="31886" marT="0" marB="0" anchor="b"/>
                </a:tc>
              </a:tr>
              <a:tr h="452907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Očekávaná četnost </a:t>
                      </a:r>
                      <a:endParaRPr lang="cs-CZ" sz="16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1886" marR="3188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1,358</a:t>
                      </a:r>
                      <a:endParaRPr lang="cs-CZ" sz="16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1886" marR="3188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0,622</a:t>
                      </a:r>
                      <a:endParaRPr lang="cs-CZ" sz="16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1886" marR="3188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0,792</a:t>
                      </a:r>
                      <a:endParaRPr lang="cs-CZ" sz="16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1886" marR="31886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0,226</a:t>
                      </a:r>
                      <a:endParaRPr lang="cs-CZ" sz="16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1886" marR="31886" marT="0" marB="0" anchor="b"/>
                </a:tc>
              </a:tr>
              <a:tr h="226453"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Testové kritérium</a:t>
                      </a:r>
                      <a:endParaRPr lang="cs-CZ" sz="16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1886" marR="31886" marT="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24,77031</a:t>
                      </a:r>
                      <a:endParaRPr lang="cs-CZ" sz="16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1886" marR="31886" marT="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26453"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Kritická hodnota</a:t>
                      </a:r>
                      <a:endParaRPr lang="cs-CZ" sz="16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1886" marR="31886" marT="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4,605</a:t>
                      </a:r>
                      <a:endParaRPr lang="cs-CZ" sz="16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1886" marR="31886" marT="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9387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Doporučení pro praxi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Zařazení povinných školení v rámci </a:t>
            </a:r>
            <a:r>
              <a:rPr lang="cs-CZ" dirty="0" smtClean="0"/>
              <a:t>celoživotního vzdělávání, </a:t>
            </a:r>
            <a:r>
              <a:rPr lang="cs-CZ" dirty="0"/>
              <a:t>která budou informovat o možnostech využívání psychosociálních krizových intervencí v daných krajích</a:t>
            </a:r>
            <a:r>
              <a:rPr lang="cs-CZ" dirty="0" smtClean="0"/>
              <a:t>.</a:t>
            </a:r>
          </a:p>
          <a:p>
            <a:r>
              <a:rPr lang="cs-CZ" dirty="0"/>
              <a:t>Posílit povědomí o psychosociálních krizových </a:t>
            </a:r>
            <a:r>
              <a:rPr lang="cs-CZ" dirty="0" smtClean="0"/>
              <a:t>intervencích, prostřednictvím E-learningové formy </a:t>
            </a:r>
            <a:r>
              <a:rPr lang="cs-CZ" dirty="0"/>
              <a:t>školení. 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22359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766</TotalTime>
  <Words>500</Words>
  <Application>Microsoft Office PowerPoint</Application>
  <PresentationFormat>Předvádění na obrazovce (4:3)</PresentationFormat>
  <Paragraphs>161</Paragraphs>
  <Slides>11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5" baseType="lpstr">
      <vt:lpstr>Arial</vt:lpstr>
      <vt:lpstr>Calibri</vt:lpstr>
      <vt:lpstr>Times New Roman</vt:lpstr>
      <vt:lpstr>Office Theme</vt:lpstr>
      <vt:lpstr>OBHAJOBA  bakalářské práce</vt:lpstr>
      <vt:lpstr>Hlavní cíl práce</vt:lpstr>
      <vt:lpstr>Dílčí cíle práce</vt:lpstr>
      <vt:lpstr>Metodika průzkumu</vt:lpstr>
      <vt:lpstr>Výsledky</vt:lpstr>
      <vt:lpstr>Výsledky – dílčí cíl</vt:lpstr>
      <vt:lpstr>Výsledky – dílčí cíl</vt:lpstr>
      <vt:lpstr>Výsledky – dílčí cíle</vt:lpstr>
      <vt:lpstr>Doporučení pro praxi</vt:lpstr>
      <vt:lpstr>Závěr</vt:lpstr>
      <vt:lpstr>Otázky k obhajobě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OBHAJOBA  bakalářské práce</dc:title>
  <dc:creator>david beneš</dc:creator>
  <cp:lastModifiedBy>Hamplová Lidmila</cp:lastModifiedBy>
  <cp:revision>19</cp:revision>
  <dcterms:created xsi:type="dcterms:W3CDTF">2006-08-16T00:00:00Z</dcterms:created>
  <dcterms:modified xsi:type="dcterms:W3CDTF">2019-04-05T10:53:08Z</dcterms:modified>
</cp:coreProperties>
</file>