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5" r:id="rId9"/>
    <p:sldId id="274" r:id="rId10"/>
    <p:sldId id="275" r:id="rId11"/>
    <p:sldId id="262" r:id="rId12"/>
    <p:sldId id="269" r:id="rId13"/>
    <p:sldId id="268" r:id="rId14"/>
    <p:sldId id="263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Znalost změny kompetencí vyhláškou 391/2017 Sb.</a:t>
            </a:r>
            <a:endParaRPr lang="cs-CZ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2673763155428484E-4"/>
          <c:y val="0.11822199413165232"/>
          <c:w val="0.51301587301587648"/>
          <c:h val="0.93518518518518523"/>
        </c:manualLayout>
      </c:layout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50 %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50 %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List1!$A$376:$A$377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List1!$B$376:$B$377</c:f>
              <c:numCache>
                <c:formatCode>General</c:formatCode>
                <c:ptCount val="2"/>
                <c:pt idx="0">
                  <c:v>38</c:v>
                </c:pt>
                <c:pt idx="1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EC-4658-B57A-B56264AE6A5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8128183977003"/>
          <c:y val="0.4255420676582109"/>
          <c:w val="8.4570228721410248E-2"/>
          <c:h val="0.16743438320210094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Praktický nácvik bez pomůcek</a:t>
            </a:r>
            <a:endParaRPr lang="cs-CZ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List1!$B$273</c:f>
              <c:strCache>
                <c:ptCount val="1"/>
                <c:pt idx="0">
                  <c:v>43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List1!$A$274:$A$278</c:f>
              <c:strCache>
                <c:ptCount val="5"/>
                <c:pt idx="0">
                  <c:v>Gordonův manévr</c:v>
                </c:pt>
                <c:pt idx="1">
                  <c:v>Poloha na boku (stabilizovaná poloha)</c:v>
                </c:pt>
                <c:pt idx="2">
                  <c:v>Esmarchův hmat</c:v>
                </c:pt>
                <c:pt idx="3">
                  <c:v>Záklon hlavy</c:v>
                </c:pt>
                <c:pt idx="4">
                  <c:v>Nezajišťoval/a DC</c:v>
                </c:pt>
              </c:strCache>
            </c:strRef>
          </c:cat>
          <c:val>
            <c:numRef>
              <c:f>List1!$B$274:$B$278</c:f>
              <c:numCache>
                <c:formatCode>General</c:formatCode>
                <c:ptCount val="5"/>
                <c:pt idx="0">
                  <c:v>41</c:v>
                </c:pt>
                <c:pt idx="1">
                  <c:v>61</c:v>
                </c:pt>
                <c:pt idx="2">
                  <c:v>47</c:v>
                </c:pt>
                <c:pt idx="3">
                  <c:v>68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44-4B41-BFF4-45BB98D3B8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4628704"/>
        <c:axId val="164629096"/>
      </c:barChart>
      <c:catAx>
        <c:axId val="164628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4629096"/>
        <c:crosses val="autoZero"/>
        <c:auto val="1"/>
        <c:lblAlgn val="ctr"/>
        <c:lblOffset val="100"/>
        <c:noMultiLvlLbl val="0"/>
      </c:catAx>
      <c:valAx>
        <c:axId val="164629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4628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Praktický nácvik s pomůckami</a:t>
            </a:r>
            <a:endParaRPr lang="cs-CZ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List1!$B$297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List1!$A$298:$A$306</c:f>
              <c:strCache>
                <c:ptCount val="9"/>
                <c:pt idx="0">
                  <c:v>Ústní, nebo nosní vzduchovod</c:v>
                </c:pt>
                <c:pt idx="1">
                  <c:v>Laryngeální maska</c:v>
                </c:pt>
                <c:pt idx="2">
                  <c:v>Laryngeální tubus</c:v>
                </c:pt>
                <c:pt idx="3">
                  <c:v>Pomocí obličejové masky a ambuvaku</c:v>
                </c:pt>
                <c:pt idx="4">
                  <c:v>Kombitubus</c:v>
                </c:pt>
                <c:pt idx="5">
                  <c:v>orotracheální intubace</c:v>
                </c:pt>
                <c:pt idx="6">
                  <c:v>Set Quicktrach</c:v>
                </c:pt>
                <c:pt idx="7">
                  <c:v>Jiným způsobem</c:v>
                </c:pt>
                <c:pt idx="8">
                  <c:v>Nezajišťoval/a</c:v>
                </c:pt>
              </c:strCache>
            </c:strRef>
          </c:cat>
          <c:val>
            <c:numRef>
              <c:f>List1!$B$298:$B$306</c:f>
              <c:numCache>
                <c:formatCode>General</c:formatCode>
                <c:ptCount val="9"/>
                <c:pt idx="0">
                  <c:v>69</c:v>
                </c:pt>
                <c:pt idx="1">
                  <c:v>61</c:v>
                </c:pt>
                <c:pt idx="2">
                  <c:v>28</c:v>
                </c:pt>
                <c:pt idx="3">
                  <c:v>64</c:v>
                </c:pt>
                <c:pt idx="4">
                  <c:v>29</c:v>
                </c:pt>
                <c:pt idx="5">
                  <c:v>52</c:v>
                </c:pt>
                <c:pt idx="6">
                  <c:v>20</c:v>
                </c:pt>
                <c:pt idx="7">
                  <c:v>1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AA-4AC7-B6BC-FF7BCE2908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4629880"/>
        <c:axId val="164630272"/>
      </c:barChart>
      <c:catAx>
        <c:axId val="164629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4630272"/>
        <c:crosses val="autoZero"/>
        <c:auto val="1"/>
        <c:lblAlgn val="ctr"/>
        <c:lblOffset val="100"/>
        <c:noMultiLvlLbl val="0"/>
      </c:catAx>
      <c:valAx>
        <c:axId val="164630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46298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Zajištění</a:t>
            </a:r>
            <a:r>
              <a:rPr lang="cs-CZ" baseline="0" dirty="0" smtClean="0"/>
              <a:t> dýchacích cest bez indikace lékaře</a:t>
            </a:r>
            <a:endParaRPr lang="cs-CZ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List1!$B$329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List1!$A$330:$A$334</c:f>
              <c:strCache>
                <c:ptCount val="5"/>
                <c:pt idx="0">
                  <c:v>Ruční křísící vak s obličejovou maskou</c:v>
                </c:pt>
                <c:pt idx="1">
                  <c:v>Uvolnění dýchacích cest bez pomůcek (záklon hlavy)</c:v>
                </c:pt>
                <c:pt idx="2">
                  <c:v>Zajišťovat dýchací cesty dostupnými pomůckami</c:v>
                </c:pt>
                <c:pt idx="3">
                  <c:v>Orotracheální intubace</c:v>
                </c:pt>
                <c:pt idx="4">
                  <c:v>Koniotomie</c:v>
                </c:pt>
              </c:strCache>
            </c:strRef>
          </c:cat>
          <c:val>
            <c:numRef>
              <c:f>List1!$B$330:$B$334</c:f>
              <c:numCache>
                <c:formatCode>General</c:formatCode>
                <c:ptCount val="5"/>
                <c:pt idx="0">
                  <c:v>65</c:v>
                </c:pt>
                <c:pt idx="1">
                  <c:v>71</c:v>
                </c:pt>
                <c:pt idx="2">
                  <c:v>35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93-408C-9454-30977327E8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5164184"/>
        <c:axId val="166003024"/>
      </c:barChart>
      <c:catAx>
        <c:axId val="135164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6003024"/>
        <c:crosses val="autoZero"/>
        <c:auto val="1"/>
        <c:lblAlgn val="ctr"/>
        <c:lblOffset val="100"/>
        <c:noMultiLvlLbl val="0"/>
      </c:catAx>
      <c:valAx>
        <c:axId val="166003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5164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Zajištění</a:t>
            </a:r>
            <a:r>
              <a:rPr lang="cs-CZ" baseline="0" dirty="0" smtClean="0"/>
              <a:t> dýchacích cest s indikací lékaře</a:t>
            </a:r>
            <a:endParaRPr lang="cs-CZ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List1!$B$352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List1!$A$353:$A$357</c:f>
              <c:strCache>
                <c:ptCount val="5"/>
                <c:pt idx="0">
                  <c:v>Ruční křísící vak s obličejovou maskou</c:v>
                </c:pt>
                <c:pt idx="1">
                  <c:v>Uvolnění dýchacích cest bez pomůcek (záklon hlavy)</c:v>
                </c:pt>
                <c:pt idx="2">
                  <c:v>Zajišťovat dýchací cesty dostupnými pomůckami</c:v>
                </c:pt>
                <c:pt idx="3">
                  <c:v>Orotracheální intubace</c:v>
                </c:pt>
                <c:pt idx="4">
                  <c:v>Koniotomie </c:v>
                </c:pt>
              </c:strCache>
            </c:strRef>
          </c:cat>
          <c:val>
            <c:numRef>
              <c:f>List1!$B$353:$B$357</c:f>
              <c:numCache>
                <c:formatCode>General</c:formatCode>
                <c:ptCount val="5"/>
                <c:pt idx="0">
                  <c:v>41</c:v>
                </c:pt>
                <c:pt idx="1">
                  <c:v>40</c:v>
                </c:pt>
                <c:pt idx="2">
                  <c:v>63</c:v>
                </c:pt>
                <c:pt idx="3">
                  <c:v>37</c:v>
                </c:pt>
                <c:pt idx="4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D3-4C4E-87CE-63E48F1F88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6029392"/>
        <c:axId val="166094872"/>
      </c:barChart>
      <c:catAx>
        <c:axId val="166029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6094872"/>
        <c:crosses val="autoZero"/>
        <c:auto val="1"/>
        <c:lblAlgn val="ctr"/>
        <c:lblOffset val="100"/>
        <c:noMultiLvlLbl val="0"/>
      </c:catAx>
      <c:valAx>
        <c:axId val="166094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6029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Situace zajištění DC na ZZS</a:t>
            </a:r>
            <a:endParaRPr lang="cs-CZ" dirty="0"/>
          </a:p>
        </c:rich>
      </c:tx>
      <c:layout>
        <c:manualLayout>
          <c:xMode val="edge"/>
          <c:yMode val="edge"/>
          <c:x val="0.55627810635871255"/>
          <c:y val="2.750410034881840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5326078681225616E-2"/>
          <c:y val="5.3240647162096609E-2"/>
          <c:w val="0.51663405088062619"/>
          <c:h val="0.91666666666666652"/>
        </c:manualLayout>
      </c:layout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55 %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22 %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List1!$A$185:$A$188</c:f>
              <c:strCache>
                <c:ptCount val="4"/>
                <c:pt idx="0">
                  <c:v>Velmi často (pokaždé, když to situace vyžadovala)</c:v>
                </c:pt>
                <c:pt idx="1">
                  <c:v>Většinou jsem při zajištění DC pouze asistoval/a</c:v>
                </c:pt>
                <c:pt idx="2">
                  <c:v>Nikdy jsem nebyl/a v situaci kdy by byla potřeba zajistit DC</c:v>
                </c:pt>
                <c:pt idx="3">
                  <c:v>V průběhu praxe mi nebylo dovoleno samostatně zajistit DC</c:v>
                </c:pt>
              </c:strCache>
            </c:strRef>
          </c:cat>
          <c:val>
            <c:numRef>
              <c:f>List1!$B$185:$B$188</c:f>
              <c:numCache>
                <c:formatCode>General</c:formatCode>
                <c:ptCount val="4"/>
                <c:pt idx="0">
                  <c:v>9</c:v>
                </c:pt>
                <c:pt idx="1">
                  <c:v>42</c:v>
                </c:pt>
                <c:pt idx="2">
                  <c:v>17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7A-4689-A880-BBA53487BF8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5023472404295515"/>
          <c:y val="0.17448897237173416"/>
          <c:w val="0.33449181036023745"/>
          <c:h val="0.77467572593499501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Pomůcky</a:t>
            </a:r>
            <a:r>
              <a:rPr lang="cs-CZ" baseline="0" dirty="0" smtClean="0"/>
              <a:t> k zajištění DC na ZZS</a:t>
            </a:r>
            <a:endParaRPr lang="cs-CZ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List1!$B$159</c:f>
              <c:strCache>
                <c:ptCount val="1"/>
                <c:pt idx="0">
                  <c:v>31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List1!$A$160:$A$167</c:f>
              <c:strCache>
                <c:ptCount val="8"/>
                <c:pt idx="0">
                  <c:v>Laryngeální maska</c:v>
                </c:pt>
                <c:pt idx="1">
                  <c:v>Laryngeální tubus</c:v>
                </c:pt>
                <c:pt idx="2">
                  <c:v>Pomocí obličejové masky a ambuvaku</c:v>
                </c:pt>
                <c:pt idx="3">
                  <c:v>Kombitubus</c:v>
                </c:pt>
                <c:pt idx="4">
                  <c:v>Orotracheální intubace</c:v>
                </c:pt>
                <c:pt idx="5">
                  <c:v>Set Quicktrach</c:v>
                </c:pt>
                <c:pt idx="6">
                  <c:v>Jiným způsobem</c:v>
                </c:pt>
                <c:pt idx="7">
                  <c:v>Nezajišťoval/a</c:v>
                </c:pt>
              </c:strCache>
            </c:strRef>
          </c:cat>
          <c:val>
            <c:numRef>
              <c:f>List1!$B$160:$B$167</c:f>
              <c:numCache>
                <c:formatCode>General</c:formatCode>
                <c:ptCount val="8"/>
                <c:pt idx="0">
                  <c:v>19</c:v>
                </c:pt>
                <c:pt idx="1">
                  <c:v>0</c:v>
                </c:pt>
                <c:pt idx="2">
                  <c:v>32</c:v>
                </c:pt>
                <c:pt idx="3">
                  <c:v>0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  <c:pt idx="7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2-47AF-9C6F-28F1EB9302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6937848"/>
        <c:axId val="166929184"/>
      </c:barChart>
      <c:catAx>
        <c:axId val="166937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6929184"/>
        <c:crosses val="autoZero"/>
        <c:auto val="1"/>
        <c:lblAlgn val="ctr"/>
        <c:lblOffset val="100"/>
        <c:noMultiLvlLbl val="0"/>
      </c:catAx>
      <c:valAx>
        <c:axId val="166929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6937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Zajištění</a:t>
            </a:r>
            <a:r>
              <a:rPr lang="cs-CZ" baseline="0" dirty="0" smtClean="0"/>
              <a:t> DC na ZZS</a:t>
            </a:r>
            <a:endParaRPr lang="cs-CZ" dirty="0"/>
          </a:p>
        </c:rich>
      </c:tx>
      <c:layout>
        <c:manualLayout>
          <c:xMode val="edge"/>
          <c:yMode val="edge"/>
          <c:x val="0.48934258852603618"/>
          <c:y val="0.1390477455652528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570569952537225E-4"/>
          <c:y val="0.10352378373367649"/>
          <c:w val="0.49904030710172742"/>
          <c:h val="0.90277777777777779"/>
        </c:manualLayout>
      </c:layout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34 %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44 %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List1!$A$137:$A$139</c:f>
              <c:strCache>
                <c:ptCount val="3"/>
                <c:pt idx="0">
                  <c:v>Ano, jednou</c:v>
                </c:pt>
                <c:pt idx="1">
                  <c:v>Ano, opakovaně</c:v>
                </c:pt>
                <c:pt idx="2">
                  <c:v>Ne</c:v>
                </c:pt>
              </c:strCache>
            </c:strRef>
          </c:cat>
          <c:val>
            <c:numRef>
              <c:f>List1!$B$137:$B$139</c:f>
              <c:numCache>
                <c:formatCode>General</c:formatCode>
                <c:ptCount val="3"/>
                <c:pt idx="0">
                  <c:v>17</c:v>
                </c:pt>
                <c:pt idx="1">
                  <c:v>26</c:v>
                </c:pt>
                <c:pt idx="2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D0-4F1C-AE64-3C52EEF471B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603511940606297"/>
          <c:y val="0.5829958110498068"/>
          <c:w val="0.21171984020231743"/>
          <c:h val="0.2511515748031495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Informovanost o pomůckách</a:t>
            </a:r>
            <a:endParaRPr lang="cs-CZ" dirty="0"/>
          </a:p>
        </c:rich>
      </c:tx>
      <c:layout>
        <c:manualLayout>
          <c:xMode val="edge"/>
          <c:yMode val="edge"/>
          <c:x val="0.11023021231113027"/>
          <c:y val="1.0327839789995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891675492868493E-2"/>
          <c:y val="0.17037601468992894"/>
          <c:w val="0.50693069306930694"/>
          <c:h val="0.88888888888888884"/>
        </c:manualLayout>
      </c:layout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89 %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308136065140468"/>
                  <c:y val="3.67272620815395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List1!$A$207:$A$209</c:f>
              <c:strCache>
                <c:ptCount val="3"/>
                <c:pt idx="0">
                  <c:v>Ano</c:v>
                </c:pt>
                <c:pt idx="1">
                  <c:v>Dosud ne</c:v>
                </c:pt>
                <c:pt idx="2">
                  <c:v>Ne, nikdy</c:v>
                </c:pt>
              </c:strCache>
            </c:strRef>
          </c:cat>
          <c:val>
            <c:numRef>
              <c:f>List1!$B$207:$B$209</c:f>
              <c:numCache>
                <c:formatCode>General</c:formatCode>
                <c:ptCount val="3"/>
                <c:pt idx="0">
                  <c:v>68</c:v>
                </c:pt>
                <c:pt idx="1">
                  <c:v>8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32-4D61-9754-49E5CD75368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097154439853908"/>
          <c:y val="0.38831291921843408"/>
          <c:w val="0.14605815857176377"/>
          <c:h val="0.40090519043072786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Způsob informovanosti</a:t>
            </a:r>
            <a:endParaRPr lang="cs-CZ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List1!$B$228</c:f>
              <c:strCache>
                <c:ptCount val="1"/>
                <c:pt idx="0">
                  <c:v>41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List1!$A$229:$A$233</c:f>
              <c:strCache>
                <c:ptCount val="5"/>
                <c:pt idx="0">
                  <c:v>Ze skript/učebnic</c:v>
                </c:pt>
                <c:pt idx="1">
                  <c:v>Externími školiteli a přednáškami z praxe</c:v>
                </c:pt>
                <c:pt idx="2">
                  <c:v>Pouze přednáškami od učitele</c:v>
                </c:pt>
                <c:pt idx="3">
                  <c:v>Na cvičení s praktickou ukázkou</c:v>
                </c:pt>
                <c:pt idx="4">
                  <c:v>Dosud nebyl/a informována</c:v>
                </c:pt>
              </c:strCache>
            </c:strRef>
          </c:cat>
          <c:val>
            <c:numRef>
              <c:f>List1!$B$229:$B$233</c:f>
              <c:numCache>
                <c:formatCode>General</c:formatCode>
                <c:ptCount val="5"/>
                <c:pt idx="0">
                  <c:v>52</c:v>
                </c:pt>
                <c:pt idx="1">
                  <c:v>38</c:v>
                </c:pt>
                <c:pt idx="2">
                  <c:v>17</c:v>
                </c:pt>
                <c:pt idx="3">
                  <c:v>64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6E-4704-84BC-B7CEDDD7C8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4626352"/>
        <c:axId val="164627528"/>
      </c:barChart>
      <c:catAx>
        <c:axId val="164626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4627528"/>
        <c:crosses val="autoZero"/>
        <c:auto val="1"/>
        <c:lblAlgn val="ctr"/>
        <c:lblOffset val="100"/>
        <c:noMultiLvlLbl val="0"/>
      </c:catAx>
      <c:valAx>
        <c:axId val="164627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4626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Praktický nácvik ve škole</a:t>
            </a:r>
            <a:endParaRPr lang="cs-CZ" dirty="0"/>
          </a:p>
        </c:rich>
      </c:tx>
      <c:layout>
        <c:manualLayout>
          <c:xMode val="edge"/>
          <c:yMode val="edge"/>
          <c:x val="0.39178556379536356"/>
          <c:y val="4.28044197529477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3820081510924381E-2"/>
          <c:y val="7.1759259259259259E-2"/>
          <c:w val="0.48368522072936682"/>
          <c:h val="0.87500000000000278"/>
        </c:manualLayout>
      </c:layout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93 %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List1!$A$252:$A$254</c:f>
              <c:strCache>
                <c:ptCount val="3"/>
                <c:pt idx="0">
                  <c:v>Ano</c:v>
                </c:pt>
                <c:pt idx="1">
                  <c:v>Dosud ne</c:v>
                </c:pt>
                <c:pt idx="2">
                  <c:v>Ne, nikdy</c:v>
                </c:pt>
              </c:strCache>
            </c:strRef>
          </c:cat>
          <c:val>
            <c:numRef>
              <c:f>List1!$B$252:$B$254</c:f>
              <c:numCache>
                <c:formatCode>General</c:formatCode>
                <c:ptCount val="3"/>
                <c:pt idx="0">
                  <c:v>71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24-4D35-A6D0-6A425DD4C9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379406256798521"/>
          <c:y val="0.37442403032954513"/>
          <c:w val="0.15687121044388236"/>
          <c:h val="0.3748086814703299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40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20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297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969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052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7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736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677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29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47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9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16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48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9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54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0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AA234BE-800B-480B-A02C-21537614219C}" type="datetimeFigureOut">
              <a:rPr lang="cs-CZ" smtClean="0"/>
              <a:pPr/>
              <a:t>24.5.2018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0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2080" y="-525482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sk-SK" sz="3200" dirty="0" smtClean="0">
                <a:latin typeface="Trebuchet MS" pitchFamily="34" charset="0"/>
                <a:cs typeface="Times New Roman" panose="02020603050405020304" pitchFamily="18" charset="0"/>
              </a:rPr>
              <a:t>Vysoká škola zdravotnická, o.p.s.</a:t>
            </a:r>
            <a:endParaRPr lang="cs-CZ" sz="3200" dirty="0">
              <a:latin typeface="Trebuchet MS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422358"/>
            <a:ext cx="9144000" cy="2835442"/>
          </a:xfrm>
        </p:spPr>
        <p:txBody>
          <a:bodyPr>
            <a:normAutofit fontScale="25000" lnSpcReduction="20000"/>
          </a:bodyPr>
          <a:lstStyle/>
          <a:p>
            <a:r>
              <a:rPr lang="cs-CZ" sz="14400" dirty="0" smtClean="0">
                <a:solidFill>
                  <a:srgbClr val="0070C0"/>
                </a:solidFill>
                <a:latin typeface="Trebuchet MS" pitchFamily="34" charset="0"/>
                <a:cs typeface="Times New Roman" panose="02020603050405020304" pitchFamily="18" charset="0"/>
              </a:rPr>
              <a:t>Zajištění dýchacích cest v přednemocniční neodkladné péči</a:t>
            </a:r>
            <a:endParaRPr lang="cs-CZ" sz="14400" dirty="0">
              <a:solidFill>
                <a:srgbClr val="0070C0"/>
              </a:solidFill>
              <a:latin typeface="Trebuchet MS" pitchFamily="34" charset="0"/>
              <a:cs typeface="Times New Roman" panose="02020603050405020304" pitchFamily="18" charset="0"/>
            </a:endParaRPr>
          </a:p>
          <a:p>
            <a:endParaRPr lang="cs-CZ" sz="1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0" dirty="0">
              <a:latin typeface="Trebuchet MS" pitchFamily="34" charset="0"/>
              <a:cs typeface="Times New Roman" panose="02020603050405020304" pitchFamily="18" charset="0"/>
            </a:endParaRPr>
          </a:p>
          <a:p>
            <a:r>
              <a:rPr lang="sk-SK" sz="7200" dirty="0" err="1" smtClean="0">
                <a:latin typeface="Trebuchet MS" pitchFamily="34" charset="0"/>
                <a:cs typeface="Times New Roman" panose="02020603050405020304" pitchFamily="18" charset="0"/>
              </a:rPr>
              <a:t>Zpracovala</a:t>
            </a:r>
            <a:r>
              <a:rPr lang="sk-SK" sz="7200" dirty="0" smtClean="0">
                <a:latin typeface="Trebuchet MS" pitchFamily="34" charset="0"/>
                <a:cs typeface="Times New Roman" panose="02020603050405020304" pitchFamily="18" charset="0"/>
              </a:rPr>
              <a:t>: Alena </a:t>
            </a:r>
            <a:r>
              <a:rPr lang="sk-SK" sz="7200" dirty="0" err="1" smtClean="0">
                <a:latin typeface="Trebuchet MS" pitchFamily="34" charset="0"/>
                <a:cs typeface="Times New Roman" panose="02020603050405020304" pitchFamily="18" charset="0"/>
              </a:rPr>
              <a:t>Piskáčková</a:t>
            </a:r>
            <a:endParaRPr lang="cs-CZ" sz="7200" dirty="0">
              <a:latin typeface="Trebuchet MS" pitchFamily="34" charset="0"/>
              <a:cs typeface="Times New Roman" panose="02020603050405020304" pitchFamily="18" charset="0"/>
            </a:endParaRPr>
          </a:p>
          <a:p>
            <a:r>
              <a:rPr lang="cs-CZ" sz="7200" dirty="0" smtClean="0">
                <a:latin typeface="Trebuchet MS" pitchFamily="34" charset="0"/>
                <a:cs typeface="Times New Roman" panose="02020603050405020304" pitchFamily="18" charset="0"/>
              </a:rPr>
              <a:t>		                     Vedoucí práce: doc. MUDr. Lidmila Hamplová PhD.</a:t>
            </a:r>
            <a:endParaRPr lang="cs-CZ" sz="7200" dirty="0">
              <a:latin typeface="Trebuchet MS" pitchFamily="34" charset="0"/>
              <a:cs typeface="Times New Roman" panose="02020603050405020304" pitchFamily="18" charset="0"/>
            </a:endParaRPr>
          </a:p>
          <a:p>
            <a:r>
              <a:rPr lang="cs-CZ" sz="7200" dirty="0" smtClean="0">
                <a:latin typeface="Trebuchet MS" pitchFamily="34" charset="0"/>
                <a:cs typeface="Times New Roman" panose="02020603050405020304" pitchFamily="18" charset="0"/>
              </a:rPr>
              <a:t>Oponent práce:</a:t>
            </a:r>
            <a:endParaRPr lang="cs-CZ" sz="7200" dirty="0">
              <a:latin typeface="Trebuchet MS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1" y="5523982"/>
            <a:ext cx="1328509" cy="133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394895" y="2152934"/>
          <a:ext cx="5403234" cy="2552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6527727" y="1541787"/>
          <a:ext cx="5403234" cy="4067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Shrnutí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17558"/>
            <a:ext cx="10018713" cy="36736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Pro tvorbu teoretické části jsme si stanovili dva cíle, které se nám podařilo splnit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Prvním cílem praktické části jsme zjistili a dokázali, že druh vysoké školy nemá vliv na znalosti ohledně vyhlášky 55/2011 Sb. a její novelizace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Druhým cílem praktické části jsme zjistili a dokázali, že nejčastěji studenti pouze asistovali na praxi záchranářům nebo neměli možnost dýchací cesty zajistit. Pokud ano, používali nejčastěji nosní a ústní vzduchovod, ambuvak s obličejovou maskou a laryngeální masku.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Třetím cílem praktické části jsme zjistili a dokázali, že byli studenti svou školou dostatečně informováni o všech existujících pomůckách k zajištění průchodnosti dýchacích cest nejčastěji na praktickém cvičení s ukázkou.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latin typeface="Trebuchet MS" panose="020B0603020202020204" pitchFamily="34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561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Dotaz vedoucího práce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94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Dotazy oponenta práce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8011"/>
            <a:ext cx="10018713" cy="426319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40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76622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/>
            </a:r>
            <a:b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/>
            </a:r>
            <a:b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/>
            </a:r>
            <a:b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Dotazy?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4846319"/>
            <a:ext cx="10018713" cy="2416629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Výsledek obrázku pro hvězda živ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4151" y="1354518"/>
            <a:ext cx="3362325" cy="3362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5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186351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Děkuji za pozornost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5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Cíle bakalářské práce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09274"/>
            <a:ext cx="10018713" cy="37819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Cíle teoretické části: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1: Seznámit s problematikou zajištění dýchacích cest s pomůckami a bez pomůcek v přednemocniční péči.  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2: Upozornit na změny v kompetencích zdravotnických záchranářů při zajištění dýchacích cest v PNP v souvislosti s novelou vyhlášky č. 55/2011 Sb.</a:t>
            </a:r>
          </a:p>
          <a:p>
            <a:pPr>
              <a:buNone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Cíle praktické části: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1: Vyhodnotit rozdíl v úrovni znalostí kompetencí studentů oboru Zdravotnický záchranář různých vysokých škol v oblasti zajištění dýchacích cest v PNP v souvislosti s novelou vyhlášky č. 55/2011 Sb. 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2: Zmapovat praktické zkušenosti studentů oboru ZZ se zajišťováním dýchacích cest. 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3: Vyhodnotit názory studentů oboru Zdravotnický záchranář různých vysokých škol na kvalitu teoretické a praktické přípravy v rámci studia na zajišťování dýchacích cest v PNP.</a:t>
            </a:r>
            <a:endParaRPr lang="cs-CZ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4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Metoda, sběr dat a organizace průzkumu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484311" y="2021305"/>
            <a:ext cx="4895056" cy="673769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Kvantitativní metoda průzkumu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484311" y="2923674"/>
            <a:ext cx="4895056" cy="286752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	Šíření 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>
                <a:latin typeface="Trebuchet MS" panose="020B0603020202020204" pitchFamily="34" charset="0"/>
              </a:rPr>
              <a:t>www.</a:t>
            </a:r>
            <a:r>
              <a:rPr lang="cs-CZ" sz="1800" dirty="0" err="1" smtClean="0">
                <a:latin typeface="Trebuchet MS" panose="020B0603020202020204" pitchFamily="34" charset="0"/>
              </a:rPr>
              <a:t>survio.com</a:t>
            </a: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Vyhodnocování 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>
                <a:latin typeface="Trebuchet MS" panose="020B0603020202020204" pitchFamily="34" charset="0"/>
              </a:rPr>
              <a:t>Aplikace Microsoft Excell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021305"/>
            <a:ext cx="4622537" cy="673769"/>
          </a:xfrm>
        </p:spPr>
        <p:txBody>
          <a:bodyPr/>
          <a:lstStyle/>
          <a:p>
            <a:r>
              <a:rPr lang="cs-CZ" dirty="0"/>
              <a:t>			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	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Zkoumaný soubor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2923674"/>
            <a:ext cx="4895056" cy="286752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Studenti oboru Zdravotnický záchranář vysokých škol: Fakulta biomedicínského inženýrství ČVUT v Kladně, Vysoká škola zdravotnická v Praze a Západočeská univerzita v Plzni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Sběr dat probíhal od února 2018 do března 2018</a:t>
            </a:r>
          </a:p>
        </p:txBody>
      </p:sp>
    </p:spTree>
    <p:extLst>
      <p:ext uri="{BB962C8B-B14F-4D97-AF65-F5344CB8AC3E}">
        <p14:creationId xmlns:p14="http://schemas.microsoft.com/office/powerpoint/2010/main" val="42552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První cíl </a:t>
            </a:r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praktické </a:t>
            </a: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části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97024"/>
            <a:ext cx="10018713" cy="4090833"/>
          </a:xfrm>
        </p:spPr>
        <p:txBody>
          <a:bodyPr>
            <a:noAutofit/>
          </a:bodyPr>
          <a:lstStyle/>
          <a:p>
            <a:pPr marL="285750" lvl="1">
              <a:buFont typeface="Arial" pitchFamily="34" charset="0"/>
              <a:buChar char="•"/>
            </a:pP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Vyhodnotit rozdíl v úrovni znalostí kompetencí studentů oboru Zdravotnický záchranář různých vysokých škol v oblasti zajištění dýchacích cest v PNP v souvislosti s novelou vyhlášky č. 55/2011 Sb.</a:t>
            </a:r>
            <a:endParaRPr lang="sk-SK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naší práce vyplynulo, že z celkového počtu 76 respondentů na všechny otázky týkající se legislativy odpovědělo dobře pouze 13 (17 %). V praktické části práce nás v otázkách č. 15 a 16. zajímalo, jakým způsobem může zdravotnický záchranář zajistit dýchací cesty s indikací a následně bez indikace lékaře. V otázce č. 17 jsme zjišťovali, jestli studenti vědí o změně jejich kompetencí vyhláškou 391/2017 Sb.</a:t>
            </a:r>
          </a:p>
          <a:p>
            <a:pPr marL="457200" lvl="1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9615" y="195073"/>
            <a:ext cx="10003409" cy="1353312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První </a:t>
            </a: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cíl </a:t>
            </a:r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praktické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        Zdroj: Piskáčková, 2018</a:t>
            </a:r>
            <a:endParaRPr lang="cs-CZ" sz="1600" dirty="0">
              <a:latin typeface="Trebuchet MS" panose="020B0603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470113" y="2098525"/>
          <a:ext cx="5399102" cy="3343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6638568" y="866496"/>
          <a:ext cx="5401007" cy="2784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6554494" y="3841799"/>
          <a:ext cx="5398467" cy="266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69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Druhý cíl praktické části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55521"/>
            <a:ext cx="10018713" cy="35356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Zmapovat praktické zkušenosti studentů oboru ZZ se zajišťováním dýchacích cest.</a:t>
            </a:r>
          </a:p>
          <a:p>
            <a:pPr lvl="1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Druhým cílem pro tvorbu praktické části bakalářské práce bylo zmapovat praktické zkušenosti studentů oboru Zdravotnický záchranář se zajištěním dýchacích cest. S touto otázkou souvisely otázky č. 7, 8 a 9, ve kterých nás zajímalo, jestli studenti měli možnost zajišťovat dýchací cesty na praxi, jak často zajišťovali průchodnost dýchacích cest a jakým způsobem. Z nabízených možností převládala u otázky odpověď, že nejčastěji studenti pouze asistovali na praxi záchranářům nebo neměli možnost dýchací cesty zajistit. Takto asistovalo 42 respondentů (55%). Pokud studenti samostatně zajišťovali dýchací cesty, nejčastěji využívali ústní, nebo nosní vzduchovod, obličejovou masku s ambuvakem a laryngeální masku.</a:t>
            </a:r>
          </a:p>
        </p:txBody>
      </p:sp>
    </p:spTree>
    <p:extLst>
      <p:ext uri="{BB962C8B-B14F-4D97-AF65-F5344CB8AC3E}">
        <p14:creationId xmlns:p14="http://schemas.microsoft.com/office/powerpoint/2010/main" val="6761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46305"/>
            <a:ext cx="10018713" cy="1194816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Druhý dílčí cíl praktické části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9319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                Zdroj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Piskáčková, 2018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1348510" y="2080328"/>
          <a:ext cx="5398467" cy="2770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6633767" y="1173298"/>
          <a:ext cx="5399737" cy="297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6827520" y="4117934"/>
          <a:ext cx="4858966" cy="2740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960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Třetí cíl praktické části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543" y="2072641"/>
            <a:ext cx="10018713" cy="40836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Cíl 3: Vyhodnotit názory studentů oboru Zdravotnický záchranář různých vysokých škol na kvalitu teoretické a praktické přípravy v rámci studia na zajišťování dýchacích cest v PNP </a:t>
            </a:r>
            <a:endParaRPr lang="sk-SK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Odpovědi na tuto otázku jsme zkoumali otázkami č. 10, 11, 12, a 13.  Z celkového počtu respondentů jich 68 uvedlo, že byli svou školou dostatečně informováni o všech existujících pomůckách k zajištění průchodnosti dýchacích cest. A pouze osm studentů uvádí, že nebylo dostatečně teoreticky připraveno a informováno o této problematice. Nejčastěji se studenti učí o této problematice na cvičení s praktickou ukázkou a z učebnic. Samostudiem se o problematiku zajímá 41 studentů a 38 studentů mělo možnost seznámit se s touto problematikou z úst externího školitele s poznatky z praxe.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9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58497"/>
            <a:ext cx="10018713" cy="938784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Třetí dílčí cíl praktické části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696" y="2666999"/>
            <a:ext cx="10125327" cy="39654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0" indent="0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Zdroj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Piskáčková, 2018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762721" y="1161652"/>
          <a:ext cx="3711487" cy="2459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5735882" y="1252728"/>
          <a:ext cx="54019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3700931" y="3876819"/>
          <a:ext cx="4150717" cy="2670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182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1119</TotalTime>
  <Words>797</Words>
  <Application>Microsoft Office PowerPoint</Application>
  <PresentationFormat>Širokoúhlá obrazovka</PresentationFormat>
  <Paragraphs>116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Corbel</vt:lpstr>
      <vt:lpstr>Times New Roman</vt:lpstr>
      <vt:lpstr>Trebuchet MS</vt:lpstr>
      <vt:lpstr>Wingdings</vt:lpstr>
      <vt:lpstr>Parallax</vt:lpstr>
      <vt:lpstr>Vysoká škola zdravotnická, o.p.s.</vt:lpstr>
      <vt:lpstr>Cíle bakalářské práce</vt:lpstr>
      <vt:lpstr>Metoda, sběr dat a organizace průzkumu</vt:lpstr>
      <vt:lpstr>První cíl praktické části</vt:lpstr>
      <vt:lpstr>První cíl praktické části</vt:lpstr>
      <vt:lpstr>Druhý cíl praktické části</vt:lpstr>
      <vt:lpstr>Druhý dílčí cíl praktické části</vt:lpstr>
      <vt:lpstr>Třetí cíl praktické části</vt:lpstr>
      <vt:lpstr>Třetí dílčí cíl praktické části</vt:lpstr>
      <vt:lpstr>Prezentace aplikace PowerPoint</vt:lpstr>
      <vt:lpstr>Shrnutí</vt:lpstr>
      <vt:lpstr>Dotaz vedoucího práce</vt:lpstr>
      <vt:lpstr>Dotazy oponenta práce</vt:lpstr>
      <vt:lpstr>   Dotazy?</vt:lpstr>
      <vt:lpstr>Děkuji za pozornost</vt:lpstr>
    </vt:vector>
  </TitlesOfParts>
  <Company>Vysoka skola zdravotnicka, Praha 5, Duskova 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 bakalářské práce</dc:title>
  <dc:creator>Pekara Jaroslav</dc:creator>
  <cp:lastModifiedBy>Hamplová Lidmila</cp:lastModifiedBy>
  <cp:revision>78</cp:revision>
  <dcterms:created xsi:type="dcterms:W3CDTF">2017-03-25T11:03:28Z</dcterms:created>
  <dcterms:modified xsi:type="dcterms:W3CDTF">2018-05-24T08:29:57Z</dcterms:modified>
</cp:coreProperties>
</file>