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2" r:id="rId8"/>
    <p:sldId id="265" r:id="rId9"/>
    <p:sldId id="274" r:id="rId10"/>
    <p:sldId id="275" r:id="rId11"/>
    <p:sldId id="262" r:id="rId12"/>
    <p:sldId id="269" r:id="rId13"/>
    <p:sldId id="268" r:id="rId14"/>
    <p:sldId id="263" r:id="rId15"/>
    <p:sldId id="267" r:id="rId1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P\Desktop\Bakal&#225;&#345;sk&#225;%20pr&#225;ce\Grafy%20BP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P\Desktop\Bakal&#225;&#345;sk&#225;%20pr&#225;ce\Grafy%20BP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P\Desktop\Bakal&#225;&#345;sk&#225;%20pr&#225;ce\Grafy%20BP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P\Desktop\Bakal&#225;&#345;sk&#225;%20pr&#225;ce\Grafy%20BP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P\Desktop\Bakal&#225;&#345;sk&#225;%20pr&#225;ce\Grafy%20BP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P\Desktop\Bakal&#225;&#345;sk&#225;%20pr&#225;ce\Grafy%20BP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P\Desktop\Bakal&#225;&#345;sk&#225;%20pr&#225;ce\Grafy%20BP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P\Desktop\Bakal&#225;&#345;sk&#225;%20pr&#225;ce\Grafy%20BP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P\Desktop\Bakal&#225;&#345;sk&#225;%20pr&#225;ce\Grafy%20BP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P\Desktop\Bakal&#225;&#345;sk&#225;%20pr&#225;ce\Grafy%20BP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P\Desktop\Bakal&#225;&#345;sk&#225;%20pr&#225;ce\Grafy%20BP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dirty="0" smtClean="0"/>
              <a:t>Znalost změny kompetencí vyhláškou 391/2017 Sb.</a:t>
            </a:r>
            <a:endParaRPr lang="cs-CZ" dirty="0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4.2673763155428484E-4"/>
          <c:y val="0.11822199413165232"/>
          <c:w val="0.51301587301587648"/>
          <c:h val="0.93518518518518523"/>
        </c:manualLayout>
      </c:layout>
      <c:pieChart>
        <c:varyColors val="1"/>
        <c:ser>
          <c:idx val="0"/>
          <c:order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50 %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50 %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List1!$A$376:$A$377</c:f>
              <c:strCache>
                <c:ptCount val="2"/>
                <c:pt idx="0">
                  <c:v>Ano</c:v>
                </c:pt>
                <c:pt idx="1">
                  <c:v>Ne</c:v>
                </c:pt>
              </c:strCache>
            </c:strRef>
          </c:cat>
          <c:val>
            <c:numRef>
              <c:f>List1!$B$376:$B$377</c:f>
              <c:numCache>
                <c:formatCode>General</c:formatCode>
                <c:ptCount val="2"/>
                <c:pt idx="0">
                  <c:v>38</c:v>
                </c:pt>
                <c:pt idx="1">
                  <c:v>38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8EC-4658-B57A-B56264AE6A50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68128183977003"/>
          <c:y val="0.4255420676582109"/>
          <c:w val="8.4570228721410248E-2"/>
          <c:h val="0.16743438320210094"/>
        </c:manualLayout>
      </c:layout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dirty="0" smtClean="0"/>
              <a:t>Praktický nácvik bez pomůcek</a:t>
            </a:r>
            <a:endParaRPr lang="cs-CZ" dirty="0"/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List1!$B$273</c:f>
              <c:strCache>
                <c:ptCount val="1"/>
                <c:pt idx="0">
                  <c:v>43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List1!$A$274:$A$278</c:f>
              <c:strCache>
                <c:ptCount val="5"/>
                <c:pt idx="0">
                  <c:v>Gordonův manévr</c:v>
                </c:pt>
                <c:pt idx="1">
                  <c:v>Poloha na boku (stabilizovaná poloha)</c:v>
                </c:pt>
                <c:pt idx="2">
                  <c:v>Esmarchův hmat</c:v>
                </c:pt>
                <c:pt idx="3">
                  <c:v>Záklon hlavy</c:v>
                </c:pt>
                <c:pt idx="4">
                  <c:v>Nezajišťoval/a DC</c:v>
                </c:pt>
              </c:strCache>
            </c:strRef>
          </c:cat>
          <c:val>
            <c:numRef>
              <c:f>List1!$B$274:$B$278</c:f>
              <c:numCache>
                <c:formatCode>General</c:formatCode>
                <c:ptCount val="5"/>
                <c:pt idx="0">
                  <c:v>41</c:v>
                </c:pt>
                <c:pt idx="1">
                  <c:v>61</c:v>
                </c:pt>
                <c:pt idx="2">
                  <c:v>47</c:v>
                </c:pt>
                <c:pt idx="3">
                  <c:v>68</c:v>
                </c:pt>
                <c:pt idx="4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C44-4B41-BFF4-45BB98D3B8B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64628704"/>
        <c:axId val="164629096"/>
      </c:barChart>
      <c:catAx>
        <c:axId val="16462870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64629096"/>
        <c:crosses val="autoZero"/>
        <c:auto val="1"/>
        <c:lblAlgn val="ctr"/>
        <c:lblOffset val="100"/>
        <c:noMultiLvlLbl val="0"/>
      </c:catAx>
      <c:valAx>
        <c:axId val="1646290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16462870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dirty="0" smtClean="0"/>
              <a:t>Praktický nácvik s pomůckami</a:t>
            </a:r>
            <a:endParaRPr lang="cs-CZ" dirty="0"/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List1!$B$297</c:f>
              <c:strCache>
                <c:ptCount val="1"/>
                <c:pt idx="0">
                  <c:v>Počet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List1!$A$298:$A$306</c:f>
              <c:strCache>
                <c:ptCount val="9"/>
                <c:pt idx="0">
                  <c:v>Ústní, nebo nosní vzduchovod</c:v>
                </c:pt>
                <c:pt idx="1">
                  <c:v>Laryngeální maska</c:v>
                </c:pt>
                <c:pt idx="2">
                  <c:v>Laryngeální tubus</c:v>
                </c:pt>
                <c:pt idx="3">
                  <c:v>Pomocí obličejové masky a ambuvaku</c:v>
                </c:pt>
                <c:pt idx="4">
                  <c:v>Kombitubus</c:v>
                </c:pt>
                <c:pt idx="5">
                  <c:v>orotracheální intubace</c:v>
                </c:pt>
                <c:pt idx="6">
                  <c:v>Set Quicktrach</c:v>
                </c:pt>
                <c:pt idx="7">
                  <c:v>Jiným způsobem</c:v>
                </c:pt>
                <c:pt idx="8">
                  <c:v>Nezajišťoval/a</c:v>
                </c:pt>
              </c:strCache>
            </c:strRef>
          </c:cat>
          <c:val>
            <c:numRef>
              <c:f>List1!$B$298:$B$306</c:f>
              <c:numCache>
                <c:formatCode>General</c:formatCode>
                <c:ptCount val="9"/>
                <c:pt idx="0">
                  <c:v>69</c:v>
                </c:pt>
                <c:pt idx="1">
                  <c:v>61</c:v>
                </c:pt>
                <c:pt idx="2">
                  <c:v>28</c:v>
                </c:pt>
                <c:pt idx="3">
                  <c:v>64</c:v>
                </c:pt>
                <c:pt idx="4">
                  <c:v>29</c:v>
                </c:pt>
                <c:pt idx="5">
                  <c:v>52</c:v>
                </c:pt>
                <c:pt idx="6">
                  <c:v>20</c:v>
                </c:pt>
                <c:pt idx="7">
                  <c:v>1</c:v>
                </c:pt>
                <c:pt idx="8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FAA-4AC7-B6BC-FF7BCE29084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64629880"/>
        <c:axId val="164630272"/>
      </c:barChart>
      <c:catAx>
        <c:axId val="16462988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64630272"/>
        <c:crosses val="autoZero"/>
        <c:auto val="1"/>
        <c:lblAlgn val="ctr"/>
        <c:lblOffset val="100"/>
        <c:noMultiLvlLbl val="0"/>
      </c:catAx>
      <c:valAx>
        <c:axId val="1646302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16462988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dirty="0" smtClean="0"/>
              <a:t>Zajištění</a:t>
            </a:r>
            <a:r>
              <a:rPr lang="cs-CZ" baseline="0" dirty="0" smtClean="0"/>
              <a:t> dýchacích cest bez indikace lékaře</a:t>
            </a:r>
            <a:endParaRPr lang="cs-CZ" dirty="0"/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List1!$B$329</c:f>
              <c:strCache>
                <c:ptCount val="1"/>
                <c:pt idx="0">
                  <c:v>Počet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List1!$A$330:$A$334</c:f>
              <c:strCache>
                <c:ptCount val="5"/>
                <c:pt idx="0">
                  <c:v>Ruční křísící vak s obličejovou maskou</c:v>
                </c:pt>
                <c:pt idx="1">
                  <c:v>Uvolnění dýchacích cest bez pomůcek (záklon hlavy)</c:v>
                </c:pt>
                <c:pt idx="2">
                  <c:v>Zajišťovat dýchací cesty dostupnými pomůckami</c:v>
                </c:pt>
                <c:pt idx="3">
                  <c:v>Orotracheální intubace</c:v>
                </c:pt>
                <c:pt idx="4">
                  <c:v>Koniotomie</c:v>
                </c:pt>
              </c:strCache>
            </c:strRef>
          </c:cat>
          <c:val>
            <c:numRef>
              <c:f>List1!$B$330:$B$334</c:f>
              <c:numCache>
                <c:formatCode>General</c:formatCode>
                <c:ptCount val="5"/>
                <c:pt idx="0">
                  <c:v>65</c:v>
                </c:pt>
                <c:pt idx="1">
                  <c:v>71</c:v>
                </c:pt>
                <c:pt idx="2">
                  <c:v>35</c:v>
                </c:pt>
                <c:pt idx="3">
                  <c:v>4</c:v>
                </c:pt>
                <c:pt idx="4">
                  <c:v>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493-408C-9454-30977327E81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35164184"/>
        <c:axId val="166003024"/>
      </c:barChart>
      <c:catAx>
        <c:axId val="13516418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66003024"/>
        <c:crosses val="autoZero"/>
        <c:auto val="1"/>
        <c:lblAlgn val="ctr"/>
        <c:lblOffset val="100"/>
        <c:noMultiLvlLbl val="0"/>
      </c:catAx>
      <c:valAx>
        <c:axId val="1660030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13516418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dirty="0" smtClean="0"/>
              <a:t>Zajištění</a:t>
            </a:r>
            <a:r>
              <a:rPr lang="cs-CZ" baseline="0" dirty="0" smtClean="0"/>
              <a:t> dýchacích cest s indikací lékaře</a:t>
            </a:r>
            <a:endParaRPr lang="cs-CZ" dirty="0"/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List1!$B$352</c:f>
              <c:strCache>
                <c:ptCount val="1"/>
                <c:pt idx="0">
                  <c:v>Počet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List1!$A$353:$A$357</c:f>
              <c:strCache>
                <c:ptCount val="5"/>
                <c:pt idx="0">
                  <c:v>Ruční křísící vak s obličejovou maskou</c:v>
                </c:pt>
                <c:pt idx="1">
                  <c:v>Uvolnění dýchacích cest bez pomůcek (záklon hlavy)</c:v>
                </c:pt>
                <c:pt idx="2">
                  <c:v>Zajišťovat dýchací cesty dostupnými pomůckami</c:v>
                </c:pt>
                <c:pt idx="3">
                  <c:v>Orotracheální intubace</c:v>
                </c:pt>
                <c:pt idx="4">
                  <c:v>Koniotomie </c:v>
                </c:pt>
              </c:strCache>
            </c:strRef>
          </c:cat>
          <c:val>
            <c:numRef>
              <c:f>List1!$B$353:$B$357</c:f>
              <c:numCache>
                <c:formatCode>General</c:formatCode>
                <c:ptCount val="5"/>
                <c:pt idx="0">
                  <c:v>41</c:v>
                </c:pt>
                <c:pt idx="1">
                  <c:v>40</c:v>
                </c:pt>
                <c:pt idx="2">
                  <c:v>63</c:v>
                </c:pt>
                <c:pt idx="3">
                  <c:v>37</c:v>
                </c:pt>
                <c:pt idx="4">
                  <c:v>39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ED3-4C4E-87CE-63E48F1F88D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66029392"/>
        <c:axId val="166094872"/>
      </c:barChart>
      <c:catAx>
        <c:axId val="16602939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66094872"/>
        <c:crosses val="autoZero"/>
        <c:auto val="1"/>
        <c:lblAlgn val="ctr"/>
        <c:lblOffset val="100"/>
        <c:noMultiLvlLbl val="0"/>
      </c:catAx>
      <c:valAx>
        <c:axId val="1660948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16602939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dirty="0" smtClean="0"/>
              <a:t>Situace zajištění DC na ZZS</a:t>
            </a:r>
            <a:endParaRPr lang="cs-CZ" dirty="0"/>
          </a:p>
        </c:rich>
      </c:tx>
      <c:layout>
        <c:manualLayout>
          <c:xMode val="edge"/>
          <c:yMode val="edge"/>
          <c:x val="0.55627810635871255"/>
          <c:y val="2.7504100348818405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2.5326078681225616E-2"/>
          <c:y val="5.3240647162096609E-2"/>
          <c:w val="0.51663405088062619"/>
          <c:h val="0.91666666666666652"/>
        </c:manualLayout>
      </c:layout>
      <c:pieChart>
        <c:varyColors val="1"/>
        <c:ser>
          <c:idx val="0"/>
          <c:order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12 %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55 %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22 %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11 %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List1!$A$185:$A$188</c:f>
              <c:strCache>
                <c:ptCount val="4"/>
                <c:pt idx="0">
                  <c:v>Velmi často (pokaždé, když to situace vyžadovala)</c:v>
                </c:pt>
                <c:pt idx="1">
                  <c:v>Většinou jsem při zajištění DC pouze asistoval/a</c:v>
                </c:pt>
                <c:pt idx="2">
                  <c:v>Nikdy jsem nebyl/a v situaci kdy by byla potřeba zajistit DC</c:v>
                </c:pt>
                <c:pt idx="3">
                  <c:v>V průběhu praxe mi nebylo dovoleno samostatně zajistit DC</c:v>
                </c:pt>
              </c:strCache>
            </c:strRef>
          </c:cat>
          <c:val>
            <c:numRef>
              <c:f>List1!$B$185:$B$188</c:f>
              <c:numCache>
                <c:formatCode>General</c:formatCode>
                <c:ptCount val="4"/>
                <c:pt idx="0">
                  <c:v>9</c:v>
                </c:pt>
                <c:pt idx="1">
                  <c:v>42</c:v>
                </c:pt>
                <c:pt idx="2">
                  <c:v>17</c:v>
                </c:pt>
                <c:pt idx="3">
                  <c:v>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47A-4689-A880-BBA53487BF8F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55023472404295515"/>
          <c:y val="0.17448897237173416"/>
          <c:w val="0.33449181036023745"/>
          <c:h val="0.77467572593499501"/>
        </c:manualLayout>
      </c:layout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dirty="0" smtClean="0"/>
              <a:t>Pomůcky</a:t>
            </a:r>
            <a:r>
              <a:rPr lang="cs-CZ" baseline="0" dirty="0" smtClean="0"/>
              <a:t> k zajištění DC na ZZS</a:t>
            </a:r>
            <a:endParaRPr lang="cs-CZ" dirty="0"/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List1!$B$159</c:f>
              <c:strCache>
                <c:ptCount val="1"/>
                <c:pt idx="0">
                  <c:v>31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List1!$A$160:$A$167</c:f>
              <c:strCache>
                <c:ptCount val="8"/>
                <c:pt idx="0">
                  <c:v>Laryngeální maska</c:v>
                </c:pt>
                <c:pt idx="1">
                  <c:v>Laryngeální tubus</c:v>
                </c:pt>
                <c:pt idx="2">
                  <c:v>Pomocí obličejové masky a ambuvaku</c:v>
                </c:pt>
                <c:pt idx="3">
                  <c:v>Kombitubus</c:v>
                </c:pt>
                <c:pt idx="4">
                  <c:v>Orotracheální intubace</c:v>
                </c:pt>
                <c:pt idx="5">
                  <c:v>Set Quicktrach</c:v>
                </c:pt>
                <c:pt idx="6">
                  <c:v>Jiným způsobem</c:v>
                </c:pt>
                <c:pt idx="7">
                  <c:v>Nezajišťoval/a</c:v>
                </c:pt>
              </c:strCache>
            </c:strRef>
          </c:cat>
          <c:val>
            <c:numRef>
              <c:f>List1!$B$160:$B$167</c:f>
              <c:numCache>
                <c:formatCode>General</c:formatCode>
                <c:ptCount val="8"/>
                <c:pt idx="0">
                  <c:v>19</c:v>
                </c:pt>
                <c:pt idx="1">
                  <c:v>0</c:v>
                </c:pt>
                <c:pt idx="2">
                  <c:v>32</c:v>
                </c:pt>
                <c:pt idx="3">
                  <c:v>0</c:v>
                </c:pt>
                <c:pt idx="4">
                  <c:v>8</c:v>
                </c:pt>
                <c:pt idx="5">
                  <c:v>0</c:v>
                </c:pt>
                <c:pt idx="6">
                  <c:v>0</c:v>
                </c:pt>
                <c:pt idx="7">
                  <c:v>33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2A2-47AF-9C6F-28F1EB93021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66937848"/>
        <c:axId val="166929184"/>
      </c:barChart>
      <c:catAx>
        <c:axId val="16693784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66929184"/>
        <c:crosses val="autoZero"/>
        <c:auto val="1"/>
        <c:lblAlgn val="ctr"/>
        <c:lblOffset val="100"/>
        <c:noMultiLvlLbl val="0"/>
      </c:catAx>
      <c:valAx>
        <c:axId val="1669291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16693784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dirty="0" smtClean="0"/>
              <a:t>Zajištění</a:t>
            </a:r>
            <a:r>
              <a:rPr lang="cs-CZ" baseline="0" dirty="0" smtClean="0"/>
              <a:t> DC na ZZS</a:t>
            </a:r>
            <a:endParaRPr lang="cs-CZ" dirty="0"/>
          </a:p>
        </c:rich>
      </c:tx>
      <c:layout>
        <c:manualLayout>
          <c:xMode val="edge"/>
          <c:yMode val="edge"/>
          <c:x val="0.48934258852603618"/>
          <c:y val="0.1390477455652528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7.0570569952537225E-4"/>
          <c:y val="0.10352378373367649"/>
          <c:w val="0.49904030710172742"/>
          <c:h val="0.90277777777777779"/>
        </c:manualLayout>
      </c:layout>
      <c:pieChart>
        <c:varyColors val="1"/>
        <c:ser>
          <c:idx val="0"/>
          <c:order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22 %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34 %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44 %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List1!$A$137:$A$139</c:f>
              <c:strCache>
                <c:ptCount val="3"/>
                <c:pt idx="0">
                  <c:v>Ano, jednou</c:v>
                </c:pt>
                <c:pt idx="1">
                  <c:v>Ano, opakovaně</c:v>
                </c:pt>
                <c:pt idx="2">
                  <c:v>Ne</c:v>
                </c:pt>
              </c:strCache>
            </c:strRef>
          </c:cat>
          <c:val>
            <c:numRef>
              <c:f>List1!$B$137:$B$139</c:f>
              <c:numCache>
                <c:formatCode>General</c:formatCode>
                <c:ptCount val="3"/>
                <c:pt idx="0">
                  <c:v>17</c:v>
                </c:pt>
                <c:pt idx="1">
                  <c:v>26</c:v>
                </c:pt>
                <c:pt idx="2">
                  <c:v>33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BD0-4F1C-AE64-3C52EEF471BB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6603511940606297"/>
          <c:y val="0.5829958110498068"/>
          <c:w val="0.21171984020231743"/>
          <c:h val="0.25115157480314959"/>
        </c:manualLayout>
      </c:layout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dirty="0" smtClean="0"/>
              <a:t>Informovanost o pomůckách</a:t>
            </a:r>
            <a:endParaRPr lang="cs-CZ" dirty="0"/>
          </a:p>
        </c:rich>
      </c:tx>
      <c:layout>
        <c:manualLayout>
          <c:xMode val="edge"/>
          <c:yMode val="edge"/>
          <c:x val="0.11023021231113027"/>
          <c:y val="1.03278397899951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3.4891675492868493E-2"/>
          <c:y val="0.17037601468992894"/>
          <c:w val="0.50693069306930694"/>
          <c:h val="0.88888888888888884"/>
        </c:manualLayout>
      </c:layout>
      <c:pieChart>
        <c:varyColors val="1"/>
        <c:ser>
          <c:idx val="0"/>
          <c:order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89 %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11 %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0.1308136065140468"/>
                  <c:y val="3.6727262081539515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0 %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List1!$A$207:$A$209</c:f>
              <c:strCache>
                <c:ptCount val="3"/>
                <c:pt idx="0">
                  <c:v>Ano</c:v>
                </c:pt>
                <c:pt idx="1">
                  <c:v>Dosud ne</c:v>
                </c:pt>
                <c:pt idx="2">
                  <c:v>Ne, nikdy</c:v>
                </c:pt>
              </c:strCache>
            </c:strRef>
          </c:cat>
          <c:val>
            <c:numRef>
              <c:f>List1!$B$207:$B$209</c:f>
              <c:numCache>
                <c:formatCode>General</c:formatCode>
                <c:ptCount val="3"/>
                <c:pt idx="0">
                  <c:v>68</c:v>
                </c:pt>
                <c:pt idx="1">
                  <c:v>8</c:v>
                </c:pt>
                <c:pt idx="2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432-4D61-9754-49E5CD753686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5097154439853908"/>
          <c:y val="0.38831291921843408"/>
          <c:w val="0.14605815857176377"/>
          <c:h val="0.40090519043072786"/>
        </c:manualLayout>
      </c:layout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dirty="0" smtClean="0"/>
              <a:t>Způsob informovanosti</a:t>
            </a:r>
            <a:endParaRPr lang="cs-CZ" dirty="0"/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List1!$B$228</c:f>
              <c:strCache>
                <c:ptCount val="1"/>
                <c:pt idx="0">
                  <c:v>41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List1!$A$229:$A$233</c:f>
              <c:strCache>
                <c:ptCount val="5"/>
                <c:pt idx="0">
                  <c:v>Ze skript/učebnic</c:v>
                </c:pt>
                <c:pt idx="1">
                  <c:v>Externími školiteli a přednáškami z praxe</c:v>
                </c:pt>
                <c:pt idx="2">
                  <c:v>Pouze přednáškami od učitele</c:v>
                </c:pt>
                <c:pt idx="3">
                  <c:v>Na cvičení s praktickou ukázkou</c:v>
                </c:pt>
                <c:pt idx="4">
                  <c:v>Dosud nebyl/a informována</c:v>
                </c:pt>
              </c:strCache>
            </c:strRef>
          </c:cat>
          <c:val>
            <c:numRef>
              <c:f>List1!$B$229:$B$233</c:f>
              <c:numCache>
                <c:formatCode>General</c:formatCode>
                <c:ptCount val="5"/>
                <c:pt idx="0">
                  <c:v>52</c:v>
                </c:pt>
                <c:pt idx="1">
                  <c:v>38</c:v>
                </c:pt>
                <c:pt idx="2">
                  <c:v>17</c:v>
                </c:pt>
                <c:pt idx="3">
                  <c:v>64</c:v>
                </c:pt>
                <c:pt idx="4">
                  <c:v>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E6E-4704-84BC-B7CEDDD7C83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64626352"/>
        <c:axId val="164627528"/>
      </c:barChart>
      <c:catAx>
        <c:axId val="1646263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64627528"/>
        <c:crosses val="autoZero"/>
        <c:auto val="1"/>
        <c:lblAlgn val="ctr"/>
        <c:lblOffset val="100"/>
        <c:noMultiLvlLbl val="0"/>
      </c:catAx>
      <c:valAx>
        <c:axId val="16462752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16462635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dirty="0" smtClean="0"/>
              <a:t>Praktický nácvik ve škole</a:t>
            </a:r>
            <a:endParaRPr lang="cs-CZ" dirty="0"/>
          </a:p>
        </c:rich>
      </c:tx>
      <c:layout>
        <c:manualLayout>
          <c:xMode val="edge"/>
          <c:yMode val="edge"/>
          <c:x val="0.39178556379536356"/>
          <c:y val="4.2804419752947721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3.3820081510924381E-2"/>
          <c:y val="7.1759259259259259E-2"/>
          <c:w val="0.48368522072936682"/>
          <c:h val="0.87500000000000278"/>
        </c:manualLayout>
      </c:layout>
      <c:pieChart>
        <c:varyColors val="1"/>
        <c:ser>
          <c:idx val="0"/>
          <c:order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93 %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4 %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3 %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List1!$A$252:$A$254</c:f>
              <c:strCache>
                <c:ptCount val="3"/>
                <c:pt idx="0">
                  <c:v>Ano</c:v>
                </c:pt>
                <c:pt idx="1">
                  <c:v>Dosud ne</c:v>
                </c:pt>
                <c:pt idx="2">
                  <c:v>Ne, nikdy</c:v>
                </c:pt>
              </c:strCache>
            </c:strRef>
          </c:cat>
          <c:val>
            <c:numRef>
              <c:f>List1!$B$252:$B$254</c:f>
              <c:numCache>
                <c:formatCode>General</c:formatCode>
                <c:ptCount val="3"/>
                <c:pt idx="0">
                  <c:v>71</c:v>
                </c:pt>
                <c:pt idx="1">
                  <c:v>3</c:v>
                </c:pt>
                <c:pt idx="2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124-4D35-A6D0-6A425DD4C9CB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6379406256798521"/>
          <c:y val="0.37442403032954513"/>
          <c:w val="0.15687121044388236"/>
          <c:h val="0.37480868147032992"/>
        </c:manualLayout>
      </c:layout>
      <c:overlay val="0"/>
    </c:legend>
    <c:plotVisOnly val="1"/>
    <c:dispBlanksAs val="zero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234BE-800B-480B-A02C-21537614219C}" type="datetimeFigureOut">
              <a:rPr lang="cs-CZ" smtClean="0"/>
              <a:pPr/>
              <a:t>24.5.2018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15F2-E9C3-449D-8233-3EC5606233C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4407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234BE-800B-480B-A02C-21537614219C}" type="datetimeFigureOut">
              <a:rPr lang="cs-CZ" smtClean="0"/>
              <a:pPr/>
              <a:t>24.5.2018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15F2-E9C3-449D-8233-3EC5606233C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5205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234BE-800B-480B-A02C-21537614219C}" type="datetimeFigureOut">
              <a:rPr lang="cs-CZ" smtClean="0"/>
              <a:pPr/>
              <a:t>24.5.2018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15F2-E9C3-449D-8233-3EC5606233C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82978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234BE-800B-480B-A02C-21537614219C}" type="datetimeFigureOut">
              <a:rPr lang="cs-CZ" smtClean="0"/>
              <a:pPr/>
              <a:t>24.5.2018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15F2-E9C3-449D-8233-3EC5606233C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29693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234BE-800B-480B-A02C-21537614219C}" type="datetimeFigureOut">
              <a:rPr lang="cs-CZ" smtClean="0"/>
              <a:pPr/>
              <a:t>24.5.2018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15F2-E9C3-449D-8233-3EC5606233C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80525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234BE-800B-480B-A02C-21537614219C}" type="datetimeFigureOut">
              <a:rPr lang="cs-CZ" smtClean="0"/>
              <a:pPr/>
              <a:t>24.5.2018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15F2-E9C3-449D-8233-3EC5606233C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11074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234BE-800B-480B-A02C-21537614219C}" type="datetimeFigureOut">
              <a:rPr lang="cs-CZ" smtClean="0"/>
              <a:pPr/>
              <a:t>24.5.2018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15F2-E9C3-449D-8233-3EC5606233C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97360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234BE-800B-480B-A02C-21537614219C}" type="datetimeFigureOut">
              <a:rPr lang="cs-CZ" smtClean="0"/>
              <a:pPr/>
              <a:t>24.5.2018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15F2-E9C3-449D-8233-3EC5606233C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86770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234BE-800B-480B-A02C-21537614219C}" type="datetimeFigureOut">
              <a:rPr lang="cs-CZ" smtClean="0"/>
              <a:pPr/>
              <a:t>24.5.2018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15F2-E9C3-449D-8233-3EC5606233C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578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234BE-800B-480B-A02C-21537614219C}" type="datetimeFigureOut">
              <a:rPr lang="cs-CZ" smtClean="0"/>
              <a:pPr/>
              <a:t>24.5.2018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416015F2-E9C3-449D-8233-3EC5606233C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8297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234BE-800B-480B-A02C-21537614219C}" type="datetimeFigureOut">
              <a:rPr lang="cs-CZ" smtClean="0"/>
              <a:pPr/>
              <a:t>24.5.2018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15F2-E9C3-449D-8233-3EC5606233C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7476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234BE-800B-480B-A02C-21537614219C}" type="datetimeFigureOut">
              <a:rPr lang="cs-CZ" smtClean="0"/>
              <a:pPr/>
              <a:t>24.5.2018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15F2-E9C3-449D-8233-3EC5606233C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0193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234BE-800B-480B-A02C-21537614219C}" type="datetimeFigureOut">
              <a:rPr lang="cs-CZ" smtClean="0"/>
              <a:pPr/>
              <a:t>24.5.2018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15F2-E9C3-449D-8233-3EC5606233C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6161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234BE-800B-480B-A02C-21537614219C}" type="datetimeFigureOut">
              <a:rPr lang="cs-CZ" smtClean="0"/>
              <a:pPr/>
              <a:t>24.5.2018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15F2-E9C3-449D-8233-3EC5606233C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3484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234BE-800B-480B-A02C-21537614219C}" type="datetimeFigureOut">
              <a:rPr lang="cs-CZ" smtClean="0"/>
              <a:pPr/>
              <a:t>24.5.2018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15F2-E9C3-449D-8233-3EC5606233C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8592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234BE-800B-480B-A02C-21537614219C}" type="datetimeFigureOut">
              <a:rPr lang="cs-CZ" smtClean="0"/>
              <a:pPr/>
              <a:t>24.5.2018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15F2-E9C3-449D-8233-3EC5606233C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7549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234BE-800B-480B-A02C-21537614219C}" type="datetimeFigureOut">
              <a:rPr lang="cs-CZ" smtClean="0"/>
              <a:pPr/>
              <a:t>24.5.2018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15F2-E9C3-449D-8233-3EC5606233C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203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AA234BE-800B-480B-A02C-21537614219C}" type="datetimeFigureOut">
              <a:rPr lang="cs-CZ" smtClean="0"/>
              <a:pPr/>
              <a:t>24.5.2018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16015F2-E9C3-449D-8233-3EC5606233C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7501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02080" y="-525482"/>
            <a:ext cx="9144000" cy="2387600"/>
          </a:xfrm>
        </p:spPr>
        <p:txBody>
          <a:bodyPr>
            <a:normAutofit/>
          </a:bodyPr>
          <a:lstStyle/>
          <a:p>
            <a:pPr algn="ctr"/>
            <a:r>
              <a:rPr lang="sk-SK" sz="3200" dirty="0" smtClean="0">
                <a:latin typeface="Trebuchet MS" pitchFamily="34" charset="0"/>
                <a:cs typeface="Times New Roman" panose="02020603050405020304" pitchFamily="18" charset="0"/>
              </a:rPr>
              <a:t>Vysoká škola zdravotnická, o.p.s.</a:t>
            </a:r>
            <a:endParaRPr lang="cs-CZ" sz="3200" dirty="0">
              <a:latin typeface="Trebuchet MS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2422358"/>
            <a:ext cx="9144000" cy="2835442"/>
          </a:xfrm>
        </p:spPr>
        <p:txBody>
          <a:bodyPr>
            <a:normAutofit fontScale="25000" lnSpcReduction="20000"/>
          </a:bodyPr>
          <a:lstStyle/>
          <a:p>
            <a:r>
              <a:rPr lang="cs-CZ" sz="14400" dirty="0" smtClean="0">
                <a:solidFill>
                  <a:srgbClr val="0070C0"/>
                </a:solidFill>
                <a:latin typeface="Trebuchet MS" pitchFamily="34" charset="0"/>
                <a:cs typeface="Times New Roman" panose="02020603050405020304" pitchFamily="18" charset="0"/>
              </a:rPr>
              <a:t>Zajištění dýchacích cest v přednemocniční neodkladné péči</a:t>
            </a:r>
            <a:endParaRPr lang="cs-CZ" sz="14400" dirty="0">
              <a:solidFill>
                <a:srgbClr val="0070C0"/>
              </a:solidFill>
              <a:latin typeface="Trebuchet MS" pitchFamily="34" charset="0"/>
              <a:cs typeface="Times New Roman" panose="02020603050405020304" pitchFamily="18" charset="0"/>
            </a:endParaRPr>
          </a:p>
          <a:p>
            <a:endParaRPr lang="cs-CZ" sz="16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16000" dirty="0">
              <a:latin typeface="Trebuchet MS" pitchFamily="34" charset="0"/>
              <a:cs typeface="Times New Roman" panose="02020603050405020304" pitchFamily="18" charset="0"/>
            </a:endParaRPr>
          </a:p>
          <a:p>
            <a:r>
              <a:rPr lang="sk-SK" sz="7200" dirty="0" err="1" smtClean="0">
                <a:latin typeface="Trebuchet MS" pitchFamily="34" charset="0"/>
                <a:cs typeface="Times New Roman" panose="02020603050405020304" pitchFamily="18" charset="0"/>
              </a:rPr>
              <a:t>Zpracovala</a:t>
            </a:r>
            <a:r>
              <a:rPr lang="sk-SK" sz="7200" dirty="0" smtClean="0">
                <a:latin typeface="Trebuchet MS" pitchFamily="34" charset="0"/>
                <a:cs typeface="Times New Roman" panose="02020603050405020304" pitchFamily="18" charset="0"/>
              </a:rPr>
              <a:t>: Alena </a:t>
            </a:r>
            <a:r>
              <a:rPr lang="sk-SK" sz="7200" dirty="0" err="1" smtClean="0">
                <a:latin typeface="Trebuchet MS" pitchFamily="34" charset="0"/>
                <a:cs typeface="Times New Roman" panose="02020603050405020304" pitchFamily="18" charset="0"/>
              </a:rPr>
              <a:t>Piskáčková</a:t>
            </a:r>
            <a:endParaRPr lang="cs-CZ" sz="7200" dirty="0">
              <a:latin typeface="Trebuchet MS" pitchFamily="34" charset="0"/>
              <a:cs typeface="Times New Roman" panose="02020603050405020304" pitchFamily="18" charset="0"/>
            </a:endParaRPr>
          </a:p>
          <a:p>
            <a:r>
              <a:rPr lang="cs-CZ" sz="7200" dirty="0" smtClean="0">
                <a:latin typeface="Trebuchet MS" pitchFamily="34" charset="0"/>
                <a:cs typeface="Times New Roman" panose="02020603050405020304" pitchFamily="18" charset="0"/>
              </a:rPr>
              <a:t>		                     Vedoucí práce: doc. MUDr. Lidmila Hamplová PhD.</a:t>
            </a:r>
            <a:endParaRPr lang="cs-CZ" sz="7200" dirty="0">
              <a:latin typeface="Trebuchet MS" pitchFamily="34" charset="0"/>
              <a:cs typeface="Times New Roman" panose="02020603050405020304" pitchFamily="18" charset="0"/>
            </a:endParaRPr>
          </a:p>
          <a:p>
            <a:r>
              <a:rPr lang="cs-CZ" sz="7200" dirty="0" smtClean="0">
                <a:latin typeface="Trebuchet MS" pitchFamily="34" charset="0"/>
                <a:cs typeface="Times New Roman" panose="02020603050405020304" pitchFamily="18" charset="0"/>
              </a:rPr>
              <a:t>Oponent práce:</a:t>
            </a:r>
            <a:endParaRPr lang="cs-CZ" sz="7200" dirty="0">
              <a:latin typeface="Trebuchet MS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71" y="5523982"/>
            <a:ext cx="1328509" cy="1334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3026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graphicFrame>
        <p:nvGraphicFramePr>
          <p:cNvPr id="5" name="Graf 4"/>
          <p:cNvGraphicFramePr/>
          <p:nvPr/>
        </p:nvGraphicFramePr>
        <p:xfrm>
          <a:off x="1394895" y="2152934"/>
          <a:ext cx="5403234" cy="25521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Graf 6"/>
          <p:cNvGraphicFramePr/>
          <p:nvPr/>
        </p:nvGraphicFramePr>
        <p:xfrm>
          <a:off x="6527727" y="1541787"/>
          <a:ext cx="5403234" cy="40670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600" dirty="0" smtClean="0">
                <a:solidFill>
                  <a:srgbClr val="0070C0"/>
                </a:solidFill>
                <a:latin typeface="Trebuchet MS" panose="020B0603020202020204" pitchFamily="34" charset="0"/>
              </a:rPr>
              <a:t>Shrnutí</a:t>
            </a:r>
            <a:endParaRPr lang="cs-CZ" sz="3600" dirty="0">
              <a:solidFill>
                <a:srgbClr val="0070C0"/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84310" y="2117558"/>
            <a:ext cx="10018713" cy="3673643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cs-CZ" sz="1800" dirty="0" smtClean="0">
              <a:latin typeface="Trebuchet MS" panose="020B0603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cs-CZ" sz="1800" dirty="0" smtClean="0">
              <a:latin typeface="Trebuchet MS" panose="020B0603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1800" dirty="0" smtClean="0">
                <a:latin typeface="Trebuchet MS" panose="020B0603020202020204" pitchFamily="34" charset="0"/>
              </a:rPr>
              <a:t>Pro tvorbu teoretické části jsme si stanovili dva cíle, které se nám podařilo splnit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800" dirty="0" smtClean="0">
                <a:latin typeface="Trebuchet MS" panose="020B0603020202020204" pitchFamily="34" charset="0"/>
              </a:rPr>
              <a:t>Prvním cílem praktické části jsme zjistili a dokázali, že druh vysoké školy nemá vliv na znalosti ohledně vyhlášky 55/2011 Sb. a její novelizace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800" dirty="0" smtClean="0">
                <a:latin typeface="Trebuchet MS" panose="020B0603020202020204" pitchFamily="34" charset="0"/>
              </a:rPr>
              <a:t>Druhým cílem praktické části jsme zjistili a dokázali, že nejčastěji studenti pouze asistovali na praxi záchranářům nebo neměli možnost dýchací cesty zajistit. Pokud ano, používali nejčastěji nosní a ústní vzduchovod, ambuvak s obličejovou maskou a laryngeální masku.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800" dirty="0" smtClean="0">
                <a:latin typeface="Trebuchet MS" panose="020B0603020202020204" pitchFamily="34" charset="0"/>
              </a:rPr>
              <a:t>Třetím cílem praktické části jsme zjistili a dokázali, že byli studenti svou školou dostatečně informováni o všech existujících pomůckách k zajištění průchodnosti dýchacích cest nejčastěji na praktickém cvičení s ukázkou.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sz="1800" dirty="0" smtClean="0">
              <a:latin typeface="Trebuchet MS" panose="020B0603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cs-CZ" sz="1800" dirty="0">
              <a:latin typeface="Trebuchet MS" panose="020B0603020202020204" pitchFamily="34" charset="0"/>
            </a:endParaRPr>
          </a:p>
          <a:p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905619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600" dirty="0" smtClean="0">
                <a:solidFill>
                  <a:srgbClr val="0070C0"/>
                </a:solidFill>
                <a:latin typeface="Trebuchet MS" panose="020B0603020202020204" pitchFamily="34" charset="0"/>
              </a:rPr>
              <a:t>Dotaz vedoucího práce</a:t>
            </a:r>
            <a:endParaRPr lang="cs-CZ" sz="3600" dirty="0">
              <a:solidFill>
                <a:srgbClr val="0070C0"/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47941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600" dirty="0" smtClean="0">
                <a:solidFill>
                  <a:srgbClr val="0070C0"/>
                </a:solidFill>
                <a:latin typeface="Trebuchet MS" panose="020B0603020202020204" pitchFamily="34" charset="0"/>
              </a:rPr>
              <a:t>Dotazy oponenta práce</a:t>
            </a:r>
            <a:endParaRPr lang="cs-CZ" sz="3600" dirty="0">
              <a:solidFill>
                <a:srgbClr val="0070C0"/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528011"/>
            <a:ext cx="10018713" cy="4263190"/>
          </a:xfrm>
        </p:spPr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67408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7766222"/>
          </a:xfrm>
        </p:spPr>
        <p:txBody>
          <a:bodyPr>
            <a:normAutofit/>
          </a:bodyPr>
          <a:lstStyle/>
          <a:p>
            <a:r>
              <a:rPr lang="cs-CZ" sz="3600" dirty="0" smtClean="0">
                <a:solidFill>
                  <a:srgbClr val="0070C0"/>
                </a:solidFill>
                <a:latin typeface="Trebuchet MS" panose="020B0603020202020204" pitchFamily="34" charset="0"/>
              </a:rPr>
              <a:t/>
            </a:r>
            <a:br>
              <a:rPr lang="cs-CZ" sz="3600" dirty="0" smtClean="0">
                <a:solidFill>
                  <a:srgbClr val="0070C0"/>
                </a:solidFill>
                <a:latin typeface="Trebuchet MS" panose="020B0603020202020204" pitchFamily="34" charset="0"/>
              </a:rPr>
            </a:br>
            <a:r>
              <a:rPr lang="cs-CZ" sz="3600" dirty="0" smtClean="0">
                <a:solidFill>
                  <a:srgbClr val="0070C0"/>
                </a:solidFill>
                <a:latin typeface="Trebuchet MS" panose="020B0603020202020204" pitchFamily="34" charset="0"/>
              </a:rPr>
              <a:t/>
            </a:r>
            <a:br>
              <a:rPr lang="cs-CZ" sz="3600" dirty="0" smtClean="0">
                <a:solidFill>
                  <a:srgbClr val="0070C0"/>
                </a:solidFill>
                <a:latin typeface="Trebuchet MS" panose="020B0603020202020204" pitchFamily="34" charset="0"/>
              </a:rPr>
            </a:br>
            <a:r>
              <a:rPr lang="cs-CZ" sz="3600" dirty="0" smtClean="0">
                <a:solidFill>
                  <a:srgbClr val="0070C0"/>
                </a:solidFill>
                <a:latin typeface="Trebuchet MS" panose="020B0603020202020204" pitchFamily="34" charset="0"/>
              </a:rPr>
              <a:t/>
            </a:r>
            <a:br>
              <a:rPr lang="cs-CZ" sz="3600" dirty="0" smtClean="0">
                <a:solidFill>
                  <a:srgbClr val="0070C0"/>
                </a:solidFill>
                <a:latin typeface="Trebuchet MS" panose="020B0603020202020204" pitchFamily="34" charset="0"/>
              </a:rPr>
            </a:br>
            <a:r>
              <a:rPr lang="cs-CZ" sz="3600" dirty="0" smtClean="0">
                <a:solidFill>
                  <a:srgbClr val="0070C0"/>
                </a:solidFill>
                <a:latin typeface="Trebuchet MS" panose="020B0603020202020204" pitchFamily="34" charset="0"/>
              </a:rPr>
              <a:t>Dotazy?</a:t>
            </a:r>
            <a:endParaRPr lang="cs-CZ" sz="3600" dirty="0">
              <a:solidFill>
                <a:srgbClr val="0070C0"/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84310" y="4846319"/>
            <a:ext cx="10018713" cy="2416629"/>
          </a:xfrm>
        </p:spPr>
        <p:txBody>
          <a:bodyPr/>
          <a:lstStyle/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pPr>
              <a:buNone/>
            </a:pPr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pic>
        <p:nvPicPr>
          <p:cNvPr id="2050" name="Picture 2" descr="Výsledek obrázku pro hvězda život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64151" y="1354518"/>
            <a:ext cx="3362325" cy="33623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5510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8186351"/>
          </a:xfrm>
        </p:spPr>
        <p:txBody>
          <a:bodyPr>
            <a:normAutofit/>
          </a:bodyPr>
          <a:lstStyle/>
          <a:p>
            <a:r>
              <a:rPr lang="cs-CZ" sz="3600" dirty="0" smtClean="0">
                <a:solidFill>
                  <a:srgbClr val="0070C0"/>
                </a:solidFill>
                <a:latin typeface="Trebuchet MS" panose="020B0603020202020204" pitchFamily="34" charset="0"/>
              </a:rPr>
              <a:t>Děkuji za pozornost</a:t>
            </a:r>
            <a:endParaRPr lang="cs-CZ" sz="3600" dirty="0">
              <a:solidFill>
                <a:srgbClr val="0070C0"/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9573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600" dirty="0" smtClean="0">
                <a:solidFill>
                  <a:srgbClr val="0070C0"/>
                </a:solidFill>
                <a:latin typeface="Trebuchet MS" panose="020B0603020202020204" pitchFamily="34" charset="0"/>
              </a:rPr>
              <a:t>Cíle bakalářské práce</a:t>
            </a:r>
            <a:endParaRPr lang="cs-CZ" sz="3600" dirty="0">
              <a:solidFill>
                <a:srgbClr val="0070C0"/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84310" y="2009274"/>
            <a:ext cx="10018713" cy="378192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cs-CZ" sz="2300" dirty="0" smtClean="0">
                <a:latin typeface="Times New Roman" pitchFamily="18" charset="0"/>
                <a:cs typeface="Times New Roman" pitchFamily="18" charset="0"/>
              </a:rPr>
              <a:t>Cíle teoretické části:</a:t>
            </a:r>
          </a:p>
          <a:p>
            <a:pPr lvl="1">
              <a:buFont typeface="Arial" pitchFamily="34" charset="0"/>
              <a:buChar char="•"/>
            </a:pPr>
            <a:r>
              <a:rPr lang="cs-CZ" sz="2300" dirty="0" smtClean="0">
                <a:latin typeface="Times New Roman" pitchFamily="18" charset="0"/>
                <a:cs typeface="Times New Roman" pitchFamily="18" charset="0"/>
              </a:rPr>
              <a:t>Cíl 1: Seznámit s problematikou zajištění dýchacích cest s pomůckami a bez pomůcek v přednemocniční péči.  </a:t>
            </a:r>
          </a:p>
          <a:p>
            <a:pPr lvl="1">
              <a:buFont typeface="Arial" pitchFamily="34" charset="0"/>
              <a:buChar char="•"/>
            </a:pPr>
            <a:r>
              <a:rPr lang="cs-CZ" sz="2300" dirty="0" smtClean="0">
                <a:latin typeface="Times New Roman" pitchFamily="18" charset="0"/>
                <a:cs typeface="Times New Roman" pitchFamily="18" charset="0"/>
              </a:rPr>
              <a:t>Cíl 2: Upozornit na změny v kompetencích zdravotnických záchranářů při zajištění dýchacích cest v PNP v souvislosti s novelou vyhlášky č. 55/2011 Sb.</a:t>
            </a:r>
          </a:p>
          <a:p>
            <a:pPr>
              <a:buNone/>
            </a:pPr>
            <a:r>
              <a:rPr lang="cs-CZ" sz="2300" dirty="0" smtClean="0">
                <a:latin typeface="Times New Roman" pitchFamily="18" charset="0"/>
                <a:cs typeface="Times New Roman" pitchFamily="18" charset="0"/>
              </a:rPr>
              <a:t> Cíle praktické části:</a:t>
            </a:r>
          </a:p>
          <a:p>
            <a:pPr lvl="1">
              <a:buFont typeface="Arial" pitchFamily="34" charset="0"/>
              <a:buChar char="•"/>
            </a:pPr>
            <a:r>
              <a:rPr lang="cs-CZ" sz="2300" dirty="0" smtClean="0">
                <a:latin typeface="Times New Roman" pitchFamily="18" charset="0"/>
                <a:cs typeface="Times New Roman" pitchFamily="18" charset="0"/>
              </a:rPr>
              <a:t>Cíl 1: Vyhodnotit rozdíl v úrovni znalostí kompetencí studentů oboru Zdravotnický záchranář různých vysokých škol v oblasti zajištění dýchacích cest v PNP v souvislosti s novelou vyhlášky č. 55/2011 Sb. </a:t>
            </a:r>
          </a:p>
          <a:p>
            <a:pPr lvl="1">
              <a:buFont typeface="Arial" pitchFamily="34" charset="0"/>
              <a:buChar char="•"/>
            </a:pPr>
            <a:r>
              <a:rPr lang="cs-CZ" sz="2300" dirty="0" smtClean="0">
                <a:latin typeface="Times New Roman" pitchFamily="18" charset="0"/>
                <a:cs typeface="Times New Roman" pitchFamily="18" charset="0"/>
              </a:rPr>
              <a:t>Cíl 2: Zmapovat praktické zkušenosti studentů oboru ZZ se zajišťováním dýchacích cest. </a:t>
            </a:r>
          </a:p>
          <a:p>
            <a:pPr lvl="1">
              <a:buFont typeface="Arial" pitchFamily="34" charset="0"/>
              <a:buChar char="•"/>
            </a:pPr>
            <a:r>
              <a:rPr lang="cs-CZ" sz="2300" dirty="0" smtClean="0">
                <a:latin typeface="Times New Roman" pitchFamily="18" charset="0"/>
                <a:cs typeface="Times New Roman" pitchFamily="18" charset="0"/>
              </a:rPr>
              <a:t>Cíl 3: Vyhodnotit názory studentů oboru Zdravotnický záchranář různých vysokých škol na kvalitu teoretické a praktické přípravy v rámci studia na zajišťování dýchacích cest v PNP.</a:t>
            </a:r>
            <a:endParaRPr lang="cs-CZ" sz="23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9480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600" dirty="0" smtClean="0">
                <a:solidFill>
                  <a:srgbClr val="0070C0"/>
                </a:solidFill>
                <a:latin typeface="Trebuchet MS" panose="020B0603020202020204" pitchFamily="34" charset="0"/>
              </a:rPr>
              <a:t>Metoda, sběr dat a organizace průzkumu</a:t>
            </a:r>
            <a:endParaRPr lang="cs-CZ" sz="3600" dirty="0">
              <a:solidFill>
                <a:srgbClr val="0070C0"/>
              </a:solidFill>
              <a:latin typeface="Trebuchet MS" panose="020B060302020202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484311" y="2021305"/>
            <a:ext cx="4895056" cy="673769"/>
          </a:xfrm>
        </p:spPr>
        <p:txBody>
          <a:bodyPr/>
          <a:lstStyle/>
          <a:p>
            <a:r>
              <a:rPr lang="cs-CZ" sz="20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Kvantitativní metoda průzkumu</a:t>
            </a:r>
            <a:endParaRPr lang="cs-CZ" sz="2000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2"/>
          </p:nvPr>
        </p:nvSpPr>
        <p:spPr>
          <a:xfrm>
            <a:off x="1484311" y="2923674"/>
            <a:ext cx="4895056" cy="2867525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cs-CZ" dirty="0" smtClean="0">
                <a:latin typeface="Trebuchet MS" panose="020B0603020202020204" pitchFamily="34" charset="0"/>
              </a:rPr>
              <a:t>	Šíření </a:t>
            </a:r>
          </a:p>
          <a:p>
            <a:pPr lvl="1">
              <a:buFont typeface="Arial" pitchFamily="34" charset="0"/>
              <a:buChar char="•"/>
            </a:pPr>
            <a:r>
              <a:rPr lang="cs-CZ" sz="1800" dirty="0" smtClean="0">
                <a:latin typeface="Trebuchet MS" panose="020B0603020202020204" pitchFamily="34" charset="0"/>
              </a:rPr>
              <a:t>www.</a:t>
            </a:r>
            <a:r>
              <a:rPr lang="cs-CZ" sz="1800" dirty="0" err="1" smtClean="0">
                <a:latin typeface="Trebuchet MS" panose="020B0603020202020204" pitchFamily="34" charset="0"/>
              </a:rPr>
              <a:t>survio.com</a:t>
            </a:r>
            <a:endParaRPr lang="cs-CZ" sz="1800" dirty="0" smtClean="0">
              <a:latin typeface="Trebuchet MS" panose="020B0603020202020204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cs-CZ" dirty="0" smtClean="0">
                <a:latin typeface="Trebuchet MS" panose="020B0603020202020204" pitchFamily="34" charset="0"/>
              </a:rPr>
              <a:t>Vyhodnocování </a:t>
            </a:r>
          </a:p>
          <a:p>
            <a:pPr lvl="1">
              <a:buFont typeface="Arial" pitchFamily="34" charset="0"/>
              <a:buChar char="•"/>
            </a:pPr>
            <a:r>
              <a:rPr lang="cs-CZ" sz="1800" dirty="0" smtClean="0">
                <a:latin typeface="Trebuchet MS" panose="020B0603020202020204" pitchFamily="34" charset="0"/>
              </a:rPr>
              <a:t>Aplikace Microsoft Excell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021305"/>
            <a:ext cx="4622537" cy="673769"/>
          </a:xfrm>
        </p:spPr>
        <p:txBody>
          <a:bodyPr/>
          <a:lstStyle/>
          <a:p>
            <a:r>
              <a:rPr lang="cs-CZ" dirty="0"/>
              <a:t>			</a:t>
            </a:r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/>
              <a:t>	</a:t>
            </a:r>
          </a:p>
          <a:p>
            <a:r>
              <a:rPr lang="cs-CZ" sz="20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Zkoumaný soubor</a:t>
            </a:r>
            <a:endParaRPr lang="cs-CZ" sz="2000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2923674"/>
            <a:ext cx="4895056" cy="2867525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cs-CZ" dirty="0" smtClean="0">
                <a:latin typeface="Trebuchet MS" panose="020B0603020202020204" pitchFamily="34" charset="0"/>
              </a:rPr>
              <a:t>Studenti oboru Zdravotnický záchranář vysokých škol: Fakulta biomedicínského inženýrství ČVUT v Kladně, Vysoká škola zdravotnická v Praze a Západočeská univerzita v Plzni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>
                <a:latin typeface="Trebuchet MS" panose="020B0603020202020204" pitchFamily="34" charset="0"/>
              </a:rPr>
              <a:t>Sběr dat probíhal od února 2018 do března 2018</a:t>
            </a:r>
          </a:p>
        </p:txBody>
      </p:sp>
    </p:spTree>
    <p:extLst>
      <p:ext uri="{BB962C8B-B14F-4D97-AF65-F5344CB8AC3E}">
        <p14:creationId xmlns:p14="http://schemas.microsoft.com/office/powerpoint/2010/main" val="4255282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600" dirty="0" smtClean="0">
                <a:solidFill>
                  <a:srgbClr val="0070C0"/>
                </a:solidFill>
                <a:latin typeface="Trebuchet MS" panose="020B0603020202020204" pitchFamily="34" charset="0"/>
              </a:rPr>
              <a:t>První cíl </a:t>
            </a:r>
            <a:r>
              <a:rPr lang="cs-CZ" sz="3600" dirty="0">
                <a:solidFill>
                  <a:srgbClr val="0070C0"/>
                </a:solidFill>
                <a:latin typeface="Trebuchet MS" panose="020B0603020202020204" pitchFamily="34" charset="0"/>
              </a:rPr>
              <a:t>praktické </a:t>
            </a:r>
            <a:r>
              <a:rPr lang="cs-CZ" sz="3600" dirty="0" smtClean="0">
                <a:solidFill>
                  <a:srgbClr val="0070C0"/>
                </a:solidFill>
                <a:latin typeface="Trebuchet MS" panose="020B0603020202020204" pitchFamily="34" charset="0"/>
              </a:rPr>
              <a:t>části</a:t>
            </a:r>
            <a:endParaRPr lang="cs-CZ" sz="3600" dirty="0">
              <a:solidFill>
                <a:srgbClr val="0070C0"/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84310" y="2097024"/>
            <a:ext cx="10018713" cy="4090833"/>
          </a:xfrm>
        </p:spPr>
        <p:txBody>
          <a:bodyPr>
            <a:noAutofit/>
          </a:bodyPr>
          <a:lstStyle/>
          <a:p>
            <a:pPr marL="285750" lvl="1">
              <a:buFont typeface="Arial" pitchFamily="34" charset="0"/>
              <a:buChar char="•"/>
            </a:pPr>
            <a:r>
              <a:rPr lang="cs-CZ" sz="1800" u="sng" dirty="0" smtClean="0">
                <a:latin typeface="Times New Roman" pitchFamily="18" charset="0"/>
                <a:cs typeface="Times New Roman" pitchFamily="18" charset="0"/>
              </a:rPr>
              <a:t>Vyhodnotit rozdíl v úrovni znalostí kompetencí studentů oboru Zdravotnický záchranář různých vysokých škol v oblasti zajištění dýchacích cest v PNP v souvislosti s novelou vyhlášky č. 55/2011 Sb.</a:t>
            </a:r>
            <a:endParaRPr lang="sk-SK" sz="1800" u="sng" dirty="0" smtClean="0">
              <a:latin typeface="Times New Roman" pitchFamily="18" charset="0"/>
              <a:cs typeface="Times New Roman" pitchFamily="18" charset="0"/>
            </a:endParaRPr>
          </a:p>
          <a:p>
            <a:pPr marL="742950" lvl="2">
              <a:buNone/>
            </a:pP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Z naší práce vyplynulo, že z celkového počtu 76 respondentů na všechny otázky týkající se legislativy odpovědělo dobře pouze 13 (17 %). V praktické části práce nás v otázkách č. 15 a 16. zajímalo, jakým způsobem může zdravotnický záchranář zajistit dýchací cesty s indikací a následně bez indikace lékaře. V otázce č. 17 jsme zjišťovali, jestli studenti vědí o změně jejich kompetencí vyhláškou 391/2017 Sb.</a:t>
            </a:r>
          </a:p>
          <a:p>
            <a:pPr marL="457200" lvl="1" indent="0">
              <a:buNone/>
            </a:pPr>
            <a:endParaRPr lang="cs-CZ" sz="1800" dirty="0" smtClean="0">
              <a:latin typeface="Trebuchet MS" panose="020B0603020202020204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cs-CZ" sz="1800" dirty="0" smtClean="0">
              <a:latin typeface="Trebuchet MS" panose="020B0603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cs-CZ" sz="1800" dirty="0" smtClean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4075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99615" y="195073"/>
            <a:ext cx="10003409" cy="1353312"/>
          </a:xfrm>
        </p:spPr>
        <p:txBody>
          <a:bodyPr>
            <a:normAutofit/>
          </a:bodyPr>
          <a:lstStyle/>
          <a:p>
            <a:pPr algn="l"/>
            <a:r>
              <a:rPr lang="cs-CZ" sz="3600" dirty="0">
                <a:solidFill>
                  <a:srgbClr val="0070C0"/>
                </a:solidFill>
                <a:latin typeface="Trebuchet MS" panose="020B0603020202020204" pitchFamily="34" charset="0"/>
              </a:rPr>
              <a:t>První </a:t>
            </a:r>
            <a:r>
              <a:rPr lang="cs-CZ" sz="3600" dirty="0" smtClean="0">
                <a:solidFill>
                  <a:srgbClr val="0070C0"/>
                </a:solidFill>
                <a:latin typeface="Trebuchet MS" panose="020B0603020202020204" pitchFamily="34" charset="0"/>
              </a:rPr>
              <a:t>cíl </a:t>
            </a:r>
            <a:r>
              <a:rPr lang="cs-CZ" sz="3600" dirty="0">
                <a:solidFill>
                  <a:srgbClr val="0070C0"/>
                </a:solidFill>
                <a:latin typeface="Trebuchet MS" panose="020B0603020202020204" pitchFamily="34" charset="0"/>
              </a:rPr>
              <a:t>praktické části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84310" y="2666999"/>
            <a:ext cx="10018713" cy="419100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sz="1600" dirty="0" smtClean="0">
                <a:latin typeface="Trebuchet MS" panose="020B0603020202020204" pitchFamily="34" charset="0"/>
              </a:rPr>
              <a:t> </a:t>
            </a:r>
          </a:p>
          <a:p>
            <a:pPr marL="0" indent="0">
              <a:buNone/>
            </a:pPr>
            <a:r>
              <a:rPr lang="cs-CZ" sz="1600" dirty="0" smtClean="0">
                <a:latin typeface="Trebuchet MS" panose="020B0603020202020204" pitchFamily="34" charset="0"/>
              </a:rPr>
              <a:t>        Zdroj: Piskáčková, 2018</a:t>
            </a:r>
            <a:endParaRPr lang="cs-CZ" sz="1600" dirty="0">
              <a:latin typeface="Trebuchet MS" panose="020B0603020202020204" pitchFamily="34" charset="0"/>
            </a:endParaRPr>
          </a:p>
          <a:p>
            <a:endParaRPr lang="cs-CZ" dirty="0"/>
          </a:p>
        </p:txBody>
      </p:sp>
      <p:graphicFrame>
        <p:nvGraphicFramePr>
          <p:cNvPr id="5" name="Graf 4"/>
          <p:cNvGraphicFramePr/>
          <p:nvPr/>
        </p:nvGraphicFramePr>
        <p:xfrm>
          <a:off x="1470113" y="2098525"/>
          <a:ext cx="5399102" cy="33437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af 5"/>
          <p:cNvGraphicFramePr/>
          <p:nvPr/>
        </p:nvGraphicFramePr>
        <p:xfrm>
          <a:off x="6638568" y="866496"/>
          <a:ext cx="5401007" cy="27841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Graf 6"/>
          <p:cNvGraphicFramePr/>
          <p:nvPr/>
        </p:nvGraphicFramePr>
        <p:xfrm>
          <a:off x="6554494" y="3841799"/>
          <a:ext cx="5398467" cy="26613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916949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600" dirty="0" smtClean="0">
                <a:solidFill>
                  <a:srgbClr val="0070C0"/>
                </a:solidFill>
                <a:latin typeface="Trebuchet MS" panose="020B0603020202020204" pitchFamily="34" charset="0"/>
              </a:rPr>
              <a:t>Druhý cíl praktické části</a:t>
            </a:r>
            <a:endParaRPr lang="cs-CZ" sz="3600" dirty="0">
              <a:solidFill>
                <a:srgbClr val="0070C0"/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84310" y="2255521"/>
            <a:ext cx="10018713" cy="353568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cs-CZ" sz="1800" u="sng" dirty="0" smtClean="0">
                <a:latin typeface="Times New Roman" pitchFamily="18" charset="0"/>
                <a:cs typeface="Times New Roman" pitchFamily="18" charset="0"/>
              </a:rPr>
              <a:t>Zmapovat praktické zkušenosti studentů oboru ZZ se zajišťováním dýchacích cest.</a:t>
            </a:r>
          </a:p>
          <a:p>
            <a:pPr lvl="1">
              <a:buNone/>
            </a:pPr>
            <a:r>
              <a:rPr lang="cs-CZ" sz="1800" dirty="0" smtClean="0">
                <a:latin typeface="Times New Roman" pitchFamily="18" charset="0"/>
                <a:cs typeface="Times New Roman" pitchFamily="18" charset="0"/>
              </a:rPr>
              <a:t>Druhým cílem pro tvorbu praktické části bakalářské práce bylo zmapovat praktické zkušenosti studentů oboru Zdravotnický záchranář se zajištěním dýchacích cest. S touto otázkou souvisely otázky č. 7, 8 a 9, ve kterých nás zajímalo, jestli studenti měli možnost zajišťovat dýchací cesty na praxi, jak často zajišťovali průchodnost dýchacích cest a jakým způsobem. Z nabízených možností převládala u otázky odpověď, že nejčastěji studenti pouze asistovali na praxi záchranářům nebo neměli možnost dýchací cesty zajistit. Takto asistovalo 42 respondentů (55%). Pokud studenti samostatně zajišťovali dýchací cesty, nejčastěji využívali ústní, nebo nosní vzduchovod, obličejovou masku s ambuvakem a laryngeální masku.</a:t>
            </a:r>
          </a:p>
        </p:txBody>
      </p:sp>
    </p:spTree>
    <p:extLst>
      <p:ext uri="{BB962C8B-B14F-4D97-AF65-F5344CB8AC3E}">
        <p14:creationId xmlns:p14="http://schemas.microsoft.com/office/powerpoint/2010/main" val="676135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146305"/>
            <a:ext cx="10018713" cy="1194816"/>
          </a:xfrm>
        </p:spPr>
        <p:txBody>
          <a:bodyPr>
            <a:normAutofit/>
          </a:bodyPr>
          <a:lstStyle/>
          <a:p>
            <a:pPr algn="l"/>
            <a:r>
              <a:rPr lang="cs-CZ" sz="3600" dirty="0">
                <a:solidFill>
                  <a:srgbClr val="0070C0"/>
                </a:solidFill>
                <a:latin typeface="Trebuchet MS" panose="020B0603020202020204" pitchFamily="34" charset="0"/>
              </a:rPr>
              <a:t>Druhý dílčí cíl praktické části</a:t>
            </a:r>
            <a:endParaRPr lang="cs-CZ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2666999"/>
            <a:ext cx="10018713" cy="393192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1800" dirty="0" smtClean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cs-CZ" sz="1800" dirty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cs-CZ" sz="1800" dirty="0" smtClean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cs-CZ" sz="1800" dirty="0" smtClean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cs-CZ" sz="1800" dirty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cs-CZ" sz="1800" dirty="0" smtClean="0">
              <a:latin typeface="Trebuchet MS" panose="020B0603020202020204" pitchFamily="34" charset="0"/>
            </a:endParaRPr>
          </a:p>
          <a:p>
            <a:pPr marL="0" indent="0">
              <a:buNone/>
            </a:pPr>
            <a:r>
              <a:rPr lang="cs-CZ" sz="1800" dirty="0" smtClean="0">
                <a:latin typeface="Times New Roman" pitchFamily="18" charset="0"/>
                <a:cs typeface="Times New Roman" pitchFamily="18" charset="0"/>
              </a:rPr>
              <a:t>                   Zdroj</a:t>
            </a:r>
            <a:r>
              <a:rPr lang="cs-CZ" sz="1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cs-CZ" sz="1800" dirty="0" smtClean="0">
                <a:latin typeface="Times New Roman" pitchFamily="18" charset="0"/>
                <a:cs typeface="Times New Roman" pitchFamily="18" charset="0"/>
              </a:rPr>
              <a:t>Piskáčková, 2018</a:t>
            </a:r>
            <a:endParaRPr lang="cs-CZ" sz="1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Graf 4"/>
          <p:cNvGraphicFramePr/>
          <p:nvPr/>
        </p:nvGraphicFramePr>
        <p:xfrm>
          <a:off x="1348510" y="2080328"/>
          <a:ext cx="5398467" cy="2770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af 5"/>
          <p:cNvGraphicFramePr/>
          <p:nvPr/>
        </p:nvGraphicFramePr>
        <p:xfrm>
          <a:off x="6633767" y="1173298"/>
          <a:ext cx="5399737" cy="29752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Graf 6"/>
          <p:cNvGraphicFramePr/>
          <p:nvPr/>
        </p:nvGraphicFramePr>
        <p:xfrm>
          <a:off x="6827520" y="4117934"/>
          <a:ext cx="4858966" cy="27400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896075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600" dirty="0" smtClean="0">
                <a:solidFill>
                  <a:srgbClr val="0070C0"/>
                </a:solidFill>
                <a:latin typeface="Trebuchet MS" panose="020B0603020202020204" pitchFamily="34" charset="0"/>
              </a:rPr>
              <a:t>Třetí cíl praktické části</a:t>
            </a:r>
            <a:endParaRPr lang="cs-CZ" sz="3600" dirty="0">
              <a:solidFill>
                <a:srgbClr val="0070C0"/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543" y="2072641"/>
            <a:ext cx="10018713" cy="408367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1800" u="sng" dirty="0" smtClean="0">
                <a:latin typeface="Times New Roman" pitchFamily="18" charset="0"/>
                <a:cs typeface="Times New Roman" pitchFamily="18" charset="0"/>
              </a:rPr>
              <a:t>Cíl 3: Vyhodnotit názory studentů oboru Zdravotnický záchranář různých vysokých škol na kvalitu teoretické a praktické přípravy v rámci studia na zajišťování dýchacích cest v PNP </a:t>
            </a:r>
            <a:endParaRPr lang="sk-SK" sz="1800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1800" dirty="0" smtClean="0">
                <a:latin typeface="Times New Roman" pitchFamily="18" charset="0"/>
                <a:cs typeface="Times New Roman" pitchFamily="18" charset="0"/>
              </a:rPr>
              <a:t>Odpovědi na tuto otázku jsme zkoumali otázkami č. 10, 11, 12, a 13.  Z celkového počtu respondentů jich 68 uvedlo, že byli svou školou dostatečně informováni o všech existujících pomůckách k zajištění průchodnosti dýchacích cest. A pouze osm studentů uvádí, že nebylo dostatečně teoreticky připraveno a informováno o této problematice. Nejčastěji se studenti učí o této problematice na cvičení s praktickou ukázkou a z učebnic. Samostudiem se o problematiku zajímá 41 studentů a 38 studentů mělo možnost seznámit se s touto problematikou z úst externího školitele s poznatky z praxe.</a:t>
            </a:r>
            <a:endParaRPr lang="cs-CZ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8940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158497"/>
            <a:ext cx="10018713" cy="938784"/>
          </a:xfrm>
        </p:spPr>
        <p:txBody>
          <a:bodyPr>
            <a:normAutofit/>
          </a:bodyPr>
          <a:lstStyle/>
          <a:p>
            <a:pPr algn="l"/>
            <a:r>
              <a:rPr lang="cs-CZ" sz="3600" dirty="0">
                <a:solidFill>
                  <a:srgbClr val="0070C0"/>
                </a:solidFill>
                <a:latin typeface="Trebuchet MS" panose="020B0603020202020204" pitchFamily="34" charset="0"/>
              </a:rPr>
              <a:t>Třetí dílčí cíl praktické části</a:t>
            </a:r>
            <a:endParaRPr lang="cs-CZ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696" y="2666999"/>
            <a:ext cx="10125327" cy="396544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1400" dirty="0" smtClean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cs-CZ" sz="1400" dirty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cs-CZ" sz="1400" dirty="0" smtClean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cs-CZ" sz="1400" dirty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cs-CZ" sz="1400" dirty="0" smtClean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cs-CZ" sz="1400" dirty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cs-CZ" sz="1400" dirty="0" smtClean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cs-CZ" sz="1400" dirty="0" smtClean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cs-CZ" sz="1400" dirty="0">
              <a:latin typeface="Trebuchet MS" panose="020B0603020202020204" pitchFamily="34" charset="0"/>
            </a:endParaRPr>
          </a:p>
          <a:p>
            <a:pPr marL="0" indent="0">
              <a:buNone/>
            </a:pPr>
            <a:r>
              <a:rPr lang="cs-CZ" sz="1800" dirty="0" smtClean="0">
                <a:latin typeface="Times New Roman" pitchFamily="18" charset="0"/>
                <a:cs typeface="Times New Roman" pitchFamily="18" charset="0"/>
              </a:rPr>
              <a:t>                </a:t>
            </a:r>
          </a:p>
          <a:p>
            <a:pPr marL="0" indent="0">
              <a:buNone/>
            </a:pPr>
            <a:r>
              <a:rPr lang="cs-CZ" sz="1800" dirty="0" smtClean="0">
                <a:latin typeface="Times New Roman" pitchFamily="18" charset="0"/>
                <a:cs typeface="Times New Roman" pitchFamily="18" charset="0"/>
              </a:rPr>
              <a:t>   Zdroj</a:t>
            </a:r>
            <a:r>
              <a:rPr lang="cs-CZ" sz="1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cs-CZ" sz="1800" dirty="0" smtClean="0">
                <a:latin typeface="Times New Roman" pitchFamily="18" charset="0"/>
                <a:cs typeface="Times New Roman" pitchFamily="18" charset="0"/>
              </a:rPr>
              <a:t>Piskáčková, 2018</a:t>
            </a:r>
            <a:endParaRPr lang="cs-CZ" sz="1800" dirty="0">
              <a:latin typeface="Times New Roman" pitchFamily="18" charset="0"/>
              <a:cs typeface="Times New Roman" pitchFamily="18" charset="0"/>
            </a:endParaRPr>
          </a:p>
          <a:p>
            <a:endParaRPr lang="cs-CZ" dirty="0"/>
          </a:p>
        </p:txBody>
      </p:sp>
      <p:graphicFrame>
        <p:nvGraphicFramePr>
          <p:cNvPr id="5" name="Graf 4"/>
          <p:cNvGraphicFramePr/>
          <p:nvPr/>
        </p:nvGraphicFramePr>
        <p:xfrm>
          <a:off x="1762721" y="1161652"/>
          <a:ext cx="3711487" cy="24593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af 5"/>
          <p:cNvGraphicFramePr/>
          <p:nvPr/>
        </p:nvGraphicFramePr>
        <p:xfrm>
          <a:off x="5735882" y="1252728"/>
          <a:ext cx="5401964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Graf 6"/>
          <p:cNvGraphicFramePr/>
          <p:nvPr/>
        </p:nvGraphicFramePr>
        <p:xfrm>
          <a:off x="3700931" y="3876819"/>
          <a:ext cx="4150717" cy="26702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681828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1119</TotalTime>
  <Words>797</Words>
  <Application>Microsoft Office PowerPoint</Application>
  <PresentationFormat>Širokoúhlá obrazovka</PresentationFormat>
  <Paragraphs>116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1" baseType="lpstr">
      <vt:lpstr>Arial</vt:lpstr>
      <vt:lpstr>Corbel</vt:lpstr>
      <vt:lpstr>Times New Roman</vt:lpstr>
      <vt:lpstr>Trebuchet MS</vt:lpstr>
      <vt:lpstr>Wingdings</vt:lpstr>
      <vt:lpstr>Parallax</vt:lpstr>
      <vt:lpstr>Vysoká škola zdravotnická, o.p.s.</vt:lpstr>
      <vt:lpstr>Cíle bakalářské práce</vt:lpstr>
      <vt:lpstr>Metoda, sběr dat a organizace průzkumu</vt:lpstr>
      <vt:lpstr>První cíl praktické části</vt:lpstr>
      <vt:lpstr>První cíl praktické části</vt:lpstr>
      <vt:lpstr>Druhý cíl praktické části</vt:lpstr>
      <vt:lpstr>Druhý dílčí cíl praktické části</vt:lpstr>
      <vt:lpstr>Třetí cíl praktické části</vt:lpstr>
      <vt:lpstr>Třetí dílčí cíl praktické části</vt:lpstr>
      <vt:lpstr>Prezentace aplikace PowerPoint</vt:lpstr>
      <vt:lpstr>Shrnutí</vt:lpstr>
      <vt:lpstr>Dotaz vedoucího práce</vt:lpstr>
      <vt:lpstr>Dotazy oponenta práce</vt:lpstr>
      <vt:lpstr>   Dotazy?</vt:lpstr>
      <vt:lpstr>Děkuji za pozornost</vt:lpstr>
    </vt:vector>
  </TitlesOfParts>
  <Company>Vysoka skola zdravotnicka, Praha 5, Duskova 7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OBHAJOBA  bakalářské práce</dc:title>
  <dc:creator>Pekara Jaroslav</dc:creator>
  <cp:lastModifiedBy>Hamplová Lidmila</cp:lastModifiedBy>
  <cp:revision>78</cp:revision>
  <dcterms:created xsi:type="dcterms:W3CDTF">2017-03-25T11:03:28Z</dcterms:created>
  <dcterms:modified xsi:type="dcterms:W3CDTF">2018-05-24T08:29:57Z</dcterms:modified>
</cp:coreProperties>
</file>