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sldIdLst>
    <p:sldId id="256" r:id="rId2"/>
    <p:sldId id="258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8" r:id="rId16"/>
    <p:sldId id="279" r:id="rId17"/>
    <p:sldId id="277" r:id="rId18"/>
    <p:sldId id="280" r:id="rId19"/>
    <p:sldId id="261" r:id="rId20"/>
    <p:sldId id="281" r:id="rId21"/>
    <p:sldId id="282" r:id="rId22"/>
    <p:sldId id="283" r:id="rId23"/>
    <p:sldId id="285" r:id="rId24"/>
    <p:sldId id="284" r:id="rId25"/>
    <p:sldId id="286" r:id="rId26"/>
    <p:sldId id="287" r:id="rId27"/>
    <p:sldId id="289" r:id="rId28"/>
    <p:sldId id="288" r:id="rId29"/>
    <p:sldId id="290" r:id="rId30"/>
    <p:sldId id="293" r:id="rId31"/>
    <p:sldId id="291" r:id="rId32"/>
    <p:sldId id="292" r:id="rId33"/>
    <p:sldId id="276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7" r:id="rId44"/>
    <p:sldId id="306" r:id="rId45"/>
    <p:sldId id="303" r:id="rId46"/>
    <p:sldId id="304" r:id="rId47"/>
    <p:sldId id="305" r:id="rId48"/>
    <p:sldId id="308" r:id="rId49"/>
    <p:sldId id="309" r:id="rId50"/>
    <p:sldId id="326" r:id="rId51"/>
    <p:sldId id="310" r:id="rId52"/>
    <p:sldId id="315" r:id="rId53"/>
    <p:sldId id="322" r:id="rId54"/>
    <p:sldId id="311" r:id="rId55"/>
    <p:sldId id="316" r:id="rId56"/>
    <p:sldId id="317" r:id="rId57"/>
    <p:sldId id="318" r:id="rId58"/>
    <p:sldId id="319" r:id="rId59"/>
    <p:sldId id="320" r:id="rId60"/>
    <p:sldId id="321" r:id="rId61"/>
    <p:sldId id="323" r:id="rId62"/>
    <p:sldId id="324" r:id="rId63"/>
    <p:sldId id="325" r:id="rId64"/>
    <p:sldId id="327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D7C124A-D280-9A44-8C13-531371084F7C}">
          <p14:sldIdLst>
            <p14:sldId id="256"/>
            <p14:sldId id="258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8"/>
            <p14:sldId id="279"/>
            <p14:sldId id="277"/>
            <p14:sldId id="280"/>
            <p14:sldId id="261"/>
            <p14:sldId id="281"/>
            <p14:sldId id="282"/>
            <p14:sldId id="283"/>
            <p14:sldId id="285"/>
            <p14:sldId id="284"/>
            <p14:sldId id="286"/>
            <p14:sldId id="287"/>
            <p14:sldId id="289"/>
            <p14:sldId id="288"/>
            <p14:sldId id="290"/>
            <p14:sldId id="293"/>
            <p14:sldId id="291"/>
            <p14:sldId id="292"/>
            <p14:sldId id="276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7"/>
            <p14:sldId id="306"/>
            <p14:sldId id="303"/>
            <p14:sldId id="304"/>
            <p14:sldId id="305"/>
            <p14:sldId id="308"/>
            <p14:sldId id="309"/>
            <p14:sldId id="326"/>
            <p14:sldId id="310"/>
            <p14:sldId id="315"/>
            <p14:sldId id="322"/>
            <p14:sldId id="311"/>
            <p14:sldId id="316"/>
            <p14:sldId id="317"/>
            <p14:sldId id="318"/>
            <p14:sldId id="319"/>
            <p14:sldId id="320"/>
            <p14:sldId id="321"/>
            <p14:sldId id="323"/>
            <p14:sldId id="324"/>
            <p14:sldId id="325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C9C8B-C90E-5A4B-8D93-B8AAB72B287D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50F3-696A-1942-ADA9-5C1A04CBD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5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66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45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66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91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44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62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431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62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2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47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5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05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0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9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36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24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12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FBEC970-D41D-7842-B325-3AB92FEAD34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01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5E553-F5E0-3342-BD13-77989F3A5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3210" y="2060071"/>
            <a:ext cx="7811068" cy="1808150"/>
          </a:xfrm>
        </p:spPr>
        <p:txBody>
          <a:bodyPr/>
          <a:lstStyle/>
          <a:p>
            <a:r>
              <a:rPr lang="cs-CZ" dirty="0"/>
              <a:t>Medicína katastrof a hromadných neštěstí 1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2400235-D041-6A47-8E4E-49ED28A57C68}"/>
              </a:ext>
            </a:extLst>
          </p:cNvPr>
          <p:cNvSpPr txBox="1">
            <a:spLocks/>
          </p:cNvSpPr>
          <p:nvPr/>
        </p:nvSpPr>
        <p:spPr>
          <a:xfrm>
            <a:off x="1977721" y="4160931"/>
            <a:ext cx="8236557" cy="85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>
                <a:solidFill>
                  <a:schemeClr val="bg1"/>
                </a:solidFill>
              </a:rPr>
              <a:t>Radiační </a:t>
            </a:r>
            <a:r>
              <a:rPr lang="cs-CZ" sz="3200" dirty="0">
                <a:solidFill>
                  <a:schemeClr val="bg1"/>
                </a:solidFill>
              </a:rPr>
              <a:t>rizika a nemoc z ozáření</a:t>
            </a:r>
          </a:p>
        </p:txBody>
      </p:sp>
    </p:spTree>
    <p:extLst>
      <p:ext uri="{BB962C8B-B14F-4D97-AF65-F5344CB8AC3E}">
        <p14:creationId xmlns:p14="http://schemas.microsoft.com/office/powerpoint/2010/main" val="112785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pokračování </a:t>
            </a:r>
            <a:r>
              <a:rPr lang="cs-CZ" sz="2000" dirty="0">
                <a:solidFill>
                  <a:schemeClr val="bg1"/>
                </a:solidFill>
              </a:rPr>
              <a:t>(důležité radiobiologické veličiny)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Absorbovaná dávka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vyjadřuje energii, která je absorbovaná jedním kilogramem hmotnosti terče (např. člověk)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jednotkou je </a:t>
            </a:r>
            <a:r>
              <a:rPr lang="cs-CZ" sz="1600" dirty="0">
                <a:solidFill>
                  <a:srgbClr val="FF0000"/>
                </a:solidFill>
              </a:rPr>
              <a:t>Gray [Gy] 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1 Gy = 1 J na kilogram, tzn. pokud 80kg člověk absorbuje záření o velikosti 80 J, jde o ozáření rovné 1 Gy)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Dávkový příkon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vyjadřuje absorbovanou dávku za jednotku času (Gy za čas)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Efektivní dávka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určuje míru postižení organismu stochastickými účinkami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jednotkou je </a:t>
            </a:r>
            <a:r>
              <a:rPr lang="cs-CZ" sz="1600" dirty="0">
                <a:solidFill>
                  <a:srgbClr val="FF0000"/>
                </a:solidFill>
              </a:rPr>
              <a:t>Sievert [SV], </a:t>
            </a:r>
            <a:r>
              <a:rPr lang="cs-CZ" sz="1600" dirty="0">
                <a:solidFill>
                  <a:schemeClr val="tx1"/>
                </a:solidFill>
              </a:rPr>
              <a:t>1 SV = 1 J na kilogram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88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ionizujícího záření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přírodně se vyskytující radionuklidy, kosmické záření</a:t>
            </a:r>
          </a:p>
          <a:p>
            <a:r>
              <a:rPr lang="cs-CZ" dirty="0">
                <a:solidFill>
                  <a:schemeClr val="tx1"/>
                </a:solidFill>
              </a:rPr>
              <a:t>generátory, rtg přístroje</a:t>
            </a:r>
          </a:p>
          <a:p>
            <a:r>
              <a:rPr lang="cs-CZ" dirty="0">
                <a:solidFill>
                  <a:schemeClr val="tx1"/>
                </a:solidFill>
              </a:rPr>
              <a:t>cyklotrony (vysokofrekvenční urychlovač), monitory</a:t>
            </a:r>
          </a:p>
          <a:p>
            <a:r>
              <a:rPr lang="cs-CZ" dirty="0">
                <a:solidFill>
                  <a:schemeClr val="tx1"/>
                </a:solidFill>
              </a:rPr>
              <a:t>jaderné reaktory, jaderné zbraně</a:t>
            </a:r>
          </a:p>
          <a:p>
            <a:r>
              <a:rPr lang="cs-CZ" dirty="0">
                <a:solidFill>
                  <a:schemeClr val="tx1"/>
                </a:solidFill>
              </a:rPr>
              <a:t>obecně má jakákoliv část hmoty kolem nás nepatrné množství radionuklidů (de facto jsou zářiči)</a:t>
            </a:r>
          </a:p>
          <a:p>
            <a:r>
              <a:rPr lang="cs-CZ" dirty="0">
                <a:solidFill>
                  <a:schemeClr val="tx1"/>
                </a:solidFill>
              </a:rPr>
              <a:t>nebezpečné jsou určené radioaktivní látky, před kterými je třeba ochrany (de iure – podle práva) </a:t>
            </a:r>
          </a:p>
        </p:txBody>
      </p:sp>
    </p:spTree>
    <p:extLst>
      <p:ext uri="{BB962C8B-B14F-4D97-AF65-F5344CB8AC3E}">
        <p14:creationId xmlns:p14="http://schemas.microsoft.com/office/powerpoint/2010/main" val="262003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nehoda a havárie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riziko vzniku v dnešní době spíše minimální, nicméně pravděpodobnost stále existuje</a:t>
            </a:r>
          </a:p>
          <a:p>
            <a:r>
              <a:rPr lang="cs-CZ" b="1" dirty="0">
                <a:solidFill>
                  <a:schemeClr val="tx1"/>
                </a:solidFill>
              </a:rPr>
              <a:t>Radiační nehoda: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stav, při kterém jsou hodnoty expozic jsou vyšší než limitní</a:t>
            </a:r>
          </a:p>
          <a:p>
            <a:r>
              <a:rPr lang="cs-CZ" b="1" dirty="0">
                <a:solidFill>
                  <a:schemeClr val="tx1"/>
                </a:solidFill>
              </a:rPr>
              <a:t>Radiační havárie: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stav, při kterém dojde k úniku radioaktivních látek do životního prostředí a je nutné uplatnit významná opatření pro ochranu obyvatel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škála událostí v jaderných zařízení podle IAEA </a:t>
            </a:r>
            <a:r>
              <a:rPr lang="cs-CZ" sz="1300" dirty="0">
                <a:solidFill>
                  <a:schemeClr val="tx1"/>
                </a:solidFill>
              </a:rPr>
              <a:t>(International Atomic Energy Agency)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bg1"/>
                </a:solidFill>
              </a:rPr>
              <a:t>Škála událostí v jaderných zařízení podle IAEA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53C467-CF7D-ED47-8DE0-A5AAB6E5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056" y="2441828"/>
            <a:ext cx="4799888" cy="43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4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851738F-9281-6D48-B1EE-C42AA75C19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90" y="0"/>
            <a:ext cx="8426819" cy="67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6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pPr lvl="2"/>
            <a:endParaRPr lang="cs-CZ" sz="1200" dirty="0">
              <a:solidFill>
                <a:schemeClr val="tx1"/>
              </a:solidFill>
            </a:endParaRPr>
          </a:p>
          <a:p>
            <a:pPr lvl="2"/>
            <a:endParaRPr lang="cs-CZ" sz="1200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B922BB-9C47-BB46-B3DF-E0CAFEEBFF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1346200"/>
            <a:ext cx="10642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7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Úložiště radioaktivního odpadu (ÚRAO)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Úložiště RAO (ÚRAO)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je prostor, objekt nebo zařízení na povrchu nebo v podzemí sloužící k ukládání radioaktivního odpadu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ÚRAO Dukovany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bylo vybudováno v areálu JE Dukovany pro ukládání upraveného RAO z jaderné energetiky, případnému úniku radionuklidů do biosféry zabraňuje soustava bariér s dlouhodobou životností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ÚRAO Richard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bylo vybudováno v komplexu bývalého vápencového dolu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(v podzemí vrchu Bídnice - 70 m pod povrchem – nedaleko Litoměřic)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1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Úložiště radioaktivního odpadu (ÚRAO)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ÚRAO Bratrství 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vzniklo adaptací těžní štoly bývalého uranového dolu, Jáchymov</a:t>
            </a:r>
          </a:p>
          <a:p>
            <a:r>
              <a:rPr lang="cs-CZ" b="1" dirty="0">
                <a:solidFill>
                  <a:schemeClr val="tx1"/>
                </a:solidFill>
              </a:rPr>
              <a:t>ÚRAO Hostím</a:t>
            </a:r>
            <a:r>
              <a:rPr lang="cs-CZ" dirty="0">
                <a:solidFill>
                  <a:schemeClr val="tx1"/>
                </a:solidFill>
              </a:rPr>
              <a:t> bylo vybudováno ve vápencovém lomu poblíž vesnice Hostím</a:t>
            </a:r>
          </a:p>
          <a:p>
            <a:r>
              <a:rPr lang="cs-CZ" dirty="0">
                <a:solidFill>
                  <a:schemeClr val="tx1"/>
                </a:solidFill>
              </a:rPr>
              <a:t>v ČR předpokládá vybudování </a:t>
            </a:r>
            <a:r>
              <a:rPr lang="cs-CZ" b="1" dirty="0">
                <a:solidFill>
                  <a:schemeClr val="tx1"/>
                </a:solidFill>
              </a:rPr>
              <a:t>hlubinného úložiště (HÚ)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program jeho vývoje byl zahájen již v roce 1992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budoucí HÚ přijme všechen RAO, který nelze uložit do přípovrchových úložišť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zahájení provozu HÚ se předpokládá kolem roku 2065</a:t>
            </a:r>
          </a:p>
        </p:txBody>
      </p:sp>
    </p:spTree>
    <p:extLst>
      <p:ext uri="{BB962C8B-B14F-4D97-AF65-F5344CB8AC3E}">
        <p14:creationId xmlns:p14="http://schemas.microsoft.com/office/powerpoint/2010/main" val="285130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za jadernou zbraní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r.1895 – W.C. Röntgen – objev rentgenového záření, paprsky X</a:t>
            </a:r>
          </a:p>
          <a:p>
            <a:r>
              <a:rPr lang="cs-CZ" dirty="0">
                <a:solidFill>
                  <a:schemeClr val="tx1"/>
                </a:solidFill>
              </a:rPr>
              <a:t>r.1896 – H. Becquerel – objev radioaktivity uranu</a:t>
            </a:r>
          </a:p>
          <a:p>
            <a:r>
              <a:rPr lang="cs-CZ" dirty="0">
                <a:solidFill>
                  <a:schemeClr val="tx1"/>
                </a:solidFill>
              </a:rPr>
              <a:t>r. 1897 – J.J. Thomson – objev náboje elektronu</a:t>
            </a:r>
          </a:p>
          <a:p>
            <a:r>
              <a:rPr lang="cs-CZ" dirty="0">
                <a:solidFill>
                  <a:schemeClr val="tx1"/>
                </a:solidFill>
              </a:rPr>
              <a:t>r. 1898 – P. a M. Curie, G. Bémont – radium a polonium</a:t>
            </a:r>
          </a:p>
          <a:p>
            <a:r>
              <a:rPr lang="cs-CZ" dirty="0">
                <a:solidFill>
                  <a:schemeClr val="tx1"/>
                </a:solidFill>
              </a:rPr>
              <a:t>r. 1900 – E. Rutherford, F. Soddy – objev radonu</a:t>
            </a:r>
          </a:p>
          <a:p>
            <a:r>
              <a:rPr lang="cs-CZ" dirty="0">
                <a:solidFill>
                  <a:schemeClr val="tx1"/>
                </a:solidFill>
              </a:rPr>
              <a:t>r. 1902 – E. Rutherford, F. Soddy – teorie radioaktivního rozpadu</a:t>
            </a:r>
          </a:p>
          <a:p>
            <a:r>
              <a:rPr lang="cs-CZ" dirty="0">
                <a:solidFill>
                  <a:schemeClr val="tx1"/>
                </a:solidFill>
              </a:rPr>
              <a:t>r. 1919 – E. Rutherford – štěpení atomových jader</a:t>
            </a:r>
          </a:p>
          <a:p>
            <a:r>
              <a:rPr lang="cs-CZ" dirty="0">
                <a:solidFill>
                  <a:schemeClr val="tx1"/>
                </a:solidFill>
              </a:rPr>
              <a:t>r. r.1933 – F. a I. Joliot-Curie – objev umělé radioaktivity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17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za jadernou zbraní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r. 1934 – J. Chadwick – objev neutronu</a:t>
            </a:r>
          </a:p>
          <a:p>
            <a:r>
              <a:rPr lang="cs-CZ" dirty="0">
                <a:solidFill>
                  <a:schemeClr val="tx1"/>
                </a:solidFill>
              </a:rPr>
              <a:t>r. 1934 – E. Fermi – první umělé štěpen uranu</a:t>
            </a:r>
          </a:p>
          <a:p>
            <a:r>
              <a:rPr lang="cs-CZ" dirty="0">
                <a:solidFill>
                  <a:schemeClr val="tx1"/>
                </a:solidFill>
              </a:rPr>
              <a:t>r. 1939 – L. Meitnerová – objev možnosti jaderné řetězové štěpné reakce</a:t>
            </a:r>
          </a:p>
          <a:p>
            <a:r>
              <a:rPr lang="cs-CZ" dirty="0">
                <a:solidFill>
                  <a:schemeClr val="tx1"/>
                </a:solidFill>
              </a:rPr>
              <a:t>r. 1942 , USA, ženijní útvar  Manhattan District (práce označeny jako vývoj náhradních materiálů)</a:t>
            </a:r>
          </a:p>
          <a:p>
            <a:r>
              <a:rPr lang="cs-CZ" dirty="0">
                <a:solidFill>
                  <a:schemeClr val="tx1"/>
                </a:solidFill>
              </a:rPr>
              <a:t>r. 1942 – E. Fermi – Chicagská univerzita, uskutečnil jadernou řetězovou reakci</a:t>
            </a:r>
          </a:p>
          <a:p>
            <a:r>
              <a:rPr lang="cs-CZ" dirty="0">
                <a:solidFill>
                  <a:schemeClr val="tx1"/>
                </a:solidFill>
              </a:rPr>
              <a:t>16.7.1945 – USA, Nové Mexiko, úspěšný test Trinity (první jaderný test)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04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Atomy všech látek jsou tvořeny ze 3 druhů částic: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protony, neutrony, elektrony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protony + neutrony = jádro atomu (prakticky všechna hmotnost atomu)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elektrony = obíhají kolem jádra po kruhových drahách</a:t>
            </a:r>
          </a:p>
          <a:p>
            <a:r>
              <a:rPr lang="cs-CZ" dirty="0">
                <a:solidFill>
                  <a:schemeClr val="tx1"/>
                </a:solidFill>
              </a:rPr>
              <a:t>stabilní jádra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libovolně dlouho neměnná jádra (bez ohledu na změny kterým atom prochází)</a:t>
            </a:r>
          </a:p>
          <a:p>
            <a:r>
              <a:rPr lang="cs-CZ" dirty="0">
                <a:solidFill>
                  <a:schemeClr val="tx1"/>
                </a:solidFill>
              </a:rPr>
              <a:t>atomy jejichž jádra mají přebytek energie, nejsou v čase stabilní a samovolně se přeměňují nazýváme </a:t>
            </a:r>
            <a:r>
              <a:rPr lang="cs-CZ" dirty="0">
                <a:solidFill>
                  <a:srgbClr val="FF0000"/>
                </a:solidFill>
              </a:rPr>
              <a:t>radioaktivní</a:t>
            </a:r>
          </a:p>
          <a:p>
            <a:r>
              <a:rPr lang="cs-CZ" b="1" dirty="0">
                <a:solidFill>
                  <a:schemeClr val="tx1"/>
                </a:solidFill>
              </a:rPr>
              <a:t>nuklid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látka, jejíž všechny atomy mají stejný počet protonů i stejný počet nukleonů</a:t>
            </a:r>
          </a:p>
          <a:p>
            <a:r>
              <a:rPr lang="cs-CZ" b="1" dirty="0">
                <a:solidFill>
                  <a:schemeClr val="tx1"/>
                </a:solidFill>
              </a:rPr>
              <a:t>izotop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nuklidy se stejným atomovým číslem, ale jiný počet neutronů (stejné chemické, ale jiné jaderné vlastnosti)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3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Japonsko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pro bombardování Japonska bylo určeno 5 cílů: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Kókura, Hirošima, Nagasaki, Niigata a Kjóto (Kjóto později vyřazeno pro množství kulturních památek)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velká města vynechána (poničena dřívějšími nálety, efekt nové zbraně by nebyl dostatečný)</a:t>
            </a:r>
          </a:p>
        </p:txBody>
      </p:sp>
    </p:spTree>
    <p:extLst>
      <p:ext uri="{BB962C8B-B14F-4D97-AF65-F5344CB8AC3E}">
        <p14:creationId xmlns:p14="http://schemas.microsoft.com/office/powerpoint/2010/main" val="22246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Hirošima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6.8.1945 byla svržena puma </a:t>
            </a:r>
            <a:r>
              <a:rPr lang="cs-CZ" b="1" dirty="0">
                <a:solidFill>
                  <a:srgbClr val="FF0000"/>
                </a:solidFill>
              </a:rPr>
              <a:t>LITTLE BOY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ve výšce 900 m byla zapojena roznětka a kolem výšky 600 m došlo k záblesku a vzniku ohnivé koule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amerických údajů: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naráz zahynulo (stalo se nezvěstných) 70 000 lidí a dalších 70 000 bylo zraněno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stavby zcela zničeny na ploše 12 km2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japonských údajů: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okamžité ztráty 140 000 lidí, další desetitisíce na pozdní následky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70 000 zničených domů</a:t>
            </a:r>
          </a:p>
        </p:txBody>
      </p:sp>
    </p:spTree>
    <p:extLst>
      <p:ext uri="{BB962C8B-B14F-4D97-AF65-F5344CB8AC3E}">
        <p14:creationId xmlns:p14="http://schemas.microsoft.com/office/powerpoint/2010/main" val="158942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85EB0CB-E215-B44D-8B0F-0F2E07C39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749" y="395555"/>
            <a:ext cx="8089187" cy="60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796B1AD-1124-A648-BB25-5B7EFEC96F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181" y="792143"/>
            <a:ext cx="9465638" cy="52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5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Nagasaki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9.8.1945 byla svržena puma </a:t>
            </a:r>
            <a:r>
              <a:rPr lang="cs-CZ" b="1" dirty="0">
                <a:solidFill>
                  <a:srgbClr val="FF0000"/>
                </a:solidFill>
              </a:rPr>
              <a:t>FAT MAN</a:t>
            </a:r>
          </a:p>
          <a:p>
            <a:r>
              <a:rPr lang="cs-CZ" dirty="0">
                <a:solidFill>
                  <a:schemeClr val="tx1"/>
                </a:solidFill>
              </a:rPr>
              <a:t>jako primární cíl byla určena Kókura, ale pro potíže s viditelností nad Kókurou byla puma svržena na náhradní cíl – Nagasaki</a:t>
            </a:r>
          </a:p>
          <a:p>
            <a:r>
              <a:rPr lang="cs-CZ" dirty="0">
                <a:solidFill>
                  <a:schemeClr val="tx1"/>
                </a:solidFill>
              </a:rPr>
              <a:t>vzhledem k umístění (kopcovitý terén) a velikosti Nagasaki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nižší ztráty než v Hirošimě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USA: 36 000 mrtvých a nezvěstných, 40 000 zraněných, zničená městská zóna 5,8 km2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Japonska: 72 000 obětí, 18 000 zničených domů</a:t>
            </a:r>
          </a:p>
        </p:txBody>
      </p:sp>
    </p:spTree>
    <p:extLst>
      <p:ext uri="{BB962C8B-B14F-4D97-AF65-F5344CB8AC3E}">
        <p14:creationId xmlns:p14="http://schemas.microsoft.com/office/powerpoint/2010/main" val="4125362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27DB2B6-16E2-BE4D-9204-743FEAE00D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896" y="0"/>
            <a:ext cx="9156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5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ED745E8-BB14-614A-8E84-F0B3CA6D58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818" y="0"/>
            <a:ext cx="872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7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typy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Štěpné zbraně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klasické atomové pumy, štěpná (řetězová) reakce těžkých kovů jader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ostřelováním jádra radionuklidu Uranu-235 primárním neutronem vnikne tato částice do jádra, které je nestabilní a rozpadne se na dvě zhruba stejně velké jádra, přičemž se z něj uvolní 1 až 3 další neutrony.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dostatečném množství čistého Uranu-235 pak může každý sekundární neutron vyvolat štěpení dalších jader, které vždy uvolní další neutrony, toto štěpení je doprovázeno velkým množstvím energie</a:t>
            </a:r>
          </a:p>
          <a:p>
            <a:r>
              <a:rPr lang="cs-CZ" b="1" dirty="0">
                <a:solidFill>
                  <a:schemeClr val="tx1"/>
                </a:solidFill>
              </a:rPr>
              <a:t>Termojaderné zbraně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uvolňují energii opačným procesem než štěpení, proces spočívá na vzniku těžších jader z lehčích, jediným použitým prvkem byl zatím vodík (deuterium, tritium</a:t>
            </a:r>
          </a:p>
        </p:txBody>
      </p:sp>
    </p:spTree>
    <p:extLst>
      <p:ext uri="{BB962C8B-B14F-4D97-AF65-F5344CB8AC3E}">
        <p14:creationId xmlns:p14="http://schemas.microsoft.com/office/powerpoint/2010/main" val="1169799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typy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Třífázová jaderná nálož (F-F-F, fission-fusion-fission)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uvolňuje energii ve třech fázích, první je štěpení v roznětce, druhá termojaderná reakce, třetí následné štěpení</a:t>
            </a:r>
          </a:p>
          <a:p>
            <a:r>
              <a:rPr lang="cs-CZ" dirty="0">
                <a:solidFill>
                  <a:schemeClr val="tx1"/>
                </a:solidFill>
              </a:rPr>
              <a:t>další modifikované typy: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štěpná se zvýšeným účinkem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štěpná se zvýšenou radioaktivní kontaminací</a:t>
            </a:r>
          </a:p>
          <a:p>
            <a:r>
              <a:rPr lang="cs-CZ" dirty="0">
                <a:solidFill>
                  <a:schemeClr val="tx1"/>
                </a:solidFill>
              </a:rPr>
              <a:t>jaderná nálož se zvýšeným tokem neutronů</a:t>
            </a:r>
          </a:p>
          <a:p>
            <a:r>
              <a:rPr lang="cs-CZ" dirty="0">
                <a:solidFill>
                  <a:schemeClr val="tx1"/>
                </a:solidFill>
              </a:rPr>
              <a:t>jaderná zbraň s intenzivním elektromagnetickým impulsem (EMP)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06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Podle typu výbuchu: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vzdušný (vysoký, nízký)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pozemní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hladinový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podzemní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podhladinový</a:t>
            </a:r>
          </a:p>
        </p:txBody>
      </p:sp>
    </p:spTree>
    <p:extLst>
      <p:ext uri="{BB962C8B-B14F-4D97-AF65-F5344CB8AC3E}">
        <p14:creationId xmlns:p14="http://schemas.microsoft.com/office/powerpoint/2010/main" val="4642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Radioaktivní látky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Radioaktivní látky: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látky, které obsahují nestabilní izotopy prvků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jádra těchto prvků (</a:t>
            </a:r>
            <a:r>
              <a:rPr lang="cs-CZ" dirty="0">
                <a:solidFill>
                  <a:srgbClr val="FF0000"/>
                </a:solidFill>
              </a:rPr>
              <a:t>radionuklidy</a:t>
            </a:r>
            <a:r>
              <a:rPr lang="cs-CZ" dirty="0">
                <a:solidFill>
                  <a:schemeClr val="tx1"/>
                </a:solidFill>
              </a:rPr>
              <a:t>) se přeměňují v jádra jiných izotopů a přitom vysílají (emitují) ionizující záření především ve formě:</a:t>
            </a:r>
          </a:p>
          <a:p>
            <a:pPr lvl="2"/>
            <a:r>
              <a:rPr lang="cs-CZ" sz="1600" dirty="0">
                <a:solidFill>
                  <a:srgbClr val="FF0000"/>
                </a:solidFill>
              </a:rPr>
              <a:t>částic alfa</a:t>
            </a:r>
          </a:p>
          <a:p>
            <a:pPr lvl="2"/>
            <a:r>
              <a:rPr lang="cs-CZ" sz="1600" dirty="0">
                <a:solidFill>
                  <a:srgbClr val="FF0000"/>
                </a:solidFill>
              </a:rPr>
              <a:t>částic beta</a:t>
            </a:r>
          </a:p>
          <a:p>
            <a:pPr lvl="2"/>
            <a:r>
              <a:rPr lang="cs-CZ" sz="1600" dirty="0">
                <a:solidFill>
                  <a:srgbClr val="FF0000"/>
                </a:solidFill>
              </a:rPr>
              <a:t>záření gama </a:t>
            </a:r>
          </a:p>
          <a:p>
            <a:pPr lvl="2"/>
            <a:r>
              <a:rPr lang="cs-CZ" sz="1600" dirty="0">
                <a:solidFill>
                  <a:srgbClr val="FF0000"/>
                </a:solidFill>
              </a:rPr>
              <a:t>neutronů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radioaktivita přirozená a radioaktivita uměle vytvořená člověkem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569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Primární účinky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vzdušná tlaková vlna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rázová vlna a seizmické účinky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ionizující záření (pronikavá radiace)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světelné (tepelné) záření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elektromagnetický impuls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70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Sekundární účinky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radioaktivní kontaminace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zničení infrastruktury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požáry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01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dnes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USA</a:t>
            </a:r>
          </a:p>
          <a:p>
            <a:r>
              <a:rPr lang="cs-CZ" dirty="0">
                <a:solidFill>
                  <a:schemeClr val="tx1"/>
                </a:solidFill>
              </a:rPr>
              <a:t>Rusko</a:t>
            </a:r>
          </a:p>
          <a:p>
            <a:r>
              <a:rPr lang="cs-CZ" dirty="0">
                <a:solidFill>
                  <a:schemeClr val="tx1"/>
                </a:solidFill>
              </a:rPr>
              <a:t>Izrael</a:t>
            </a:r>
          </a:p>
          <a:p>
            <a:r>
              <a:rPr lang="cs-CZ" dirty="0">
                <a:solidFill>
                  <a:schemeClr val="tx1"/>
                </a:solidFill>
              </a:rPr>
              <a:t>Čína</a:t>
            </a:r>
          </a:p>
          <a:p>
            <a:r>
              <a:rPr lang="cs-CZ" dirty="0">
                <a:solidFill>
                  <a:schemeClr val="tx1"/>
                </a:solidFill>
              </a:rPr>
              <a:t>Indie</a:t>
            </a:r>
          </a:p>
          <a:p>
            <a:r>
              <a:rPr lang="cs-CZ" dirty="0">
                <a:solidFill>
                  <a:schemeClr val="tx1"/>
                </a:solidFill>
              </a:rPr>
              <a:t>Velká Británie</a:t>
            </a:r>
          </a:p>
          <a:p>
            <a:r>
              <a:rPr lang="cs-CZ" dirty="0">
                <a:solidFill>
                  <a:schemeClr val="tx1"/>
                </a:solidFill>
              </a:rPr>
              <a:t>Francie</a:t>
            </a:r>
          </a:p>
          <a:p>
            <a:r>
              <a:rPr lang="cs-CZ" dirty="0">
                <a:solidFill>
                  <a:schemeClr val="tx1"/>
                </a:solidFill>
              </a:rPr>
              <a:t>Pákistán</a:t>
            </a:r>
          </a:p>
          <a:p>
            <a:r>
              <a:rPr lang="cs-CZ" dirty="0">
                <a:solidFill>
                  <a:schemeClr val="tx1"/>
                </a:solidFill>
              </a:rPr>
              <a:t>Severní Korea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8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Zamezení vzniku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každé pracoviště, kde se manipuluje se zdroji ionizujícího záření, musí mít připraveny plány činnosti při vzniku radiační události, plány obsahují základní principy činnosti: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zamezení vzniku radiační události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zamezení šíření kontaminace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opětovné převedení zdroje záření pod kontrolu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evakuace nebo ukrytí zaměstnanců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nahlášení události kompetentním orgánům</a:t>
            </a:r>
          </a:p>
        </p:txBody>
      </p:sp>
    </p:spTree>
    <p:extLst>
      <p:ext uri="{BB962C8B-B14F-4D97-AF65-F5344CB8AC3E}">
        <p14:creationId xmlns:p14="http://schemas.microsoft.com/office/powerpoint/2010/main" val="1010603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pro potřeby IZS – typová činnost STČ-01/IZS (Špinavá bomba)</a:t>
            </a:r>
          </a:p>
          <a:p>
            <a:r>
              <a:rPr lang="cs-CZ" dirty="0">
                <a:solidFill>
                  <a:schemeClr val="tx1"/>
                </a:solidFill>
              </a:rPr>
              <a:t>odlišný postup oproti jiným nehodám a haváriím</a:t>
            </a:r>
          </a:p>
          <a:p>
            <a:r>
              <a:rPr lang="cs-CZ" dirty="0">
                <a:solidFill>
                  <a:schemeClr val="tx1"/>
                </a:solidFill>
              </a:rPr>
              <a:t>jednotky požární ochrany vytvářejí </a:t>
            </a:r>
            <a:r>
              <a:rPr lang="cs-CZ" b="1" dirty="0">
                <a:solidFill>
                  <a:srgbClr val="FF0000"/>
                </a:solidFill>
              </a:rPr>
              <a:t>předběžnou ochranou zónu </a:t>
            </a:r>
            <a:r>
              <a:rPr lang="cs-CZ" dirty="0">
                <a:solidFill>
                  <a:schemeClr val="tx1"/>
                </a:solidFill>
              </a:rPr>
              <a:t>(nejméně 50 m od zdroje ionizujícího záření)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této zóně dochází k průzkumu a měření dávkového příkonu ionizujícího záření a aktivity zářiče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členové ZZS se v předběžné ochranné zóně nesmí pohybovat (vyčkat na návětrné straně)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případě, že členové ZZS budou na místě MU první a dojde k jejich kontaminaci, poté musí projít dozimetrickou kontrolou a dekontaminací</a:t>
            </a:r>
          </a:p>
        </p:txBody>
      </p:sp>
    </p:spTree>
    <p:extLst>
      <p:ext uri="{BB962C8B-B14F-4D97-AF65-F5344CB8AC3E}">
        <p14:creationId xmlns:p14="http://schemas.microsoft.com/office/powerpoint/2010/main" val="703782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při dalším průzkumu je </a:t>
            </a:r>
            <a:r>
              <a:rPr lang="cs-CZ" b="1" dirty="0">
                <a:solidFill>
                  <a:srgbClr val="FF0000"/>
                </a:solidFill>
              </a:rPr>
              <a:t>stanovena hranice nebezpečné zóny </a:t>
            </a:r>
            <a:r>
              <a:rPr lang="cs-CZ" dirty="0">
                <a:solidFill>
                  <a:schemeClr val="tx1"/>
                </a:solidFill>
              </a:rPr>
              <a:t>(dávkový příkon 1 mSv/h)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potenciální ohrožení zasahujících osob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zóně pracují pouze jednotky požární ochrany (dle metodiky bojového řádu)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výjezdové skupin ZZS zde nepracují za žádných okolností (nemají vybavení, výcvik, došlo by k jejich ohrožení)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třídění (START) provádějí zasahující jednotky požární ochrany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05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kolem nebezpečné zóny je stanoveno </a:t>
            </a:r>
            <a:r>
              <a:rPr lang="cs-CZ" b="1" dirty="0">
                <a:solidFill>
                  <a:srgbClr val="FF0000"/>
                </a:solidFill>
              </a:rPr>
              <a:t>místo kontrolovaného vstupu do nebezpečné zóny</a:t>
            </a:r>
            <a:r>
              <a:rPr lang="cs-CZ" dirty="0">
                <a:solidFill>
                  <a:schemeClr val="tx1"/>
                </a:solidFill>
              </a:rPr>
              <a:t> (dávkový příkon 0,1 – 1 mSv/h) a </a:t>
            </a:r>
            <a:r>
              <a:rPr lang="cs-CZ" b="1" dirty="0">
                <a:solidFill>
                  <a:srgbClr val="FF0000"/>
                </a:solidFill>
              </a:rPr>
              <a:t>nástupní prostor složek IZS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(jeho zevní hranice má dávkový příkon 0,1 mSv/h)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 rámci dalšího průzkumu a měření je ve spolupráci s PČR vytvořena hranice </a:t>
            </a:r>
            <a:r>
              <a:rPr lang="cs-CZ" b="1" dirty="0">
                <a:solidFill>
                  <a:srgbClr val="FF0000"/>
                </a:solidFill>
              </a:rPr>
              <a:t>vnější zóny </a:t>
            </a:r>
            <a:r>
              <a:rPr lang="cs-CZ" dirty="0">
                <a:solidFill>
                  <a:schemeClr val="tx1"/>
                </a:solidFill>
              </a:rPr>
              <a:t>(dávkový příkon 30 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cs-CZ" dirty="0">
                <a:solidFill>
                  <a:schemeClr val="tx1"/>
                </a:solidFill>
              </a:rPr>
              <a:t>Sv/h a méně)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12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 stanovení zón je velitelem zásahu určeno </a:t>
            </a:r>
            <a:r>
              <a:rPr lang="cs-CZ" b="1" dirty="0">
                <a:solidFill>
                  <a:srgbClr val="FF0000"/>
                </a:solidFill>
              </a:rPr>
              <a:t>stanoviště pro dekontaminaci zasažených osob 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velitel zásahu společně s vedoucím zdravotnické složky určí </a:t>
            </a:r>
            <a:r>
              <a:rPr lang="cs-CZ" b="1" dirty="0">
                <a:solidFill>
                  <a:srgbClr val="FF0000"/>
                </a:solidFill>
              </a:rPr>
              <a:t>stanoviště PNP </a:t>
            </a:r>
            <a:r>
              <a:rPr lang="cs-CZ" dirty="0">
                <a:solidFill>
                  <a:schemeClr val="tx1"/>
                </a:solidFill>
              </a:rPr>
              <a:t>(třídění a ošetřování)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musí být umístěno vně nebezpečné zóny na návětrné straně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dávkový příkon 30 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cs-CZ" dirty="0">
                <a:solidFill>
                  <a:schemeClr val="tx1"/>
                </a:solidFill>
              </a:rPr>
              <a:t>Sv/h a méně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 provoz zodpovídá vedoucí zdravotnické složky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46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Kontaminace radioaktivními látkami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Zevní (povrchová)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znečištění nekrytého tělesného povrchu, kůže a sliznic radionuklidy z různých zdrojů</a:t>
            </a:r>
          </a:p>
          <a:p>
            <a:r>
              <a:rPr lang="cs-CZ" b="1" dirty="0">
                <a:solidFill>
                  <a:schemeClr val="tx1"/>
                </a:solidFill>
              </a:rPr>
              <a:t>Vnitřní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vzniká při: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vdechnutí (inhalace)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požitím kontaminované vody a potravy (ingesce)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vstřebáváním z poraněné nebo intaktní (neporušené) kůže nebo sliznic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83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Dekontaminace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provádí se na stanovišti dekontaminace </a:t>
            </a:r>
          </a:p>
          <a:p>
            <a:r>
              <a:rPr lang="cs-CZ" dirty="0">
                <a:solidFill>
                  <a:schemeClr val="tx1"/>
                </a:solidFill>
              </a:rPr>
              <a:t>dekontaminace úst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zubní kartáček + kloktání kyselého roztoku (3% roztok kyseliny citrónové)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dekontaminace hltanu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kloktání naředěného roztoku peroxidu vodíku (3%)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dekontaminace dutiny nosní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výplach vodou nebo fyziologickým roztokem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Částice alfa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0483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Částice alfa: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prostá heliová jádra složená ze dvou protonů a dvou neutronů (kladný elektrický náboj)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při interakci s atomy předávají část své energie elektronům, ty jsou převážně ionizovány (odloučí se od atomu za vzniku iontu, nebo excitují) přejdou do vyšší energetické hladiny a zpravidla se vrací do původního místa na orbitě za vyzáření části své energie pomocí fotonů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emitované elektrony mohou předávat část své energie i dále a způsobit sekundárně další ionizaci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vzhledem k husté interakci alfa části s elektrony </a:t>
            </a:r>
            <a:r>
              <a:rPr lang="cs-CZ" dirty="0">
                <a:solidFill>
                  <a:srgbClr val="FF0000"/>
                </a:solidFill>
              </a:rPr>
              <a:t>není jejich dolet velký: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ve vzduchu několik mm, v pevných látkách zlomky mm</a:t>
            </a:r>
          </a:p>
          <a:p>
            <a:pPr lvl="1"/>
            <a:endParaRPr lang="cs-CZ" sz="14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735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Dekontaminace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dekontaminace očí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výplach vodou nebo fyziologickým roztokem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od vnitřního k vnějšímu koutku (zabránit kontaminaci slzného kanálku)</a:t>
            </a:r>
          </a:p>
          <a:p>
            <a:r>
              <a:rPr lang="cs-CZ" dirty="0">
                <a:solidFill>
                  <a:schemeClr val="tx1"/>
                </a:solidFill>
              </a:rPr>
              <a:t>vnější část oděvu se odkládá do předem určených nádob</a:t>
            </a:r>
          </a:p>
          <a:p>
            <a:r>
              <a:rPr lang="cs-CZ" dirty="0">
                <a:solidFill>
                  <a:schemeClr val="tx1"/>
                </a:solidFill>
              </a:rPr>
              <a:t>následně se provádí dozimetrická kontrola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pokud je hodnota nad 10 Bq/cm2 je nutné sundat i zbytek oblečení a provést osprchování a omytí mýdlem a osušení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 nechodících osob je dekontaminace provedena pomocí mulů namočených ve fyziologickém roztoku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43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Dekontaminace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pozor na otevřené rány a popáleniny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jako prevence infekce používat sterilní muly</a:t>
            </a:r>
          </a:p>
          <a:p>
            <a:r>
              <a:rPr lang="cs-CZ" dirty="0">
                <a:solidFill>
                  <a:schemeClr val="tx1"/>
                </a:solidFill>
              </a:rPr>
              <a:t>pokud jsou naměřené hodnoty i po omytí nadlimitní, je nutné uvažovat o vnitřní kontaminaci</a:t>
            </a:r>
          </a:p>
          <a:p>
            <a:r>
              <a:rPr lang="cs-CZ" dirty="0">
                <a:solidFill>
                  <a:schemeClr val="tx1"/>
                </a:solidFill>
              </a:rPr>
              <a:t>ošetření těžce poraněného (provedení život zachraňujících úkonů) pacienta má přednost před celkovou  dekontaminací</a:t>
            </a:r>
          </a:p>
          <a:p>
            <a:r>
              <a:rPr lang="cs-CZ" dirty="0">
                <a:solidFill>
                  <a:schemeClr val="tx1"/>
                </a:solidFill>
              </a:rPr>
              <a:t>dekontaminaci a zajištění likvidace oděvů a kontaminované vody zajišťuje HZS ve spolupráci s SÚJB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38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ZZS při RMU – STČ 01/IZS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308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upřesnění tísňového volání zdravotnickému operačnímu středisku vedoucím první výjezdové skupiny z pohledu rozsahu, typu a závažnosti zdravotnických následků.</a:t>
            </a:r>
          </a:p>
          <a:p>
            <a:r>
              <a:rPr lang="cs-CZ" dirty="0">
                <a:solidFill>
                  <a:schemeClr val="tx1"/>
                </a:solidFill>
              </a:rPr>
              <a:t>provedení orientačního zdravotnického průzkumu místa události</a:t>
            </a:r>
          </a:p>
          <a:p>
            <a:r>
              <a:rPr lang="cs-CZ" dirty="0">
                <a:solidFill>
                  <a:schemeClr val="tx1"/>
                </a:solidFill>
              </a:rPr>
              <a:t>projednání prvotních požadavků pro zajištění činnosti ZZS v místě zásahu s velitelem zásahu včetně použití osobních ochranných prostředků a dozimetrů</a:t>
            </a:r>
          </a:p>
          <a:p>
            <a:r>
              <a:rPr lang="cs-CZ" dirty="0">
                <a:solidFill>
                  <a:schemeClr val="tx1"/>
                </a:solidFill>
              </a:rPr>
              <a:t>poskytování PNP</a:t>
            </a:r>
          </a:p>
          <a:p>
            <a:r>
              <a:rPr lang="cs-CZ" dirty="0">
                <a:solidFill>
                  <a:schemeClr val="tx1"/>
                </a:solidFill>
              </a:rPr>
              <a:t>přebírání dekontaminovaných pacientů probíhá zásadně na předem určeném místě blízko hranice nebezpečné zóny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97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ZZS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2333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třídění postižených osob pro stanovení pořadí pro poskytnutí PNP</a:t>
            </a:r>
          </a:p>
          <a:p>
            <a:r>
              <a:rPr lang="cs-CZ" dirty="0">
                <a:solidFill>
                  <a:schemeClr val="tx1"/>
                </a:solidFill>
              </a:rPr>
              <a:t>směrování pacientů k poskytovateli akutní lůžkové péče nebo do středisek specializované zdravotní péče pro ozářené osoby při radiačních nehodách</a:t>
            </a:r>
          </a:p>
          <a:p>
            <a:r>
              <a:rPr lang="cs-CZ" dirty="0">
                <a:solidFill>
                  <a:schemeClr val="tx1"/>
                </a:solidFill>
              </a:rPr>
              <a:t>další činnosti dle traumatologického plánu ZZS, pokud byl aktivován zdravotnickým operačním střediskem</a:t>
            </a:r>
          </a:p>
          <a:p>
            <a:r>
              <a:rPr lang="cs-CZ" dirty="0">
                <a:solidFill>
                  <a:schemeClr val="tx1"/>
                </a:solidFill>
              </a:rPr>
              <a:t>stanovení případné spolupráce s dalšími poskytovateli ZZS</a:t>
            </a:r>
          </a:p>
          <a:p>
            <a:r>
              <a:rPr lang="cs-CZ" dirty="0">
                <a:solidFill>
                  <a:schemeClr val="tx1"/>
                </a:solidFill>
              </a:rPr>
              <a:t>součinnost s dalšími základními složkami IZS a ostatními složkami IZS prostřednictvím operačních a informačních středisek složek IZS</a:t>
            </a:r>
          </a:p>
          <a:p>
            <a:r>
              <a:rPr lang="cs-CZ" dirty="0">
                <a:solidFill>
                  <a:schemeClr val="tx1"/>
                </a:solidFill>
              </a:rPr>
              <a:t>poskytnutí informací PČR o pacientech zemřelých během transportu do cílového zdravotnického zařízení</a:t>
            </a:r>
          </a:p>
          <a:p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66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ZOS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5894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zajištění vedení zdravotnické části zásahu osobou zodpovědnou za splnění úkolů ZZS, která se v případě potřeby stává členem štábu velitele zásahu</a:t>
            </a:r>
          </a:p>
          <a:p>
            <a:r>
              <a:rPr lang="cs-CZ" dirty="0">
                <a:solidFill>
                  <a:schemeClr val="tx1"/>
                </a:solidFill>
              </a:rPr>
              <a:t>na základě orientačního zdravotnického průzkumu aktivace traumatologického plánu ZZS, pokud událost vykazuje prvky mimořádné události s hromadným postižením osob</a:t>
            </a:r>
          </a:p>
          <a:p>
            <a:r>
              <a:rPr lang="cs-CZ" dirty="0">
                <a:solidFill>
                  <a:schemeClr val="tx1"/>
                </a:solidFill>
              </a:rPr>
              <a:t>povolání záložních sil podle traumatologického plánu ZZS</a:t>
            </a:r>
          </a:p>
          <a:p>
            <a:r>
              <a:rPr lang="cs-CZ" dirty="0">
                <a:solidFill>
                  <a:schemeClr val="tx1"/>
                </a:solidFill>
              </a:rPr>
              <a:t>informování středisek specializované zdravotní péče pro ozářené osoby při radiačních nehodách o možnosti přijetí pacientů</a:t>
            </a:r>
          </a:p>
          <a:p>
            <a:r>
              <a:rPr lang="cs-CZ" dirty="0">
                <a:solidFill>
                  <a:schemeClr val="tx1"/>
                </a:solidFill>
              </a:rPr>
              <a:t>informování kontaktních míst poskytovatelů akutní lůžkové péče</a:t>
            </a:r>
          </a:p>
          <a:p>
            <a:r>
              <a:rPr lang="cs-CZ" dirty="0">
                <a:solidFill>
                  <a:schemeClr val="tx1"/>
                </a:solidFill>
              </a:rPr>
              <a:t>vyžádání informací z místa zásahu o možnosti vhodného místa pro přistání vrtulníku s ohledem na zabránění rozšiřování radioaktivních látek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39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Činnosti a úkoly vedoucího zdravotnické složky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5894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ihned po příjezdu kontaktuje velitele zásahu, kterému ohlašuje dostupné síly a prostředky ZZS</a:t>
            </a:r>
          </a:p>
          <a:p>
            <a:r>
              <a:rPr lang="cs-CZ" dirty="0">
                <a:solidFill>
                  <a:schemeClr val="tx1"/>
                </a:solidFill>
              </a:rPr>
              <a:t>společně s vedoucím odsunu jako jediný komunikuje se zdravotnickým operačním střediskem ZZS</a:t>
            </a:r>
          </a:p>
          <a:p>
            <a:r>
              <a:rPr lang="cs-CZ" dirty="0">
                <a:solidFill>
                  <a:schemeClr val="tx1"/>
                </a:solidFill>
              </a:rPr>
              <a:t>ve spolupráci s velitelem zásahu rozhodne o určení místa pro poskytnutí PNP, které bude organizováno v rámci třídících skupin, skupin přednemocniční neodkladné péče a skupiny odsunu, včetně určení jejich stanovišť</a:t>
            </a:r>
          </a:p>
          <a:p>
            <a:r>
              <a:rPr lang="cs-CZ" dirty="0">
                <a:solidFill>
                  <a:schemeClr val="tx1"/>
                </a:solidFill>
              </a:rPr>
              <a:t>určí vedoucího odsunu a vedoucího lékaře, který je současně vedoucím skupiny třídění, skupiny PNP</a:t>
            </a:r>
          </a:p>
          <a:p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41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Činnosti a úkoly vedoucího zdravotnické složky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692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stanoví úkoly osobám začleněným do zdravotnické složky k plnění úkolů ve skupinách na stanovištích (třídění, PNP a odsunu)</a:t>
            </a:r>
          </a:p>
          <a:p>
            <a:r>
              <a:rPr lang="cs-CZ" dirty="0">
                <a:solidFill>
                  <a:schemeClr val="tx1"/>
                </a:solidFill>
              </a:rPr>
              <a:t>rozhodne společně s velitelem zásahu o podmínkách pro zajištění bezpečnosti postižených osob a zasahujících členů zdravotnické složky</a:t>
            </a:r>
          </a:p>
          <a:p>
            <a:r>
              <a:rPr lang="cs-CZ" dirty="0">
                <a:solidFill>
                  <a:schemeClr val="tx1"/>
                </a:solidFill>
              </a:rPr>
              <a:t>pokud je pro zajištění činnosti členů zdravotnické složky nezbytné doplnit její vybavení zdravotnickým materiálem, vedoucí zdravotnické složky si vyžádá potřebný zdravotnický materiál a jeho dopravu do místa mimořádné události prostřednictvím ZOS ZZS</a:t>
            </a:r>
          </a:p>
          <a:p>
            <a:r>
              <a:rPr lang="cs-CZ" dirty="0">
                <a:solidFill>
                  <a:schemeClr val="tx1"/>
                </a:solidFill>
              </a:rPr>
              <a:t>posuzuje rozsah další nutné pomoci z jiných krajů, eventuálně další dosažitelné pomoci</a:t>
            </a:r>
          </a:p>
          <a:p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81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Činnosti a úkoly vedoucího zdravotnické složky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zajistí přítomnost zdravotnického pracovníka na dekontaminačním stanovišti pro případ určení způsobu dekontaminace postižených osob (individuálně podle charakteru poranění osoby)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společně s velitelem zásahu stanovuje stupeň ochrany a použití OOPP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zajistí doprovod zdravotnickým pracovníkem pro osoby přepravované smluvními dopravními prostředky pro hromadný odsun postižených osob nevyžadujících v době přepravy poskytování PNP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02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ZZS - OOPP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Obličejová maska s ochranným filtrem nebo kombinace ochranných brýlí a filtrační polomasky s úrovní ochrany FFP3</a:t>
            </a:r>
          </a:p>
          <a:p>
            <a:endParaRPr lang="cs-CZ" dirty="0"/>
          </a:p>
          <a:p>
            <a:r>
              <a:rPr lang="cs-CZ" dirty="0"/>
              <a:t>holinky nebo dobře omyvatelná pracovní obuv</a:t>
            </a:r>
          </a:p>
          <a:p>
            <a:endParaRPr lang="cs-CZ" dirty="0"/>
          </a:p>
          <a:p>
            <a:r>
              <a:rPr lang="cs-CZ" dirty="0"/>
              <a:t>dvoje ochranné rukavice (chirurgické)</a:t>
            </a:r>
          </a:p>
          <a:p>
            <a:endParaRPr lang="cs-CZ" dirty="0"/>
          </a:p>
          <a:p>
            <a:r>
              <a:rPr lang="cs-CZ" dirty="0"/>
              <a:t>jednorázový protichemický ochranný oděv s kapucí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22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553BDF2-10A4-5845-90B5-8E93DABD68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30" y="96139"/>
            <a:ext cx="7094139" cy="67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Částice beta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Částice beta: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vznikají při štěpení atomových jader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mají záporný elektrický náboj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stejně jako částice alfa mohou předávat svojí energii orbitálním elektronům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dalším způsobem interakce beta části s hmotou je tzv. </a:t>
            </a:r>
            <a:r>
              <a:rPr lang="cs-CZ" b="1" dirty="0">
                <a:solidFill>
                  <a:schemeClr val="tx1"/>
                </a:solidFill>
              </a:rPr>
              <a:t>brzdné záření: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vzniká při nárazu beta částic do atomových jader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beta částice přitom předají část své energie a zpravidla se od jádra odrazí, atomová jádra pak svou přijatou energii vyzáří ve formě fotonu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dolet: ve vzduchu až několik metrů, ve vodě až desítky mm, u těžších materiálu mm až centimetry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251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977DBE0-BDDF-6244-A169-44356E623F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100" y="254000"/>
            <a:ext cx="4749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8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D1042A-1D23-CE43-95ED-A2AF858F1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803" y="148975"/>
            <a:ext cx="6026092" cy="656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88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Účinky ionizujícího záření na člověka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1305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Stochastické účinky (pravděpodobnostní):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vznikají důsledek změny jedné nebo několika málo buněk (mutace, maligní transformace)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nádory, genetické mutace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neexistuje prahová dávka, žádná dávka není pokládána za bezpečnou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 dávkou vzrůstá pravděpodobnost vzniku</a:t>
            </a:r>
          </a:p>
          <a:p>
            <a:r>
              <a:rPr lang="cs-CZ" b="1" dirty="0">
                <a:solidFill>
                  <a:schemeClr val="tx1"/>
                </a:solidFill>
              </a:rPr>
              <a:t>Deterministické účinky (nepravděpodobnostní):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vznikají důsledkem zániku velkého množství buněk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ke svému projevu potřebují prahovou dávku, se vzrůstající dávkou roste pravděpodobnost i závažnost poškození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ANO, radiační dermatitida…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91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komplex patologických změn v organismu vyvolaných účinkem vysokých dávek ionizujícího záření </a:t>
            </a:r>
            <a:r>
              <a:rPr lang="cs-CZ" sz="1600" dirty="0">
                <a:solidFill>
                  <a:schemeClr val="tx1"/>
                </a:solidFill>
              </a:rPr>
              <a:t>(vzniká v důsledku ozáření o dávce vyšší než </a:t>
            </a:r>
            <a:r>
              <a:rPr lang="cs-CZ" sz="1600" b="1" dirty="0">
                <a:solidFill>
                  <a:schemeClr val="tx1"/>
                </a:solidFill>
              </a:rPr>
              <a:t>0,7 Gy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v závislosti na dávce = klinický obraz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dřeňový, střevní (gastrointestinální), neurovaskulární syndrom (toxemický a cerebrální)</a:t>
            </a:r>
          </a:p>
          <a:p>
            <a:r>
              <a:rPr lang="cs-CZ" dirty="0">
                <a:solidFill>
                  <a:schemeClr val="tx1"/>
                </a:solidFill>
              </a:rPr>
              <a:t>typický klinický průběh, ve 4 fázích: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prodromální (první reakce na ozáření)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latentní (skrytá – bez příznaků)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manifestní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rekonvalescence (pokud nedojde k smrti)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37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5C795731-D4B0-FB42-B70E-D283FB487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09191"/>
              </p:ext>
            </p:extLst>
          </p:nvPr>
        </p:nvGraphicFramePr>
        <p:xfrm>
          <a:off x="1683546" y="1290320"/>
          <a:ext cx="8824908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818">
                  <a:extLst>
                    <a:ext uri="{9D8B030D-6E8A-4147-A177-3AD203B41FA5}">
                      <a16:colId xmlns:a16="http://schemas.microsoft.com/office/drawing/2014/main" val="1227614604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3352890604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1306054233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3860032546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2507792457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3109061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Dávka (Gy)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Klinická forma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Stupeň závažnosti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Prognóza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Mortalita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Doba úmrtí (dny)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41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0,7 - 2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dřeňová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 (lehký)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zcela příznivá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78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2 - 4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dřeňová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II (střední)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relativně příznivá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40 - 60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89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4 - 6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dřeňová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III (těžký)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poměrně příznivá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30 - 40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1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6 - 10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dřeňová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IV (velmi těžký)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nepříznivá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10 - 20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840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10 - 20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střevní </a:t>
                      </a:r>
                      <a:r>
                        <a:rPr lang="cs-CZ" sz="1100" dirty="0"/>
                        <a:t>(gastrointestinální</a:t>
                      </a:r>
                      <a:r>
                        <a:rPr lang="cs-CZ" sz="1400" dirty="0"/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IV (velmi těžký)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zcela nepříznivá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8 - 16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79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20 - 50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toxemická (cévní)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IV (velmi těžký)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zcela nepříznivá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4 - 7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0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50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cerebrální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IV (velmi těžký)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zcela nepříznivá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1 - 3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10177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F12DA2E-6949-EA46-80DD-7589D2D856EE}"/>
              </a:ext>
            </a:extLst>
          </p:cNvPr>
          <p:cNvSpPr txBox="1"/>
          <p:nvPr/>
        </p:nvSpPr>
        <p:spPr>
          <a:xfrm>
            <a:off x="1683546" y="712269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Klinické formy a stupně závažnosti ANO</a:t>
            </a:r>
          </a:p>
        </p:txBody>
      </p:sp>
    </p:spTree>
    <p:extLst>
      <p:ext uri="{BB962C8B-B14F-4D97-AF65-F5344CB8AC3E}">
        <p14:creationId xmlns:p14="http://schemas.microsoft.com/office/powerpoint/2010/main" val="665576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dřeňová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018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ozáření dávkou </a:t>
            </a:r>
            <a:r>
              <a:rPr lang="cs-CZ" b="1" dirty="0">
                <a:solidFill>
                  <a:schemeClr val="tx1"/>
                </a:solidFill>
              </a:rPr>
              <a:t>1 Gy, </a:t>
            </a:r>
            <a:r>
              <a:rPr lang="cs-CZ" dirty="0">
                <a:solidFill>
                  <a:schemeClr val="tx1"/>
                </a:solidFill>
              </a:rPr>
              <a:t>tzv. </a:t>
            </a:r>
            <a:r>
              <a:rPr lang="cs-CZ" b="1" dirty="0">
                <a:solidFill>
                  <a:schemeClr val="tx1"/>
                </a:solidFill>
              </a:rPr>
              <a:t>dřeňový syndrom </a:t>
            </a:r>
            <a:r>
              <a:rPr lang="cs-CZ" dirty="0">
                <a:solidFill>
                  <a:schemeClr val="tx1"/>
                </a:solidFill>
              </a:rPr>
              <a:t>– útlum krvetvorby</a:t>
            </a:r>
          </a:p>
          <a:p>
            <a:r>
              <a:rPr lang="cs-CZ" b="1" dirty="0">
                <a:solidFill>
                  <a:schemeClr val="tx1"/>
                </a:solidFill>
              </a:rPr>
              <a:t>Prodromální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nauzea, zvracení, malátnost, únava, bolesti hlavy, průjem, hypertermie u vysokých dávek (8-10 Gy)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tachykardie, nadměrné pocení, leukocytóza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vyšší dávka záření dělá symptomatologii intenzivnější, příznaky nastupují dříve a doba trvání je delší</a:t>
            </a:r>
          </a:p>
          <a:p>
            <a:r>
              <a:rPr lang="cs-CZ" b="1" dirty="0">
                <a:solidFill>
                  <a:schemeClr val="tx1"/>
                </a:solidFill>
              </a:rPr>
              <a:t>Latentní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obtíže částečně nebo zcela ustupují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zvyšuje se neutropenie, trombocytopenie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čím vyšší dávka ozáření, tím kratší latentní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při lehkém stupni trvání do 30 dne, při velmi těžkém může pokračovat rovnou do fáze manifestace</a:t>
            </a:r>
          </a:p>
        </p:txBody>
      </p:sp>
    </p:spTree>
    <p:extLst>
      <p:ext uri="{BB962C8B-B14F-4D97-AF65-F5344CB8AC3E}">
        <p14:creationId xmlns:p14="http://schemas.microsoft.com/office/powerpoint/2010/main" val="1278588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dřeňová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Manifestní fáze: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rozvoj hemoragického syndromu (krevní výrony na sliznici ústní, kůži, krvácení z nosu, v těžkých případech vnitřní krvácení), infekce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tonzilitida, pneumonie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ulcerózní a nekrotické změny na kůži a sliznicích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celková intoxikace = radiační endotoxikóza, radiační alopecie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pokud dojde ke smrti = důvodem bývá infekce nebo vnitřní krvácení</a:t>
            </a:r>
          </a:p>
          <a:p>
            <a:r>
              <a:rPr lang="cs-CZ" dirty="0">
                <a:solidFill>
                  <a:schemeClr val="tx1"/>
                </a:solidFill>
              </a:rPr>
              <a:t>Terapie (antiemetika často vynechána z důvodu sledování vývoje)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při nižších dávkách – růstové faktory krvetvorby,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při vyšších transplantace kostní dřeně, vzhledem k výrazné leukocytóza – izolace a ATB</a:t>
            </a:r>
          </a:p>
        </p:txBody>
      </p:sp>
    </p:spTree>
    <p:extLst>
      <p:ext uri="{BB962C8B-B14F-4D97-AF65-F5344CB8AC3E}">
        <p14:creationId xmlns:p14="http://schemas.microsoft.com/office/powerpoint/2010/main" val="30805694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dřeňová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Fáze rekonvalescence: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částečná nebo úplná normalizace organismu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průměrná délka rekonvalescence 3 – 6 měsíců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během života mohou vzniknout pozdní důsledky: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onkologické onemocnění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šedý zákal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sklerotické změny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celkové zkrácení doby života</a:t>
            </a:r>
          </a:p>
        </p:txBody>
      </p:sp>
    </p:spTree>
    <p:extLst>
      <p:ext uri="{BB962C8B-B14F-4D97-AF65-F5344CB8AC3E}">
        <p14:creationId xmlns:p14="http://schemas.microsoft.com/office/powerpoint/2010/main" val="2677604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střevní (gastrointestinální)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ozáření dávkou </a:t>
            </a:r>
            <a:r>
              <a:rPr lang="cs-CZ" b="1" dirty="0">
                <a:solidFill>
                  <a:schemeClr val="tx1"/>
                </a:solidFill>
              </a:rPr>
              <a:t>vyšší než 10 Gy</a:t>
            </a:r>
          </a:p>
          <a:p>
            <a:r>
              <a:rPr lang="cs-CZ" dirty="0">
                <a:solidFill>
                  <a:schemeClr val="tx1"/>
                </a:solidFill>
              </a:rPr>
              <a:t>klinické změny jsou podmíněny radiačním poškozením sliznice tenkého střeva – tzv. </a:t>
            </a:r>
            <a:r>
              <a:rPr lang="cs-CZ" b="1" dirty="0">
                <a:solidFill>
                  <a:schemeClr val="tx1"/>
                </a:solidFill>
              </a:rPr>
              <a:t>gastrointestinální syndrom</a:t>
            </a:r>
          </a:p>
          <a:p>
            <a:r>
              <a:rPr lang="cs-CZ" b="1" dirty="0">
                <a:solidFill>
                  <a:schemeClr val="tx1"/>
                </a:solidFill>
              </a:rPr>
              <a:t>Prodromální fáze: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větší závažnost projevů než u dřeňové formy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celková slabost, úporná nauzea, silné bolesti břicha, nezkrotný průjem, může být paréza žaludku či střeva, výrazný erytém, febrilní teplota, bolesti hlavy a kloubů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doba trvání 2-3 dny, následně může nastat krátkodobé zlepšení stavu (1-2 dny, obdoba latentní fáze), nicméně projevy nemizí úplně</a:t>
            </a:r>
          </a:p>
        </p:txBody>
      </p:sp>
    </p:spTree>
    <p:extLst>
      <p:ext uri="{BB962C8B-B14F-4D97-AF65-F5344CB8AC3E}">
        <p14:creationId xmlns:p14="http://schemas.microsoft.com/office/powerpoint/2010/main" val="3602256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střevní (gastrointestinální)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Manifestní fáze: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náhle zhoršení zdravotního stavu, vysoké teploty (39-40)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snížená chuť k jídlu, atonie žaludku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poruchy reabsorpce živin, snižování tělesné hmotnosti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drastický pokles leukocytů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střevní hemoragie, infekční komplikace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smrt (do 18 dnů) důsledkem enteritidy, parézy a neprůchodnosti střev (ileus), poruchy homeostázy, kardiovaskulární selhání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smrti předchází sopor a kóma</a:t>
            </a:r>
          </a:p>
        </p:txBody>
      </p:sp>
    </p:spTree>
    <p:extLst>
      <p:ext uri="{BB962C8B-B14F-4D97-AF65-F5344CB8AC3E}">
        <p14:creationId xmlns:p14="http://schemas.microsoft.com/office/powerpoint/2010/main" val="411202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Gama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Gama záření: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je vyzařováno samotnými atomovými jádry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má velmi malou vlnovou délku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v elektrickém poli je neutrální (tzn. bez náboje, není možné jej elektricky nebo elektromagneticky vychylovat)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vzhledem k nízké hustotě ionizace atomů má </a:t>
            </a:r>
            <a:r>
              <a:rPr lang="cs-CZ" sz="1800" dirty="0">
                <a:solidFill>
                  <a:srgbClr val="FF0000"/>
                </a:solidFill>
              </a:rPr>
              <a:t>velmi vysoký dolet </a:t>
            </a:r>
            <a:r>
              <a:rPr lang="cs-CZ" sz="1800" dirty="0">
                <a:solidFill>
                  <a:schemeClr val="tx1"/>
                </a:solidFill>
              </a:rPr>
              <a:t>záření:</a:t>
            </a:r>
          </a:p>
          <a:p>
            <a:pPr lvl="2"/>
            <a:r>
              <a:rPr lang="cs-CZ" sz="1800" dirty="0">
                <a:solidFill>
                  <a:schemeClr val="tx1"/>
                </a:solidFill>
              </a:rPr>
              <a:t>ve vzduchu několik set metrů</a:t>
            </a:r>
          </a:p>
          <a:p>
            <a:pPr lvl="2"/>
            <a:r>
              <a:rPr lang="cs-CZ" sz="1800" dirty="0">
                <a:solidFill>
                  <a:schemeClr val="tx1"/>
                </a:solidFill>
              </a:rPr>
              <a:t>v kompaktních materiálech beton, zemina až desítky centimetrů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1048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toxemická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ozáření dávkou </a:t>
            </a:r>
            <a:r>
              <a:rPr lang="cs-CZ" b="1" dirty="0">
                <a:solidFill>
                  <a:schemeClr val="tx1"/>
                </a:solidFill>
              </a:rPr>
              <a:t>20 – 50 Gy</a:t>
            </a:r>
          </a:p>
          <a:p>
            <a:r>
              <a:rPr lang="cs-CZ" b="1" dirty="0">
                <a:solidFill>
                  <a:schemeClr val="tx1"/>
                </a:solidFill>
              </a:rPr>
              <a:t>neurovaskulární syndrom</a:t>
            </a:r>
          </a:p>
          <a:p>
            <a:r>
              <a:rPr lang="cs-CZ" dirty="0">
                <a:solidFill>
                  <a:schemeClr val="tx1"/>
                </a:solidFill>
              </a:rPr>
              <a:t>toxemie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vzniká rozpadem produktů tkání, radiotoxinů, endotoxinů střevní mikroflóry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vede ke vzniku poruch oběhu – hemodynamické poruchy, otok mozku</a:t>
            </a:r>
          </a:p>
          <a:p>
            <a:r>
              <a:rPr lang="cs-CZ" dirty="0">
                <a:solidFill>
                  <a:schemeClr val="tx1"/>
                </a:solidFill>
              </a:rPr>
              <a:t>poruchy funkce nervových center</a:t>
            </a:r>
          </a:p>
          <a:p>
            <a:r>
              <a:rPr lang="cs-CZ" dirty="0">
                <a:solidFill>
                  <a:schemeClr val="tx1"/>
                </a:solidFill>
              </a:rPr>
              <a:t>pouze symptomatická terapie</a:t>
            </a:r>
          </a:p>
          <a:p>
            <a:r>
              <a:rPr lang="cs-CZ" dirty="0">
                <a:solidFill>
                  <a:schemeClr val="tx1"/>
                </a:solidFill>
              </a:rPr>
              <a:t>smrt během 4 – 7 dne po ozáření v důsledku otoku mozku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68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cerebrální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ozáření dávkou </a:t>
            </a:r>
            <a:r>
              <a:rPr lang="cs-CZ" b="1" dirty="0">
                <a:solidFill>
                  <a:schemeClr val="tx1"/>
                </a:solidFill>
              </a:rPr>
              <a:t>vyšší než 50 Gy</a:t>
            </a:r>
          </a:p>
          <a:p>
            <a:r>
              <a:rPr lang="cs-CZ" dirty="0">
                <a:solidFill>
                  <a:schemeClr val="tx1"/>
                </a:solidFill>
              </a:rPr>
              <a:t>rozvoj cerebrálního radiačního syndromu (přímé poškození nervových buněk)</a:t>
            </a:r>
          </a:p>
          <a:p>
            <a:r>
              <a:rPr lang="cs-CZ" dirty="0">
                <a:solidFill>
                  <a:schemeClr val="tx1"/>
                </a:solidFill>
              </a:rPr>
              <a:t>úporné zvracení, dezorientace, křečové stavy, poruchy vědomí, poruchy dýchání, kóma</a:t>
            </a:r>
          </a:p>
          <a:p>
            <a:r>
              <a:rPr lang="cs-CZ" dirty="0">
                <a:solidFill>
                  <a:schemeClr val="tx1"/>
                </a:solidFill>
              </a:rPr>
              <a:t>symptomatická terapie</a:t>
            </a:r>
          </a:p>
          <a:p>
            <a:r>
              <a:rPr lang="cs-CZ" dirty="0">
                <a:solidFill>
                  <a:schemeClr val="tx1"/>
                </a:solidFill>
              </a:rPr>
              <a:t>smrt do 48 hodin v důsledku paralýzy dýchacího centra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461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Radiační dermatitida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lokálním ozáření dávkou </a:t>
            </a:r>
            <a:r>
              <a:rPr lang="cs-CZ" b="1" dirty="0">
                <a:solidFill>
                  <a:schemeClr val="tx1"/>
                </a:solidFill>
              </a:rPr>
              <a:t>vyšší než 3 Gy</a:t>
            </a:r>
            <a:r>
              <a:rPr lang="cs-CZ" dirty="0">
                <a:solidFill>
                  <a:schemeClr val="tx1"/>
                </a:solidFill>
              </a:rPr>
              <a:t>, rozsah a závažnost určuje obdržená dávka</a:t>
            </a:r>
          </a:p>
          <a:p>
            <a:r>
              <a:rPr lang="cs-CZ" dirty="0">
                <a:solidFill>
                  <a:schemeClr val="tx1"/>
                </a:solidFill>
              </a:rPr>
              <a:t>časná forma: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projevuje se erytémem několik dní po ozáření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 latentní fázi následuje suchá, vlhká dermatitida, jizvení a nekróza kůže v závislosti na dávce záření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poškození pokožky </a:t>
            </a:r>
          </a:p>
          <a:p>
            <a:r>
              <a:rPr lang="cs-CZ" dirty="0">
                <a:solidFill>
                  <a:schemeClr val="tx1"/>
                </a:solidFill>
              </a:rPr>
              <a:t>pozdní forma: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několik měsíců po ozáření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poškození škáry a podkožního vaziva</a:t>
            </a:r>
          </a:p>
        </p:txBody>
      </p:sp>
    </p:spTree>
    <p:extLst>
      <p:ext uri="{BB962C8B-B14F-4D97-AF65-F5344CB8AC3E}">
        <p14:creationId xmlns:p14="http://schemas.microsoft.com/office/powerpoint/2010/main" val="10729278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Chronická nemoc z ozáření (CHNO)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dlouhodobém působení ionizujícího záření na organismus (měsíce, roky) v dávkách 10x a více než jsou přípustné dávky pro profesionály</a:t>
            </a:r>
          </a:p>
          <a:p>
            <a:r>
              <a:rPr lang="cs-CZ" dirty="0">
                <a:solidFill>
                  <a:schemeClr val="tx1"/>
                </a:solidFill>
              </a:rPr>
              <a:t>příznaky a jejich intenzita dle dávky</a:t>
            </a:r>
          </a:p>
          <a:p>
            <a:r>
              <a:rPr lang="cs-CZ" dirty="0">
                <a:solidFill>
                  <a:schemeClr val="tx1"/>
                </a:solidFill>
              </a:rPr>
              <a:t>terapie dle obecných principů radiačního poškození, somatických a nádorových onemocnění</a:t>
            </a:r>
          </a:p>
          <a:p>
            <a:r>
              <a:rPr lang="cs-CZ" dirty="0">
                <a:solidFill>
                  <a:schemeClr val="tx1"/>
                </a:solidFill>
              </a:rPr>
              <a:t>důležité je zamezit dalšímu radiačnímu působení na člověka</a:t>
            </a:r>
          </a:p>
        </p:txBody>
      </p:sp>
    </p:spTree>
    <p:extLst>
      <p:ext uri="{BB962C8B-B14F-4D97-AF65-F5344CB8AC3E}">
        <p14:creationId xmlns:p14="http://schemas.microsoft.com/office/powerpoint/2010/main" val="10577627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1"/>
                </a:solidFill>
              </a:rPr>
              <a:t>MATOUŠEK, Jiří, Jan ÖSTERREICHER a Petr LINHART. </a:t>
            </a:r>
            <a:r>
              <a:rPr lang="cs-CZ" i="1" dirty="0">
                <a:solidFill>
                  <a:schemeClr val="tx1"/>
                </a:solidFill>
              </a:rPr>
              <a:t>CBRN: jaderné zbraně a radiologické materiály</a:t>
            </a:r>
            <a:r>
              <a:rPr lang="cs-CZ" dirty="0">
                <a:solidFill>
                  <a:schemeClr val="tx1"/>
                </a:solidFill>
              </a:rPr>
              <a:t>. V Ostravě: Sdružení požárního a bezpečnostního inženýrství, 2007. Spektrum (Sdružení požárního a bezpečnostního inženýrství). ISBN 978-80-7385-029-6.</a:t>
            </a:r>
          </a:p>
          <a:p>
            <a:r>
              <a:rPr lang="cs-CZ" dirty="0">
                <a:solidFill>
                  <a:schemeClr val="tx1"/>
                </a:solidFill>
              </a:rPr>
              <a:t>HAVRÁNKOVÁ, Renata, ed. </a:t>
            </a:r>
            <a:r>
              <a:rPr lang="cs-CZ" i="1" dirty="0">
                <a:solidFill>
                  <a:schemeClr val="tx1"/>
                </a:solidFill>
              </a:rPr>
              <a:t>Klinická radiobiologie</a:t>
            </a:r>
            <a:r>
              <a:rPr lang="cs-CZ" dirty="0">
                <a:solidFill>
                  <a:schemeClr val="tx1"/>
                </a:solidFill>
              </a:rPr>
              <a:t>. Praha: Grada Publishing, 2020. ISBN 978-80-247-4098-0.</a:t>
            </a:r>
          </a:p>
          <a:p>
            <a:r>
              <a:rPr lang="cs-CZ" dirty="0">
                <a:solidFill>
                  <a:schemeClr val="tx1"/>
                </a:solidFill>
              </a:rPr>
              <a:t>KUBINYI, Jozef, Jozef SABOL a Andrej VONDRÁK. </a:t>
            </a:r>
            <a:r>
              <a:rPr lang="cs-CZ" i="1" dirty="0">
                <a:solidFill>
                  <a:schemeClr val="tx1"/>
                </a:solidFill>
              </a:rPr>
              <a:t>Principy radiační ochrany v nukleární medicíně a dalších oblastech práce s otevřenými radioaktivními látkami</a:t>
            </a:r>
            <a:r>
              <a:rPr lang="cs-CZ" dirty="0">
                <a:solidFill>
                  <a:schemeClr val="tx1"/>
                </a:solidFill>
              </a:rPr>
              <a:t>. Praha: Grada Publishing, 2018. ISBN 978-80-271-0168-9.</a:t>
            </a:r>
          </a:p>
          <a:p>
            <a:r>
              <a:rPr lang="cs-CZ" dirty="0">
                <a:solidFill>
                  <a:schemeClr val="tx1"/>
                </a:solidFill>
              </a:rPr>
              <a:t>ŠÍN, Robin. </a:t>
            </a:r>
            <a:r>
              <a:rPr lang="cs-CZ" i="1" dirty="0">
                <a:solidFill>
                  <a:schemeClr val="tx1"/>
                </a:solidFill>
              </a:rPr>
              <a:t>Medicína katastrof</a:t>
            </a:r>
            <a:r>
              <a:rPr lang="cs-CZ" dirty="0">
                <a:solidFill>
                  <a:schemeClr val="tx1"/>
                </a:solidFill>
              </a:rPr>
              <a:t>. Praha: Galén, [2017]. ISBN 978-80-7492-295-4.</a:t>
            </a:r>
          </a:p>
        </p:txBody>
      </p:sp>
    </p:spTree>
    <p:extLst>
      <p:ext uri="{BB962C8B-B14F-4D97-AF65-F5344CB8AC3E}">
        <p14:creationId xmlns:p14="http://schemas.microsoft.com/office/powerpoint/2010/main" val="163848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14427"/>
            <a:ext cx="8825659" cy="4222679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Neutrony: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Elektricky neutrální částice, stavební kameny atomových jader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Ačkoliv neutrony interagují s orbitálními elektrony, důležitý je jejich účinek po nárazu do atomových jader, ty mohou neutron: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 zcela pohltit (záchyt neutronu)</a:t>
            </a:r>
          </a:p>
          <a:p>
            <a:pPr lvl="3"/>
            <a:r>
              <a:rPr lang="cs-CZ" sz="1400" dirty="0">
                <a:solidFill>
                  <a:schemeClr val="tx1"/>
                </a:solidFill>
              </a:rPr>
              <a:t>provázen vznikem nestability jádra působící další radioaktivní rozpad, tento mechanismus vysvětluje vznik indukované radioaktivity, zejm. epicentrum jaderných výbuchů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odrazit jej v různých úhlech (emituje fotony = gama záření)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nebo dojde působením neutronu k rozštěpení jádra</a:t>
            </a:r>
          </a:p>
          <a:p>
            <a:pPr lvl="3"/>
            <a:r>
              <a:rPr lang="cs-CZ" sz="1400" dirty="0">
                <a:solidFill>
                  <a:schemeClr val="tx1"/>
                </a:solidFill>
              </a:rPr>
              <a:t>vznikají dva nestabilní a různě velké fragmenty, které reagují s okolní hmotou</a:t>
            </a:r>
          </a:p>
          <a:p>
            <a:pPr lvl="3"/>
            <a:r>
              <a:rPr lang="cs-CZ" sz="1400" dirty="0">
                <a:solidFill>
                  <a:schemeClr val="tx1"/>
                </a:solidFill>
              </a:rPr>
              <a:t>praktickou využitelnost mají velmi těžká jádra (Uran-235, Plutonium-239), při štěpení těchto jader jsou uvolňovány další 2 až 3 neutrony, které aktivně rozštěpí okolní atomy, následná tepelná energie je využívána k mírovým i vojenským účelům</a:t>
            </a:r>
          </a:p>
          <a:p>
            <a:pPr lvl="1"/>
            <a:endParaRPr lang="cs-CZ" sz="1400" dirty="0">
              <a:solidFill>
                <a:schemeClr val="tx1"/>
              </a:solidFill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13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pokračování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Hmotové (nukleonové) číslo: 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udává počet stavebních částic (nukleonů) v jádru atomu </a:t>
            </a:r>
          </a:p>
          <a:p>
            <a:r>
              <a:rPr lang="cs-CZ" b="1" dirty="0">
                <a:solidFill>
                  <a:schemeClr val="tx1"/>
                </a:solidFill>
              </a:rPr>
              <a:t>Poločas rozpadu: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časový údaj, který určuje dobu za kterou se rozpadne polovina všech jader daného radionuklidu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jsou radionuklidy s poločasem rozpadu v řádu sekund, ale i nuklidy s poločasem několik tisíc let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většina radionuklidů emituje beta a gama záření, Uran-235 a Plutonium-239 významné množství alfa částic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54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pokračování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Aktivita: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fyzikální veličina, která udává počet radioaktivních přeměn za sekundu 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udává se v jednotkách – </a:t>
            </a:r>
            <a:r>
              <a:rPr lang="cs-CZ" sz="1800" dirty="0">
                <a:solidFill>
                  <a:srgbClr val="FF0000"/>
                </a:solidFill>
              </a:rPr>
              <a:t>Becquerel [Bq] 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1 Bq = 1 jaderná přeměna za 1s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míra aktivity se u radionuklidů liší</a:t>
            </a:r>
          </a:p>
          <a:p>
            <a:pPr lvl="1"/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komplexní úpravu otázek spojených s mírovým využíváním jaderné energie a ionizujícího záření obsahuje </a:t>
            </a:r>
            <a:r>
              <a:rPr lang="cs-CZ" sz="1800" dirty="0">
                <a:solidFill>
                  <a:srgbClr val="FF0000"/>
                </a:solidFill>
              </a:rPr>
              <a:t>Atomový zákon č. 263/2016 Sb.</a:t>
            </a:r>
          </a:p>
          <a:p>
            <a:pPr lvl="1"/>
            <a:endParaRPr lang="cs-CZ" sz="1800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57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{7BDBDD61-19E4-F54C-93F6-843E7A4B639A}tf10001076</Template>
  <TotalTime>3028</TotalTime>
  <Words>3746</Words>
  <Application>Microsoft Macintosh PowerPoint</Application>
  <PresentationFormat>Širokoúhlá obrazovka</PresentationFormat>
  <Paragraphs>495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Calibri</vt:lpstr>
      <vt:lpstr>Century Gothic</vt:lpstr>
      <vt:lpstr>Wingdings 3</vt:lpstr>
      <vt:lpstr>Ion Boardroom</vt:lpstr>
      <vt:lpstr>Medicína katastrof a hromadných neštěstí 1</vt:lpstr>
      <vt:lpstr>Úvod</vt:lpstr>
      <vt:lpstr>Radioaktivní látky</vt:lpstr>
      <vt:lpstr>Částice alfa</vt:lpstr>
      <vt:lpstr>Částice beta</vt:lpstr>
      <vt:lpstr>Gama záření</vt:lpstr>
      <vt:lpstr>Neutrony</vt:lpstr>
      <vt:lpstr>Úvod pokračování</vt:lpstr>
      <vt:lpstr>Úvod pokračování</vt:lpstr>
      <vt:lpstr>Úvod pokračování (důležité radiobiologické veličiny)</vt:lpstr>
      <vt:lpstr>Zdroje ionizujícího záření</vt:lpstr>
      <vt:lpstr>Radiační nehoda a havárie</vt:lpstr>
      <vt:lpstr>Škála událostí v jaderných zařízení podle IAEA</vt:lpstr>
      <vt:lpstr>Prezentace aplikace PowerPoint</vt:lpstr>
      <vt:lpstr>Prezentace aplikace PowerPoint</vt:lpstr>
      <vt:lpstr>Úložiště radioaktivního odpadu (ÚRAO)</vt:lpstr>
      <vt:lpstr>Úložiště radioaktivního odpadu (ÚRAO)</vt:lpstr>
      <vt:lpstr>Cesta za jadernou zbraní</vt:lpstr>
      <vt:lpstr>Cesta za jadernou zbraní</vt:lpstr>
      <vt:lpstr>Japonsko</vt:lpstr>
      <vt:lpstr>Hirošima </vt:lpstr>
      <vt:lpstr>Prezentace aplikace PowerPoint</vt:lpstr>
      <vt:lpstr>Prezentace aplikace PowerPoint</vt:lpstr>
      <vt:lpstr>Nagasaki</vt:lpstr>
      <vt:lpstr>Prezentace aplikace PowerPoint</vt:lpstr>
      <vt:lpstr>Prezentace aplikace PowerPoint</vt:lpstr>
      <vt:lpstr>Jaderné zbraně - typy</vt:lpstr>
      <vt:lpstr>Jaderné zbraně - typy</vt:lpstr>
      <vt:lpstr>Jaderné zbraně - účinky</vt:lpstr>
      <vt:lpstr>Jaderné zbraně - účinky</vt:lpstr>
      <vt:lpstr>Jaderné zbraně - účinky</vt:lpstr>
      <vt:lpstr>Jaderné zbraně - dnes</vt:lpstr>
      <vt:lpstr>Zamezení vzniku MU</vt:lpstr>
      <vt:lpstr>Radiační mimořádná událost</vt:lpstr>
      <vt:lpstr>Radiační mimořádná událost</vt:lpstr>
      <vt:lpstr>Radiační mimořádná událost</vt:lpstr>
      <vt:lpstr>Radiační mimořádná událost</vt:lpstr>
      <vt:lpstr>Kontaminace radioaktivními látkami</vt:lpstr>
      <vt:lpstr>Dekontaminace</vt:lpstr>
      <vt:lpstr>Dekontaminace</vt:lpstr>
      <vt:lpstr>Dekontaminace</vt:lpstr>
      <vt:lpstr>Činnost ZZS při RMU – STČ 01/IZS</vt:lpstr>
      <vt:lpstr>Činnost ZZS při RMU</vt:lpstr>
      <vt:lpstr>Činnost ZOS při RMU</vt:lpstr>
      <vt:lpstr>Činnosti a úkoly vedoucího zdravotnické složky při RMU</vt:lpstr>
      <vt:lpstr>Činnosti a úkoly vedoucího zdravotnické složky při RMU</vt:lpstr>
      <vt:lpstr>Činnosti a úkoly vedoucího zdravotnické složky při RMU</vt:lpstr>
      <vt:lpstr>ZZS - OOPP</vt:lpstr>
      <vt:lpstr>Prezentace aplikace PowerPoint</vt:lpstr>
      <vt:lpstr>Prezentace aplikace PowerPoint</vt:lpstr>
      <vt:lpstr>Prezentace aplikace PowerPoint</vt:lpstr>
      <vt:lpstr>Účinky ionizujícího záření na člověka</vt:lpstr>
      <vt:lpstr>Akutní nemoc z ozáření (ANO)</vt:lpstr>
      <vt:lpstr>Prezentace aplikace PowerPoint</vt:lpstr>
      <vt:lpstr>Akutní nemoc z ozáření (ANO) – dřeňová forma</vt:lpstr>
      <vt:lpstr>Akutní nemoc z ozáření (ANO) – dřeňová forma</vt:lpstr>
      <vt:lpstr>Akutní nemoc z ozáření (ANO) – dřeňová forma</vt:lpstr>
      <vt:lpstr>Akutní nemoc z ozáření (ANO) – střevní (gastrointestinální) forma</vt:lpstr>
      <vt:lpstr>Akutní nemoc z ozáření (ANO) – střevní (gastrointestinální) forma</vt:lpstr>
      <vt:lpstr>Akutní nemoc z ozáření (ANO) – toxemická forma</vt:lpstr>
      <vt:lpstr>Akutní nemoc z ozáření (ANO) – cerebrální forma</vt:lpstr>
      <vt:lpstr>Radiační dermatitida</vt:lpstr>
      <vt:lpstr>Chronická nemoc z ozáření (CHNO)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Medicína katastrof a hromadných neštěstí 1</dc:title>
  <dc:creator>Zdeněk Jindříšek</dc:creator>
  <cp:lastModifiedBy>Zdeněk Jindříšek</cp:lastModifiedBy>
  <cp:revision>236</cp:revision>
  <dcterms:created xsi:type="dcterms:W3CDTF">2021-02-16T14:23:57Z</dcterms:created>
  <dcterms:modified xsi:type="dcterms:W3CDTF">2021-04-09T08:07:19Z</dcterms:modified>
</cp:coreProperties>
</file>