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80"/>
  </p:notesMasterIdLst>
  <p:sldIdLst>
    <p:sldId id="256" r:id="rId2"/>
    <p:sldId id="257" r:id="rId3"/>
    <p:sldId id="269" r:id="rId4"/>
    <p:sldId id="258" r:id="rId5"/>
    <p:sldId id="259" r:id="rId6"/>
    <p:sldId id="260" r:id="rId7"/>
    <p:sldId id="282" r:id="rId8"/>
    <p:sldId id="270" r:id="rId9"/>
    <p:sldId id="323" r:id="rId10"/>
    <p:sldId id="266" r:id="rId11"/>
    <p:sldId id="261" r:id="rId12"/>
    <p:sldId id="262" r:id="rId13"/>
    <p:sldId id="263" r:id="rId14"/>
    <p:sldId id="264" r:id="rId15"/>
    <p:sldId id="265" r:id="rId16"/>
    <p:sldId id="272" r:id="rId17"/>
    <p:sldId id="267" r:id="rId18"/>
    <p:sldId id="268" r:id="rId19"/>
    <p:sldId id="273" r:id="rId20"/>
    <p:sldId id="278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7" r:id="rId33"/>
    <p:sldId id="295" r:id="rId34"/>
    <p:sldId id="296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274" r:id="rId60"/>
    <p:sldId id="275" r:id="rId61"/>
    <p:sldId id="326" r:id="rId62"/>
    <p:sldId id="327" r:id="rId63"/>
    <p:sldId id="328" r:id="rId64"/>
    <p:sldId id="329" r:id="rId65"/>
    <p:sldId id="330" r:id="rId66"/>
    <p:sldId id="324" r:id="rId67"/>
    <p:sldId id="325" r:id="rId68"/>
    <p:sldId id="322" r:id="rId69"/>
    <p:sldId id="331" r:id="rId70"/>
    <p:sldId id="332" r:id="rId71"/>
    <p:sldId id="333" r:id="rId72"/>
    <p:sldId id="334" r:id="rId73"/>
    <p:sldId id="335" r:id="rId74"/>
    <p:sldId id="337" r:id="rId75"/>
    <p:sldId id="338" r:id="rId76"/>
    <p:sldId id="339" r:id="rId77"/>
    <p:sldId id="340" r:id="rId78"/>
    <p:sldId id="336" r:id="rId7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572-1EB8-3C41-B73A-4CE1A7543624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61CA9-4DA0-E34B-81B8-ACC16EA91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6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8C40-15CA-F340-A477-679BE4C087EB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94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Teroristické hrozby a použití biologických zbraní</a:t>
            </a:r>
          </a:p>
        </p:txBody>
      </p:sp>
    </p:spTree>
    <p:extLst>
      <p:ext uri="{BB962C8B-B14F-4D97-AF65-F5344CB8AC3E}">
        <p14:creationId xmlns:p14="http://schemas.microsoft.com/office/powerpoint/2010/main" val="241205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LETALITA (SMRTNOST)</a:t>
            </a:r>
          </a:p>
          <a:p>
            <a:pPr lvl="1"/>
            <a:r>
              <a:rPr lang="cs-CZ" dirty="0"/>
              <a:t>poměr počtu zemřelých na dané onemocnění k celkovému počtu onemocnělých touto chorobou, vyjadřuje se v procentech</a:t>
            </a:r>
          </a:p>
          <a:p>
            <a:r>
              <a:rPr lang="cs-CZ" dirty="0">
                <a:solidFill>
                  <a:srgbClr val="FFFF00"/>
                </a:solidFill>
              </a:rPr>
              <a:t>MORTALITA (ÚMRTNOST)</a:t>
            </a:r>
          </a:p>
          <a:p>
            <a:pPr lvl="1"/>
            <a:r>
              <a:rPr lang="cs-CZ" dirty="0"/>
              <a:t>ukazatel, který vyjadřuje počet úmrtí na dané onemocnění ve vztahu k počtu osob daného populačního celku a času</a:t>
            </a:r>
          </a:p>
          <a:p>
            <a:r>
              <a:rPr lang="cs-CZ" dirty="0">
                <a:solidFill>
                  <a:srgbClr val="FFFF00"/>
                </a:solidFill>
              </a:rPr>
              <a:t>PROFYLAXE</a:t>
            </a:r>
          </a:p>
          <a:p>
            <a:pPr lvl="1"/>
            <a:r>
              <a:rPr lang="cs-CZ" dirty="0"/>
              <a:t>opatření, která vedou ke zvýšení odolnosti osob ohrožených kontaktem s nemocným nebo osob podezřelých z nákazy</a:t>
            </a:r>
          </a:p>
          <a:p>
            <a:pPr lvl="2"/>
            <a:r>
              <a:rPr lang="cs-CZ" dirty="0"/>
              <a:t>profylaktické očkování po expozici nákaze</a:t>
            </a:r>
          </a:p>
          <a:p>
            <a:pPr lvl="2"/>
            <a:r>
              <a:rPr lang="cs-CZ" dirty="0"/>
              <a:t>profylaktické podání ATB kontaktům</a:t>
            </a:r>
          </a:p>
          <a:p>
            <a:pPr lvl="2"/>
            <a:r>
              <a:rPr lang="cs-CZ" dirty="0"/>
              <a:t>profylaktické podání antimalarik cestovatelům do oblastí s výskytem malárie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96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A7EFC-496D-244C-8849-FD26CB64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C86BB-4B60-DD4F-A285-00E9F69A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FFFF00"/>
                </a:solidFill>
              </a:rPr>
              <a:t>jsou prostředky pro rozšiřování organismů nebo toxinů, které způsobují poškození, onemocnění nebo smrt lidem, zvířatům nebo rostlinám</a:t>
            </a:r>
          </a:p>
          <a:p>
            <a:r>
              <a:rPr lang="cs-CZ" dirty="0"/>
              <a:t>skládají se ze dvou základních komponent: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B-agens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prostředek dopravy na cíl </a:t>
            </a:r>
            <a:r>
              <a:rPr lang="cs-CZ" dirty="0"/>
              <a:t>(granáty, pumy, hlavice balistických střel, rozstřikovače, aerosolové generátory, letecké rozstřikovače…)</a:t>
            </a:r>
          </a:p>
          <a:p>
            <a:r>
              <a:rPr lang="cs-CZ" dirty="0"/>
              <a:t>Biological weapons (BW) </a:t>
            </a:r>
          </a:p>
          <a:p>
            <a:pPr lvl="1"/>
            <a:r>
              <a:rPr lang="cs-CZ" dirty="0"/>
              <a:t>bakterie, viry, rickettsie, priony, houby</a:t>
            </a:r>
          </a:p>
          <a:p>
            <a:r>
              <a:rPr lang="cs-CZ" dirty="0"/>
              <a:t>Toxic weapons (TW) </a:t>
            </a:r>
          </a:p>
          <a:p>
            <a:pPr lvl="1"/>
            <a:r>
              <a:rPr lang="cs-CZ" dirty="0"/>
              <a:t>jedy produkované živočichy, rostlinami nebo houbami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1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9E4DD-D511-1641-8774-5F9C890A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 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72BE5DBE-17D6-924E-B4EC-F2E1669F9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29" y="2425113"/>
            <a:ext cx="7041394" cy="3520697"/>
          </a:xfrm>
        </p:spPr>
      </p:pic>
    </p:spTree>
    <p:extLst>
      <p:ext uri="{BB962C8B-B14F-4D97-AF65-F5344CB8AC3E}">
        <p14:creationId xmlns:p14="http://schemas.microsoft.com/office/powerpoint/2010/main" val="1422614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B-agens konzistentně vyvolává onemocnění nebo smrt</a:t>
            </a:r>
          </a:p>
          <a:p>
            <a:r>
              <a:rPr lang="cs-CZ" dirty="0"/>
              <a:t>Co nejnižší koncentrace B-agens potřebná ke vzniku onemocnění nebo smrti (tzv. infekční dávka)</a:t>
            </a:r>
          </a:p>
          <a:p>
            <a:r>
              <a:rPr lang="cs-CZ" dirty="0"/>
              <a:t>Vysoká nakažlivost B-agens</a:t>
            </a:r>
          </a:p>
          <a:p>
            <a:r>
              <a:rPr lang="cs-CZ" dirty="0"/>
              <a:t>Krátká a předpověditelná inkubační doba B-agens od expozice do nástupu symptomů onemocnění </a:t>
            </a:r>
          </a:p>
          <a:p>
            <a:r>
              <a:rPr lang="cs-CZ" dirty="0"/>
              <a:t>Nízká nebo žádná přirozená nebo získaná odolnost vůči B-agens</a:t>
            </a:r>
          </a:p>
          <a:p>
            <a:r>
              <a:rPr lang="cs-CZ" dirty="0"/>
              <a:t>Absence profylaxe (očkování, jiná ochrana) pro dané B-agens</a:t>
            </a:r>
          </a:p>
          <a:p>
            <a:r>
              <a:rPr lang="cs-CZ" dirty="0"/>
              <a:t>Obtížná zjistitelnost B-agens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Nedostatečné nebo chybějící metody a prostředky terapie</a:t>
            </a:r>
          </a:p>
          <a:p>
            <a:r>
              <a:rPr lang="cs-CZ" dirty="0"/>
              <a:t>Prostředky k ochraně agresora </a:t>
            </a:r>
          </a:p>
          <a:p>
            <a:r>
              <a:rPr lang="cs-CZ" dirty="0"/>
              <a:t>Možnost hromadné produkce B-agens (ekonomická dostupnost)</a:t>
            </a:r>
          </a:p>
          <a:p>
            <a:r>
              <a:rPr lang="cs-CZ" dirty="0"/>
              <a:t>Stálost B-agens při výrobě i skladování</a:t>
            </a:r>
          </a:p>
          <a:p>
            <a:r>
              <a:rPr lang="cs-CZ" dirty="0"/>
              <a:t>B-agens musí mít účinný rozptyl</a:t>
            </a:r>
          </a:p>
          <a:p>
            <a:r>
              <a:rPr lang="cs-CZ" dirty="0"/>
              <a:t>Stálost B-agens při rozptylu (přežít a zůstat v atmosféře)</a:t>
            </a:r>
          </a:p>
          <a:p>
            <a:r>
              <a:rPr lang="cs-CZ" dirty="0"/>
              <a:t>B-agens má mít malou perzistenci v terénu (obsazení vlastními silami)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93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vlastnosti mikrobiálních</a:t>
            </a:r>
            <a:br>
              <a:rPr lang="cs-CZ" dirty="0"/>
            </a:br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INFEKČNÍ DÁVKA</a:t>
            </a:r>
          </a:p>
          <a:p>
            <a:pPr lvl="1"/>
            <a:r>
              <a:rPr lang="cs-CZ" dirty="0"/>
              <a:t>kvantitativně vyjádřené množství patogenu, které je schopné způsobit onemocnění</a:t>
            </a:r>
          </a:p>
          <a:p>
            <a:r>
              <a:rPr lang="cs-CZ" b="1" dirty="0">
                <a:solidFill>
                  <a:srgbClr val="FFFF00"/>
                </a:solidFill>
              </a:rPr>
              <a:t>PATOGENITA</a:t>
            </a:r>
          </a:p>
          <a:p>
            <a:pPr lvl="1"/>
            <a:r>
              <a:rPr lang="cs-CZ" dirty="0"/>
              <a:t>vyjadřuje infekčnost patogenu, tzn. čím menší infekční dávka způsobí onemocnění, tím vyšší je patogenita</a:t>
            </a:r>
          </a:p>
          <a:p>
            <a:r>
              <a:rPr lang="cs-CZ" b="1" dirty="0">
                <a:solidFill>
                  <a:srgbClr val="FFFF00"/>
                </a:solidFill>
              </a:rPr>
              <a:t>INKUBAČNÍ INTERVAL</a:t>
            </a:r>
          </a:p>
          <a:p>
            <a:pPr lvl="1"/>
            <a:r>
              <a:rPr lang="cs-CZ" dirty="0"/>
              <a:t>tj. doba od kontaktu s agens do vzniku prvních příznaků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83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INHALACE (vdechnutí)</a:t>
            </a:r>
          </a:p>
          <a:p>
            <a:pPr lvl="1"/>
            <a:r>
              <a:rPr lang="cs-CZ" dirty="0"/>
              <a:t>vniknutí do dýchacích cest, pomocí aerosolu – bez zápachu, bezbarvé, neviditelné, nejúčinnější způsob</a:t>
            </a:r>
          </a:p>
          <a:p>
            <a:pPr lvl="1"/>
            <a:r>
              <a:rPr lang="cs-CZ" dirty="0"/>
              <a:t>2001, USA - Anthraxové dopisy</a:t>
            </a:r>
          </a:p>
          <a:p>
            <a:pPr lvl="1"/>
            <a:r>
              <a:rPr lang="cs-CZ" dirty="0"/>
              <a:t>nakaženo 22 lidí, 5 zemřelo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INGESCE (požití)</a:t>
            </a:r>
          </a:p>
          <a:p>
            <a:pPr lvl="1"/>
            <a:r>
              <a:rPr lang="cs-CZ" dirty="0"/>
              <a:t>vniknutí GITem, požití kontaminované potravy</a:t>
            </a:r>
          </a:p>
          <a:p>
            <a:pPr lvl="1"/>
            <a:r>
              <a:rPr lang="cs-CZ" dirty="0"/>
              <a:t>1984, USA – otrávené jídlo (skupinou Rajneshee)</a:t>
            </a:r>
          </a:p>
          <a:p>
            <a:pPr lvl="1"/>
            <a:r>
              <a:rPr lang="cs-CZ" dirty="0"/>
              <a:t>cílem bylo ovlivnit volby, celkem 751 otrávených lidí Salmonelou</a:t>
            </a:r>
          </a:p>
        </p:txBody>
      </p:sp>
    </p:spTree>
    <p:extLst>
      <p:ext uri="{BB962C8B-B14F-4D97-AF65-F5344CB8AC3E}">
        <p14:creationId xmlns:p14="http://schemas.microsoft.com/office/powerpoint/2010/main" val="3156092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INOKULACE (kůží)</a:t>
            </a:r>
          </a:p>
          <a:p>
            <a:pPr lvl="1"/>
            <a:r>
              <a:rPr lang="cs-CZ" dirty="0"/>
              <a:t>průnik kůží (blechy, komár, klíště…)</a:t>
            </a:r>
          </a:p>
          <a:p>
            <a:pPr lvl="1"/>
            <a:r>
              <a:rPr lang="cs-CZ" dirty="0"/>
              <a:t>Georgi Markov – deštníková vražda, použit byl Ricin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POVRCHOVÁ KONTAMINACE </a:t>
            </a:r>
          </a:p>
          <a:p>
            <a:pPr lvl="1"/>
            <a:r>
              <a:rPr lang="cs-CZ" dirty="0"/>
              <a:t>poškozenou nebo neporušenou kůží</a:t>
            </a:r>
          </a:p>
          <a:p>
            <a:pPr lvl="1"/>
            <a:r>
              <a:rPr lang="cs-CZ" dirty="0">
                <a:effectLst/>
              </a:rPr>
              <a:t>Tricothecene mycotoxins (yellow rain) – SSSR? Jihovýchodní Asie?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06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Bakteriální agens:</a:t>
            </a:r>
          </a:p>
          <a:p>
            <a:pPr lvl="1"/>
            <a:r>
              <a:rPr lang="cs-CZ" dirty="0"/>
              <a:t>bakterie</a:t>
            </a:r>
          </a:p>
          <a:p>
            <a:pPr lvl="1"/>
            <a:r>
              <a:rPr lang="cs-CZ" dirty="0"/>
              <a:t>viry</a:t>
            </a:r>
          </a:p>
          <a:p>
            <a:pPr lvl="1"/>
            <a:r>
              <a:rPr lang="cs-CZ" dirty="0"/>
              <a:t>rickettsie</a:t>
            </a:r>
          </a:p>
          <a:p>
            <a:pPr lvl="1"/>
            <a:r>
              <a:rPr lang="cs-CZ" dirty="0"/>
              <a:t>houby</a:t>
            </a:r>
          </a:p>
          <a:p>
            <a:r>
              <a:rPr lang="cs-CZ" dirty="0">
                <a:solidFill>
                  <a:srgbClr val="FFFF00"/>
                </a:solidFill>
              </a:rPr>
              <a:t>Toxiny </a:t>
            </a:r>
            <a:r>
              <a:rPr lang="cs-CZ" dirty="0"/>
              <a:t>(spíše otravné látky)</a:t>
            </a:r>
          </a:p>
          <a:p>
            <a:endParaRPr lang="cs-CZ" dirty="0"/>
          </a:p>
          <a:p>
            <a:r>
              <a:rPr lang="cs-CZ" dirty="0"/>
              <a:t>Rozdělení </a:t>
            </a:r>
            <a:r>
              <a:rPr lang="cs-CZ" dirty="0">
                <a:solidFill>
                  <a:srgbClr val="FFFF00"/>
                </a:solidFill>
              </a:rPr>
              <a:t>critical biological agents dle CDC </a:t>
            </a:r>
            <a:r>
              <a:rPr lang="cs-CZ" dirty="0"/>
              <a:t>(na základě úrovně významu pro veřejné zdraví/národní bezpečnost)</a:t>
            </a:r>
          </a:p>
          <a:p>
            <a:pPr lvl="1"/>
            <a:r>
              <a:rPr lang="cs-CZ" dirty="0"/>
              <a:t>skupina A, B, 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7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Nejnebezpečnější patogeny a toxiny z hlediska dostupnosti, možnosti šíření, přenosu, mortality, dopadu na zdraví a odstraňování následků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Bacilus anthracis (anthrax)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Yersinia pestis (mor)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Francisella tularensis (tularémie)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Variola (pravé neštovice)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Virové hemoragické horečky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Botulotoxin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88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9DAD4-1805-E54C-9131-EF9E143A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k nastudování (terorismus ČR)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A838D-0C84-C44A-A6DC-F1C33D75A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Bezpečnostní strategie ČR 2015</a:t>
            </a:r>
          </a:p>
          <a:p>
            <a:r>
              <a:rPr lang="cs-CZ" dirty="0"/>
              <a:t>Audit národní bezpečnosti 2016</a:t>
            </a:r>
          </a:p>
          <a:p>
            <a:r>
              <a:rPr lang="cs-CZ" dirty="0"/>
              <a:t>Obranná strategie ČR 2017</a:t>
            </a:r>
          </a:p>
          <a:p>
            <a:r>
              <a:rPr lang="cs-CZ" dirty="0"/>
              <a:t>Strategie ČR pro boj proti terorismu od r. 2013</a:t>
            </a:r>
          </a:p>
        </p:txBody>
      </p:sp>
    </p:spTree>
    <p:extLst>
      <p:ext uri="{BB962C8B-B14F-4D97-AF65-F5344CB8AC3E}">
        <p14:creationId xmlns:p14="http://schemas.microsoft.com/office/powerpoint/2010/main" val="3109275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Vysoce infekční onemocnění zvířat (zejm. přežvýkavců)</a:t>
            </a:r>
          </a:p>
          <a:p>
            <a:r>
              <a:rPr lang="cs-CZ" dirty="0"/>
              <a:t>Přenosné na člověka kontaktem s nemocnými zvířaty nebo jejich produkty</a:t>
            </a:r>
          </a:p>
          <a:p>
            <a:r>
              <a:rPr lang="cs-CZ" dirty="0"/>
              <a:t>Pro teroristy velmi výhodný</a:t>
            </a:r>
          </a:p>
          <a:p>
            <a:pPr lvl="1"/>
            <a:r>
              <a:rPr lang="cs-CZ" dirty="0"/>
              <a:t>za nepříznivých podmínek vytváří spory, které mohou přežívat desítky let</a:t>
            </a:r>
          </a:p>
          <a:p>
            <a:pPr lvl="1"/>
            <a:r>
              <a:rPr lang="cs-CZ" dirty="0"/>
              <a:t>velikost spor je velmi malá a tak umožňuje vdechnutí a vyklíčení přímo v alveolech plic</a:t>
            </a:r>
          </a:p>
          <a:p>
            <a:pPr lvl="1"/>
            <a:r>
              <a:rPr lang="cs-CZ" dirty="0"/>
              <a:t>produkty bakterie brání imunitnímu systému člověka vypořádat se s chorobou – může vést k šokovému stavu a smrti</a:t>
            </a:r>
          </a:p>
          <a:p>
            <a:r>
              <a:rPr lang="cs-CZ" dirty="0"/>
              <a:t>Nevýhodou je nutnost vdechnutí většího množství spor – již viditelné</a:t>
            </a:r>
          </a:p>
        </p:txBody>
      </p:sp>
    </p:spTree>
    <p:extLst>
      <p:ext uri="{BB962C8B-B14F-4D97-AF65-F5344CB8AC3E}">
        <p14:creationId xmlns:p14="http://schemas.microsoft.com/office/powerpoint/2010/main" val="2132071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/>
          </a:bodyPr>
          <a:lstStyle/>
          <a:p>
            <a:r>
              <a:rPr lang="cs-CZ" dirty="0"/>
              <a:t>Inkubační doba 12 hodin až 5 dní (průměr 3-5 dní)</a:t>
            </a:r>
          </a:p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Kožní (nejčastější)</a:t>
            </a:r>
          </a:p>
          <a:p>
            <a:pPr lvl="2"/>
            <a:r>
              <a:rPr lang="cs-CZ" dirty="0"/>
              <a:t>v místě poranění vzniká papula podobná kousnutí hmyzem, černý vřed, karbunkl</a:t>
            </a:r>
          </a:p>
          <a:p>
            <a:pPr lvl="2"/>
            <a:r>
              <a:rPr lang="cs-CZ" dirty="0"/>
              <a:t>bolest hlavy, svalů, horečka, nauzea, neléčená vede k sepsi (až 20% neléčených umírá)</a:t>
            </a:r>
          </a:p>
          <a:p>
            <a:pPr lvl="1"/>
            <a:r>
              <a:rPr lang="cs-CZ" dirty="0"/>
              <a:t>Střevní (vzácná)</a:t>
            </a:r>
          </a:p>
          <a:p>
            <a:pPr lvl="2"/>
            <a:r>
              <a:rPr lang="cs-CZ" dirty="0"/>
              <a:t>vzniká požitím kontaminované potravy</a:t>
            </a:r>
          </a:p>
          <a:p>
            <a:pPr lvl="2"/>
            <a:r>
              <a:rPr lang="cs-CZ" dirty="0"/>
              <a:t>symptomy NPB, krvavé průjmy, horečka (smrtnost 30-60%)</a:t>
            </a:r>
          </a:p>
          <a:p>
            <a:pPr lvl="1"/>
            <a:r>
              <a:rPr lang="cs-CZ" dirty="0"/>
              <a:t>Plicní </a:t>
            </a:r>
          </a:p>
          <a:p>
            <a:pPr lvl="2"/>
            <a:r>
              <a:rPr lang="cs-CZ" dirty="0"/>
              <a:t>nejdříve se podobá chřipce, krátká inkubační doba, krvácivý zánět plic, zánět pohrudnice, krvácení do hrudníku, sepse, postižení CNS (smrtnost 75% a více)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585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hemokultivace, ELISA (Enzyme Linked Immunosorbent Assay -stanovení protilátek), PCR (Polymerase Chain Reaction - </a:t>
            </a:r>
            <a:r>
              <a:rPr lang="cs-CZ" dirty="0">
                <a:effectLst/>
              </a:rPr>
              <a:t>mnohonásobné zmnožení určitého úseku DNA, detekce cizorodé DNA)</a:t>
            </a:r>
          </a:p>
          <a:p>
            <a:pPr lvl="1"/>
            <a:r>
              <a:rPr lang="cs-CZ" dirty="0">
                <a:effectLst/>
              </a:rPr>
              <a:t>při postižení CNS – mozkomíšní mok</a:t>
            </a:r>
          </a:p>
          <a:p>
            <a:pPr lvl="1"/>
            <a:r>
              <a:rPr lang="cs-CZ" dirty="0">
                <a:effectLst/>
              </a:rPr>
              <a:t>RTG, 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384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 v USA, spíše pro vojenský sektor</a:t>
            </a:r>
          </a:p>
          <a:p>
            <a:pPr lvl="1"/>
            <a:r>
              <a:rPr lang="cs-CZ" dirty="0"/>
              <a:t>ATB po dobu 60 dnů – u dospělých susp. nakažených</a:t>
            </a:r>
          </a:p>
        </p:txBody>
      </p:sp>
    </p:spTree>
    <p:extLst>
      <p:ext uri="{BB962C8B-B14F-4D97-AF65-F5344CB8AC3E}">
        <p14:creationId xmlns:p14="http://schemas.microsoft.com/office/powerpoint/2010/main" val="1867170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Historicky mnoho epidemií, vyhubeno miliony lidí (černá smrt)</a:t>
            </a:r>
          </a:p>
          <a:p>
            <a:r>
              <a:rPr lang="cs-CZ" dirty="0"/>
              <a:t>Rezervoár tvoří hlodavci (potkan, krysa, sysel…)</a:t>
            </a:r>
          </a:p>
          <a:p>
            <a:r>
              <a:rPr lang="cs-CZ" dirty="0"/>
              <a:t>Mezi zvířaty se onemocnění šíří přímým kontaktem nebo blechami, na člověka se přenáší zejména blechami, možná je i vzdušná cesta po kontaktu s nemocným (s plicní formou) nebo manipulací s uhynulými infikovanými zvířaty</a:t>
            </a:r>
          </a:p>
          <a:p>
            <a:r>
              <a:rPr lang="cs-CZ" dirty="0"/>
              <a:t>Inkubační doba je několik hodin až 12 dnů (obvykle 2-5 dnů, u plicního moru 1-3 dny v závislosti na dávce)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839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šiřitelné pomocí aerosolu, popř. vektoru (přenašeče) nebo infikovaných hlodavců</a:t>
            </a:r>
          </a:p>
          <a:p>
            <a:r>
              <a:rPr lang="cs-CZ" dirty="0"/>
              <a:t>Y.pestis v aerosolu přežívá relativně krátce (záleží na podmínkách prostředí – na sluníčku 1-3,5 hod., ve sputu 4-7 dní</a:t>
            </a:r>
          </a:p>
          <a:p>
            <a:r>
              <a:rPr lang="cs-CZ" dirty="0"/>
              <a:t>Nejaktivněji dochází k přenosu kapénkami do vzdálenosti 2 m od zdroje</a:t>
            </a:r>
          </a:p>
          <a:p>
            <a:r>
              <a:rPr lang="cs-CZ" dirty="0"/>
              <a:t>Nemocný s plicní formou onemocnění se stává aktivním zdrojem patogenu od okamžiku vzniku respiračních potíží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655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Bubonická</a:t>
            </a:r>
          </a:p>
          <a:p>
            <a:pPr lvl="1"/>
            <a:r>
              <a:rPr lang="cs-CZ" dirty="0"/>
              <a:t>Plicní</a:t>
            </a:r>
          </a:p>
          <a:p>
            <a:pPr lvl="1"/>
            <a:r>
              <a:rPr lang="cs-CZ" dirty="0"/>
              <a:t>Septická</a:t>
            </a:r>
          </a:p>
          <a:p>
            <a:pPr lvl="1"/>
            <a:r>
              <a:rPr lang="cs-CZ" dirty="0"/>
              <a:t>Kožní</a:t>
            </a:r>
          </a:p>
          <a:p>
            <a:pPr lvl="1"/>
            <a:r>
              <a:rPr lang="cs-CZ" dirty="0"/>
              <a:t>Meningeální</a:t>
            </a:r>
          </a:p>
          <a:p>
            <a:r>
              <a:rPr lang="cs-CZ" dirty="0"/>
              <a:t>Všechny formy vznikají náhle – rychlý vzestup teploty (39-40), bolesti hlavy, malátnost, únava, poruchy vědomí</a:t>
            </a:r>
          </a:p>
          <a:p>
            <a:pPr lvl="1"/>
            <a:endParaRPr lang="cs-CZ" dirty="0"/>
          </a:p>
          <a:p>
            <a:r>
              <a:rPr lang="cs-CZ" dirty="0"/>
              <a:t>Klinický průběh – v závislosti na vstupní bráně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126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Bubonická forma:</a:t>
            </a:r>
          </a:p>
          <a:p>
            <a:pPr lvl="1"/>
            <a:r>
              <a:rPr lang="cs-CZ" dirty="0"/>
              <a:t>za 4-5 dnů od začátku příznaků - Morový zánět uzlin (nejčastěji v třísle, zduřené uzliny, silně bolí, velikost až vejce, kůže nad nimi má modročervené zbarvení)</a:t>
            </a:r>
          </a:p>
          <a:p>
            <a:pPr lvl="1"/>
            <a:r>
              <a:rPr lang="cs-CZ" dirty="0"/>
              <a:t>za 8-10 dnů výron tekutiny (obsahující mikroby z uzlin)</a:t>
            </a:r>
          </a:p>
          <a:p>
            <a:pPr lvl="1"/>
            <a:r>
              <a:rPr lang="cs-CZ" dirty="0"/>
              <a:t>dále v ideálním případě – pokles teploty, zhojení vředu během několika týdnů</a:t>
            </a:r>
          </a:p>
          <a:p>
            <a:pPr lvl="1"/>
            <a:r>
              <a:rPr lang="cs-CZ" dirty="0"/>
              <a:t>v horším případě – sepse, poškození jater a sleziny, ev. jiných orgánů a následná smrt</a:t>
            </a:r>
          </a:p>
          <a:p>
            <a:r>
              <a:rPr lang="cs-CZ" dirty="0"/>
              <a:t>Kožní forma:</a:t>
            </a:r>
          </a:p>
          <a:p>
            <a:pPr lvl="1"/>
            <a:r>
              <a:rPr lang="cs-CZ" dirty="0"/>
              <a:t>podobná jako bubonická, k patologickým změnám dochází na podkladě průniku mikroba kůží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325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chudý nález při vyšetření, rozsáhlý nález na RTG (morová pneumonie)</a:t>
            </a:r>
          </a:p>
          <a:p>
            <a:pPr lvl="1"/>
            <a:r>
              <a:rPr lang="cs-CZ" dirty="0"/>
              <a:t>dušnost, kašel (vodnaté, krvavé sputum)</a:t>
            </a:r>
          </a:p>
          <a:p>
            <a:pPr lvl="1"/>
            <a:r>
              <a:rPr lang="cs-CZ" dirty="0"/>
              <a:t>pokud není zahájena terapie první den – smrt do 5 dnů</a:t>
            </a:r>
          </a:p>
          <a:p>
            <a:r>
              <a:rPr lang="cs-CZ" dirty="0"/>
              <a:t>Septická forma:</a:t>
            </a:r>
          </a:p>
          <a:p>
            <a:pPr lvl="1"/>
            <a:r>
              <a:rPr lang="cs-CZ" dirty="0"/>
              <a:t>masivní průnik mikrobů do krve</a:t>
            </a:r>
          </a:p>
          <a:p>
            <a:pPr lvl="1"/>
            <a:r>
              <a:rPr lang="cs-CZ" dirty="0"/>
              <a:t>poruchy vědomí, až kóma</a:t>
            </a:r>
          </a:p>
          <a:p>
            <a:pPr lvl="1"/>
            <a:r>
              <a:rPr lang="cs-CZ" dirty="0"/>
              <a:t>smrt v horizontu několika dnů</a:t>
            </a:r>
          </a:p>
          <a:p>
            <a:r>
              <a:rPr lang="cs-CZ" dirty="0"/>
              <a:t>Meningeální forma: křeče, poruchy rovnováhy</a:t>
            </a:r>
          </a:p>
          <a:p>
            <a:r>
              <a:rPr lang="cs-CZ" dirty="0"/>
              <a:t>Nejvyšší smrtnost u neléčených forem – plicní a septická (100%)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708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hemokultury 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Protiepidemická opatření: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vyhlášení karantény v oblasti</a:t>
            </a:r>
          </a:p>
          <a:p>
            <a:pPr lvl="1"/>
            <a:r>
              <a:rPr lang="cs-CZ" dirty="0"/>
              <a:t>pravidelná kontrola stavu lékařem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63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CFC66-836B-DC4F-98F7-9B962B44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možnosti biologického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EA723-D852-AA4C-B988-5646472A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Import závažného onemocnění </a:t>
            </a:r>
          </a:p>
          <a:p>
            <a:pPr lvl="1"/>
            <a:r>
              <a:rPr lang="cs-CZ" dirty="0"/>
              <a:t>úmyslné (bioterorismus) x neúmyslné (cestovatel)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Nehoda v laboratoři 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Vojenský konflikt </a:t>
            </a:r>
          </a:p>
        </p:txBody>
      </p:sp>
    </p:spTree>
    <p:extLst>
      <p:ext uri="{BB962C8B-B14F-4D97-AF65-F5344CB8AC3E}">
        <p14:creationId xmlns:p14="http://schemas.microsoft.com/office/powerpoint/2010/main" val="3403145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málo dostupná vakcína – chrání krátce, nechrání proti respirační formě</a:t>
            </a:r>
          </a:p>
          <a:p>
            <a:pPr lvl="1"/>
            <a:r>
              <a:rPr lang="cs-CZ" dirty="0"/>
              <a:t>postexpozičně – ATB na 7 dní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741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Akutní infekční onemocnění přenosné ze zvířat na člověka</a:t>
            </a:r>
          </a:p>
          <a:p>
            <a:r>
              <a:rPr lang="cs-CZ" dirty="0"/>
              <a:t>Zdrojem jsou hlodavci</a:t>
            </a:r>
          </a:p>
          <a:p>
            <a:r>
              <a:rPr lang="cs-CZ" dirty="0"/>
              <a:t>Přenos kontaktem s infikovaným zvířetem</a:t>
            </a:r>
          </a:p>
          <a:p>
            <a:pPr lvl="1"/>
            <a:r>
              <a:rPr lang="cs-CZ" dirty="0"/>
              <a:t>inokulací do kůže, spojivkového vaku, sliznice nosohltanu a krví</a:t>
            </a:r>
          </a:p>
          <a:p>
            <a:pPr lvl="1"/>
            <a:r>
              <a:rPr lang="cs-CZ" dirty="0"/>
              <a:t>možný je přenos klíštětem nebo bodavým hmyzem</a:t>
            </a:r>
          </a:p>
          <a:p>
            <a:pPr lvl="1"/>
            <a:r>
              <a:rPr lang="cs-CZ" dirty="0"/>
              <a:t>požitím kontaminovaného pokrmu nebo vody</a:t>
            </a:r>
          </a:p>
          <a:p>
            <a:pPr lvl="1"/>
            <a:r>
              <a:rPr lang="cs-CZ" dirty="0"/>
              <a:t>inhalací kontaminovaného prachu nebo aerosolu</a:t>
            </a:r>
          </a:p>
          <a:p>
            <a:r>
              <a:rPr lang="cs-CZ" dirty="0"/>
              <a:t>K vyvolání onemocnění stačí řádově desítky původců (o dost méně než u Anthraxu)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66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Zevní:</a:t>
            </a:r>
          </a:p>
          <a:p>
            <a:pPr lvl="2"/>
            <a:r>
              <a:rPr lang="cs-CZ" dirty="0"/>
              <a:t>Ulceroglandulární </a:t>
            </a:r>
          </a:p>
          <a:p>
            <a:pPr lvl="2"/>
            <a:r>
              <a:rPr lang="cs-CZ" dirty="0"/>
              <a:t>Glandulární</a:t>
            </a:r>
          </a:p>
          <a:p>
            <a:pPr lvl="2"/>
            <a:r>
              <a:rPr lang="cs-CZ" dirty="0"/>
              <a:t>Oroglandulární </a:t>
            </a:r>
          </a:p>
          <a:p>
            <a:pPr lvl="2"/>
            <a:r>
              <a:rPr lang="cs-CZ" dirty="0"/>
              <a:t>Okuloglandulární </a:t>
            </a:r>
          </a:p>
          <a:p>
            <a:pPr lvl="1"/>
            <a:r>
              <a:rPr lang="cs-CZ" dirty="0"/>
              <a:t>Vnitřní:</a:t>
            </a:r>
          </a:p>
          <a:p>
            <a:pPr lvl="2"/>
            <a:r>
              <a:rPr lang="cs-CZ" dirty="0"/>
              <a:t>Střevní (abdominální)</a:t>
            </a:r>
          </a:p>
          <a:p>
            <a:pPr lvl="2"/>
            <a:r>
              <a:rPr lang="cs-CZ" dirty="0"/>
              <a:t>Plicní</a:t>
            </a:r>
          </a:p>
          <a:p>
            <a:pPr lvl="1"/>
            <a:r>
              <a:rPr lang="cs-CZ" dirty="0"/>
              <a:t>Generalizovaná:</a:t>
            </a:r>
          </a:p>
          <a:p>
            <a:pPr lvl="2"/>
            <a:r>
              <a:rPr lang="cs-CZ" dirty="0"/>
              <a:t>Septická</a:t>
            </a:r>
          </a:p>
          <a:p>
            <a:pPr lvl="2"/>
            <a:r>
              <a:rPr lang="cs-CZ" dirty="0"/>
              <a:t>Tyfoidní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88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doba:</a:t>
            </a:r>
          </a:p>
          <a:p>
            <a:pPr lvl="1"/>
            <a:r>
              <a:rPr lang="cs-CZ" dirty="0"/>
              <a:t>1-21 dní (obvykle 3-5 dní) v závislosti na množství vstřebaného infekčního agens</a:t>
            </a:r>
          </a:p>
          <a:p>
            <a:pPr lvl="1"/>
            <a:endParaRPr lang="cs-CZ" dirty="0"/>
          </a:p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celkově nespecifické + další v závislosti na formě onemocnění</a:t>
            </a:r>
          </a:p>
          <a:p>
            <a:pPr lvl="1"/>
            <a:r>
              <a:rPr lang="cs-CZ" dirty="0"/>
              <a:t>horečka různého charakteru a doby trvání</a:t>
            </a:r>
          </a:p>
          <a:p>
            <a:pPr lvl="1"/>
            <a:r>
              <a:rPr lang="cs-CZ" dirty="0"/>
              <a:t>únava, pocení</a:t>
            </a:r>
          </a:p>
        </p:txBody>
      </p:sp>
    </p:spTree>
    <p:extLst>
      <p:ext uri="{BB962C8B-B14F-4D97-AF65-F5344CB8AC3E}">
        <p14:creationId xmlns:p14="http://schemas.microsoft.com/office/powerpoint/2010/main" val="22959722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2123560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580734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Okuloglandulární forma:</a:t>
            </a:r>
          </a:p>
          <a:p>
            <a:pPr lvl="1"/>
            <a:r>
              <a:rPr lang="cs-CZ" dirty="0"/>
              <a:t>vznik po zanesení mikrobů do spojivkového vaku</a:t>
            </a:r>
          </a:p>
          <a:p>
            <a:pPr lvl="1"/>
            <a:r>
              <a:rPr lang="cs-CZ" dirty="0"/>
              <a:t>projevuje se bolestivou konjunktivitidou (Parinaudova konjunktivitida) s preaurikulární (přední ušní) lymfadenitidou</a:t>
            </a:r>
          </a:p>
          <a:p>
            <a:pPr lvl="1"/>
            <a:endParaRPr lang="cs-CZ" dirty="0"/>
          </a:p>
          <a:p>
            <a:r>
              <a:rPr lang="cs-CZ" dirty="0"/>
              <a:t>Oroglandulární forma:</a:t>
            </a:r>
          </a:p>
          <a:p>
            <a:pPr lvl="1"/>
            <a:r>
              <a:rPr lang="cs-CZ" dirty="0"/>
              <a:t>konzumace kontaminovaného pokrmu nebo nápoje</a:t>
            </a:r>
          </a:p>
          <a:p>
            <a:pPr lvl="1"/>
            <a:r>
              <a:rPr lang="cs-CZ" dirty="0"/>
              <a:t>probíhá pod obrazem mono/bilaterální tonzilitida s cervikální (krční) lymfadenitidou</a:t>
            </a:r>
          </a:p>
        </p:txBody>
      </p:sp>
    </p:spTree>
    <p:extLst>
      <p:ext uri="{BB962C8B-B14F-4D97-AF65-F5344CB8AC3E}">
        <p14:creationId xmlns:p14="http://schemas.microsoft.com/office/powerpoint/2010/main" val="1255847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Střevní (abdominální) forma:</a:t>
            </a:r>
          </a:p>
          <a:p>
            <a:pPr lvl="1"/>
            <a:r>
              <a:rPr lang="cs-CZ" dirty="0"/>
              <a:t>konzumace kontaminovaného pokrmu nebo nápoje, s překonáním žaludeční bariéry (střevní sliznice)</a:t>
            </a:r>
          </a:p>
          <a:p>
            <a:pPr lvl="1"/>
            <a:r>
              <a:rPr lang="cs-CZ" dirty="0"/>
              <a:t>mezenteriální lymfadenopatie</a:t>
            </a:r>
          </a:p>
          <a:p>
            <a:pPr lvl="1"/>
            <a:r>
              <a:rPr lang="cs-CZ" dirty="0"/>
              <a:t>bolesti břicha, průjem - někdy s příměsí krve</a:t>
            </a:r>
          </a:p>
          <a:p>
            <a:pPr lvl="1"/>
            <a:endParaRPr lang="cs-CZ" dirty="0"/>
          </a:p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po vdechnutí kontaminovaného prachu nebo aerosolu</a:t>
            </a:r>
          </a:p>
          <a:p>
            <a:pPr lvl="1"/>
            <a:r>
              <a:rPr lang="cs-CZ" dirty="0"/>
              <a:t>příznaky pod obrazem chřipky, může být hilová lymfadenopatie nebo pneumonie (rozsev může připomínat tuberkulózu) – vysoká smrtnost (až 50%)</a:t>
            </a:r>
          </a:p>
        </p:txBody>
      </p:sp>
    </p:spTree>
    <p:extLst>
      <p:ext uri="{BB962C8B-B14F-4D97-AF65-F5344CB8AC3E}">
        <p14:creationId xmlns:p14="http://schemas.microsoft.com/office/powerpoint/2010/main" val="482520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Kombinovaná forma:</a:t>
            </a:r>
          </a:p>
          <a:p>
            <a:pPr lvl="1"/>
            <a:r>
              <a:rPr lang="cs-CZ" dirty="0"/>
              <a:t>v případě proniknutí infekčního agens do těla současně více cestami</a:t>
            </a:r>
          </a:p>
          <a:p>
            <a:r>
              <a:rPr lang="cs-CZ" dirty="0"/>
              <a:t>Generalizovaná forma:</a:t>
            </a:r>
          </a:p>
          <a:p>
            <a:pPr lvl="1"/>
            <a:r>
              <a:rPr lang="cs-CZ" dirty="0"/>
              <a:t>vzniká v případě, že mikrob pronikne přes bariéru, kterou tvoří regionální uzliny (dojde k rozsevu infekce)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Septická forma - intermitentně horečky, známky postižení různých orgánů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Tyfoidní (připomínající tyfus) forma – vysoká horečka, celková slabost, obluzení</a:t>
            </a:r>
          </a:p>
        </p:txBody>
      </p:sp>
    </p:spTree>
    <p:extLst>
      <p:ext uri="{BB962C8B-B14F-4D97-AF65-F5344CB8AC3E}">
        <p14:creationId xmlns:p14="http://schemas.microsoft.com/office/powerpoint/2010/main" val="3542561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hemokultury, PCR, ELISA</a:t>
            </a:r>
          </a:p>
          <a:p>
            <a:pPr lvl="1"/>
            <a:r>
              <a:rPr lang="cs-CZ" dirty="0"/>
              <a:t>RTG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3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Biologické zbraně </a:t>
            </a:r>
          </a:p>
        </p:txBody>
      </p:sp>
    </p:spTree>
    <p:extLst>
      <p:ext uri="{BB962C8B-B14F-4D97-AF65-F5344CB8AC3E}">
        <p14:creationId xmlns:p14="http://schemas.microsoft.com/office/powerpoint/2010/main" val="2371054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</a:t>
            </a:r>
          </a:p>
          <a:p>
            <a:pPr lvl="1"/>
            <a:r>
              <a:rPr lang="cs-CZ" dirty="0"/>
              <a:t>profylaktické krytí ATB na dobu 10-14 dnů po expozici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897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Zdrojem původce (Variola major) je člověk – přenos z člověka na člověka</a:t>
            </a:r>
          </a:p>
          <a:p>
            <a:r>
              <a:rPr lang="cs-CZ" dirty="0"/>
              <a:t>V populaci se již nevyskytuje (eradikace), nicméně uchováno v laboratoři:</a:t>
            </a:r>
          </a:p>
          <a:p>
            <a:pPr lvl="1"/>
            <a:r>
              <a:rPr lang="cs-CZ" dirty="0">
                <a:effectLst/>
              </a:rPr>
              <a:t>Russia’s State Research Center of Virology, Koltsovo, Siberia </a:t>
            </a:r>
          </a:p>
          <a:p>
            <a:pPr lvl="1"/>
            <a:r>
              <a:rPr lang="cs-CZ" dirty="0">
                <a:effectLst/>
              </a:rPr>
              <a:t>U.S. Centers for Disease Control and Prevention in Atlanta</a:t>
            </a:r>
            <a:endParaRPr lang="cs-CZ" dirty="0"/>
          </a:p>
          <a:p>
            <a:r>
              <a:rPr lang="cs-CZ" dirty="0"/>
              <a:t>Přenos je možný vzdušnou cestou (kapénkami – nejčastěji při přímém kontaktu s nemocným, prachem), kontaminovanými předměty pouze zřídka, možný je i přenos z matky na dítě (transplacentární cesta)</a:t>
            </a:r>
          </a:p>
          <a:p>
            <a:r>
              <a:rPr lang="cs-CZ" dirty="0"/>
              <a:t>Nejaktivnějším zdrojem viru je nemocný od 3. do 13 dne nemoci</a:t>
            </a:r>
          </a:p>
        </p:txBody>
      </p:sp>
    </p:spTree>
    <p:extLst>
      <p:ext uri="{BB962C8B-B14F-4D97-AF65-F5344CB8AC3E}">
        <p14:creationId xmlns:p14="http://schemas.microsoft.com/office/powerpoint/2010/main" val="42206882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Dva základní typy onemocnění (major - závažnější, minor)</a:t>
            </a:r>
          </a:p>
          <a:p>
            <a:r>
              <a:rPr lang="cs-CZ" dirty="0"/>
              <a:t>Inkubační doba 5-21 dní</a:t>
            </a:r>
          </a:p>
          <a:p>
            <a:r>
              <a:rPr lang="cs-CZ" dirty="0"/>
              <a:t>Z pohledu bioterorismu ideální forma aerosolu – virus se lehce šíří, vysoká smrtnost, jedna z nejnebezpečnějších možných biologických zbraní</a:t>
            </a:r>
          </a:p>
          <a:p>
            <a:r>
              <a:rPr lang="cs-CZ" dirty="0"/>
              <a:t>Vysoká smrtnost 30% (u zcela naivní populace vyšší)</a:t>
            </a:r>
          </a:p>
          <a:p>
            <a:r>
              <a:rPr lang="cs-CZ" dirty="0"/>
              <a:t>Virus se do těla dostává respiračním traktem, dále do lymfatických uzlin, množení viru vede k intenzivní virémii – v tento moment se projevuje horečkou, poté napadne epitel kůže a sliznic – typická vyrážka</a:t>
            </a:r>
          </a:p>
        </p:txBody>
      </p:sp>
    </p:spTree>
    <p:extLst>
      <p:ext uri="{BB962C8B-B14F-4D97-AF65-F5344CB8AC3E}">
        <p14:creationId xmlns:p14="http://schemas.microsoft.com/office/powerpoint/2010/main" val="22733779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Klinický průběh má dvě stádia:</a:t>
            </a:r>
          </a:p>
          <a:p>
            <a:pPr lvl="1"/>
            <a:r>
              <a:rPr lang="cs-CZ" sz="2400" dirty="0"/>
              <a:t>Stadium I. </a:t>
            </a:r>
          </a:p>
          <a:p>
            <a:pPr lvl="2"/>
            <a:r>
              <a:rPr lang="cs-CZ" sz="2000" dirty="0"/>
              <a:t>trvá 3 až 4 dny, začíná prudkým vzestupem teploty (39-40 během 1-2 dnů) z plného zdraví, bolesti hlavy, zad, nauzea, zvracení, třetí den se může objevit přechodná, několik hodin trvající vyrážka na trupu (skvrny), škrábání v krku, zánět dásní, krčních mandlí, nosní sliznice</a:t>
            </a:r>
          </a:p>
          <a:p>
            <a:pPr lvl="1"/>
            <a:r>
              <a:rPr lang="cs-CZ" sz="2200" dirty="0"/>
              <a:t>Stadium II.</a:t>
            </a:r>
          </a:p>
          <a:p>
            <a:pPr lvl="2"/>
            <a:r>
              <a:rPr lang="cs-CZ" sz="2000" dirty="0"/>
              <a:t>Začíná výsevem malých okrouhlých červených skvrn a pupenů</a:t>
            </a:r>
          </a:p>
          <a:p>
            <a:pPr lvl="2"/>
            <a:r>
              <a:rPr lang="cs-CZ" sz="2000" dirty="0"/>
              <a:t>Klesá teplota, stav se zlepšuje, během 2-3 dnů vznikají puchýřky, dále krusty (za 3-4 týdny se odloučí a zůstane jizva)</a:t>
            </a:r>
          </a:p>
          <a:p>
            <a:pPr lvl="1"/>
            <a:r>
              <a:rPr lang="cs-CZ" sz="2200" dirty="0"/>
              <a:t>Pokud dojde k úmrtí, nejčastěji mezi 12-18 dnem onemocnění</a:t>
            </a:r>
          </a:p>
          <a:p>
            <a:pPr lvl="1"/>
            <a:r>
              <a:rPr lang="cs-CZ" sz="2200" dirty="0"/>
              <a:t>Existuje více forem onemocnění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188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přímé mikroskopické potvrzení</a:t>
            </a:r>
          </a:p>
          <a:p>
            <a:pPr lvl="1"/>
            <a:r>
              <a:rPr lang="cs-CZ" dirty="0"/>
              <a:t>PCR</a:t>
            </a:r>
          </a:p>
          <a:p>
            <a:pPr lvl="1"/>
            <a:r>
              <a:rPr lang="cs-CZ" dirty="0"/>
              <a:t>protilátky od 6-8 dne onemocnění</a:t>
            </a:r>
          </a:p>
          <a:p>
            <a:pPr lvl="1"/>
            <a:endParaRPr lang="cs-CZ" sz="1800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je možné využití antivirových přípravků</a:t>
            </a:r>
          </a:p>
          <a:p>
            <a:pPr lvl="1"/>
            <a:r>
              <a:rPr lang="cs-CZ" dirty="0"/>
              <a:t>přísná izolace</a:t>
            </a:r>
          </a:p>
          <a:p>
            <a:pPr lvl="1"/>
            <a:r>
              <a:rPr lang="cs-CZ" dirty="0"/>
              <a:t>vakcinace je možná i postexpozičně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60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Skupina lidských a zvířecích nemocí, které jsou vyvolané RNA viry (Arenaviridae - Lassa, Filoviridae – Ebola, Marburg a Bunyaviridae- Krymsko-konžská)</a:t>
            </a:r>
          </a:p>
          <a:p>
            <a:r>
              <a:rPr lang="cs-CZ" dirty="0"/>
              <a:t>Nemusí být součástí pouze skupiny A</a:t>
            </a:r>
          </a:p>
          <a:p>
            <a:r>
              <a:rPr lang="cs-CZ" dirty="0"/>
              <a:t>Nákazy s přírodní ohniskovostí (vázáno na přítomnost zvířecího rezervoáru a/nebo přenašeče)</a:t>
            </a:r>
          </a:p>
          <a:p>
            <a:r>
              <a:rPr lang="cs-CZ" dirty="0"/>
              <a:t>Patologickým podkladem hemoragických horeček je vaskulitida (zánět cév),všechny typy hemoragických horeček jsou charakterizovány febriliemi a poruchou koagulace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782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Doprovodné příznaky bývají:</a:t>
            </a:r>
          </a:p>
          <a:p>
            <a:pPr lvl="1"/>
            <a:r>
              <a:rPr lang="cs-CZ" dirty="0"/>
              <a:t>únava, závratě, myalgie, zarudnutí obličeje</a:t>
            </a:r>
          </a:p>
          <a:p>
            <a:pPr lvl="1"/>
            <a:r>
              <a:rPr lang="cs-CZ" dirty="0"/>
              <a:t>zvracení, průjmy, slabost a vyčerpání</a:t>
            </a:r>
          </a:p>
          <a:p>
            <a:r>
              <a:rPr lang="cs-CZ" dirty="0"/>
              <a:t>Poruchy koagulace mohou být pouze na úrovní laboratorního výsledků, v těžších případech – petechie, krvácení sliznic, hematurie </a:t>
            </a:r>
          </a:p>
          <a:p>
            <a:r>
              <a:rPr lang="cs-CZ" dirty="0"/>
              <a:t>Mohou být křeče, delirium, kóma (způsobují hemoragie v CNS)</a:t>
            </a:r>
          </a:p>
          <a:p>
            <a:r>
              <a:rPr lang="cs-CZ" dirty="0"/>
              <a:t>Příčinou smrti bývá hypotenze a šok a následné multiorgánové selhání</a:t>
            </a:r>
          </a:p>
          <a:p>
            <a:r>
              <a:rPr lang="cs-CZ" dirty="0"/>
              <a:t>Prognóza různá – podle typu onemocnění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06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Onemocnění vyvolává virus z čeledi Filoviridae</a:t>
            </a:r>
          </a:p>
          <a:p>
            <a:r>
              <a:rPr lang="cs-CZ" dirty="0"/>
              <a:t>Název podle řeky v severním Kongu (Zair)</a:t>
            </a:r>
          </a:p>
          <a:p>
            <a:r>
              <a:rPr lang="cs-CZ" dirty="0"/>
              <a:t>Rezervoár – kaloni, přenašeči další živočichové</a:t>
            </a:r>
          </a:p>
          <a:p>
            <a:r>
              <a:rPr lang="cs-CZ" dirty="0"/>
              <a:t>Existuje 5 známých kmenů viru</a:t>
            </a:r>
          </a:p>
          <a:p>
            <a:r>
              <a:rPr lang="cs-CZ" dirty="0"/>
              <a:t>K interhumánnímu přenosu dochází při těsném styku s nemocnými</a:t>
            </a:r>
          </a:p>
          <a:p>
            <a:pPr lvl="1"/>
            <a:r>
              <a:rPr lang="cs-CZ" dirty="0"/>
              <a:t>kontakt s krví a dalšími tělními tekutinami</a:t>
            </a:r>
          </a:p>
          <a:p>
            <a:pPr lvl="1"/>
            <a:r>
              <a:rPr lang="cs-CZ" dirty="0"/>
              <a:t>nepřenáší se vzduchem</a:t>
            </a:r>
          </a:p>
          <a:p>
            <a:r>
              <a:rPr lang="cs-CZ" dirty="0"/>
              <a:t>Inkubační doba 2-21 dní</a:t>
            </a:r>
          </a:p>
        </p:txBody>
      </p:sp>
    </p:spTree>
    <p:extLst>
      <p:ext uri="{BB962C8B-B14F-4D97-AF65-F5344CB8AC3E}">
        <p14:creationId xmlns:p14="http://schemas.microsoft.com/office/powerpoint/2010/main" val="2700377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C9FF602-C6CC-4845-BC10-5C7710683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290" y="-6533"/>
            <a:ext cx="9152710" cy="6864533"/>
          </a:xfrm>
        </p:spPr>
      </p:pic>
    </p:spTree>
    <p:extLst>
      <p:ext uri="{BB962C8B-B14F-4D97-AF65-F5344CB8AC3E}">
        <p14:creationId xmlns:p14="http://schemas.microsoft.com/office/powerpoint/2010/main" val="37165669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může se podobat nejdříve chřipce</a:t>
            </a:r>
          </a:p>
          <a:p>
            <a:pPr lvl="1"/>
            <a:r>
              <a:rPr lang="cs-CZ" dirty="0"/>
              <a:t>únava, malátnost, horečka, bolesti hrudníku, břicha, nauzea, zvracení, průjem</a:t>
            </a:r>
          </a:p>
          <a:p>
            <a:pPr lvl="1"/>
            <a:r>
              <a:rPr lang="cs-CZ" dirty="0"/>
              <a:t>Kolem 5 dne – exantém, bolestivá faryngitida, suchý kašel, myalgie</a:t>
            </a:r>
          </a:p>
          <a:p>
            <a:pPr lvl="1"/>
            <a:r>
              <a:rPr lang="cs-CZ" dirty="0"/>
              <a:t>Hojné průjmy a zvracení vedou k dehydrataci</a:t>
            </a:r>
          </a:p>
          <a:p>
            <a:pPr lvl="1"/>
            <a:r>
              <a:rPr lang="cs-CZ" dirty="0"/>
              <a:t>Krvácení z dásní, nosu, vagíny</a:t>
            </a:r>
          </a:p>
          <a:p>
            <a:pPr lvl="1"/>
            <a:r>
              <a:rPr lang="cs-CZ" dirty="0"/>
              <a:t>Hemoragie do kůže a GITu</a:t>
            </a:r>
          </a:p>
          <a:p>
            <a:pPr lvl="1"/>
            <a:r>
              <a:rPr lang="cs-CZ" dirty="0"/>
              <a:t>Úmrtí důsledkem značné ztráty krve, dehydratace a šoku (50-90%)</a:t>
            </a:r>
          </a:p>
        </p:txBody>
      </p:sp>
    </p:spTree>
    <p:extLst>
      <p:ext uri="{BB962C8B-B14F-4D97-AF65-F5344CB8AC3E}">
        <p14:creationId xmlns:p14="http://schemas.microsoft.com/office/powerpoint/2010/main" val="198779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EC00A-D7CE-754A-9BB6-3AEDE373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2F103-07D0-A04C-8033-07CD81F1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Jihoamerické domorodé kmeny (lov)</a:t>
            </a:r>
          </a:p>
          <a:p>
            <a:pPr lvl="1"/>
            <a:r>
              <a:rPr lang="cs-CZ" dirty="0"/>
              <a:t> šípy s kurare (šípový jed) nebo toxiny obojživelníků </a:t>
            </a:r>
          </a:p>
          <a:p>
            <a:r>
              <a:rPr lang="cs-CZ" dirty="0"/>
              <a:t>Řekové a Asyřané, 600 př.n.l.</a:t>
            </a:r>
          </a:p>
          <a:p>
            <a:pPr lvl="1"/>
            <a:r>
              <a:rPr lang="cs-CZ" dirty="0"/>
              <a:t>otrava vody (čemeřice - rostlina, paličkovice nachová - houba) </a:t>
            </a:r>
          </a:p>
          <a:p>
            <a:r>
              <a:rPr lang="cs-CZ" dirty="0"/>
              <a:t>Hanibalova vojska, 184 př.n.l.</a:t>
            </a:r>
          </a:p>
          <a:p>
            <a:pPr lvl="1"/>
            <a:r>
              <a:rPr lang="cs-CZ" dirty="0"/>
              <a:t>námořní bitva, vrhání nádob s jedovatými hady</a:t>
            </a:r>
          </a:p>
          <a:p>
            <a:r>
              <a:rPr lang="cs-CZ" dirty="0"/>
              <a:t>Římané </a:t>
            </a:r>
          </a:p>
          <a:p>
            <a:pPr lvl="1"/>
            <a:r>
              <a:rPr lang="cs-CZ" dirty="0"/>
              <a:t>katapultáž infikovaných těl (lidí i zvířat) do obléhaných měst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5312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stav, hemokultury</a:t>
            </a:r>
          </a:p>
          <a:p>
            <a:pPr lvl="1"/>
            <a:r>
              <a:rPr lang="cs-CZ" dirty="0"/>
              <a:t>PCR</a:t>
            </a:r>
          </a:p>
          <a:p>
            <a:pPr lvl="1"/>
            <a:endParaRPr lang="cs-CZ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podpůrná</a:t>
            </a:r>
          </a:p>
          <a:p>
            <a:pPr lvl="1"/>
            <a:r>
              <a:rPr lang="cs-CZ" dirty="0"/>
              <a:t>v současnosti existují dva preparáty určené k léčbě (Immazeb, Ebanga)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7716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Poprvé rozpoznáno v souvislosti s onemocněním 3 ošetřovatelek v Nigérii (v obci Lassa)</a:t>
            </a:r>
          </a:p>
          <a:p>
            <a:r>
              <a:rPr lang="cs-CZ" dirty="0"/>
              <a:t>Původcem virus Lassa</a:t>
            </a:r>
          </a:p>
          <a:p>
            <a:r>
              <a:rPr lang="cs-CZ" dirty="0"/>
              <a:t>Hlavním rezervoárem v přírodě hlodavci (krysa Mastomys)</a:t>
            </a:r>
          </a:p>
          <a:p>
            <a:r>
              <a:rPr lang="cs-CZ" dirty="0"/>
              <a:t>Člověk se nakazí infikovanou (močí nebo trusem) vodou nebo potravinami</a:t>
            </a:r>
          </a:p>
          <a:p>
            <a:r>
              <a:rPr lang="cs-CZ" dirty="0"/>
              <a:t>Virus se může přenášet z člověka na člověka (vzdušnou cestou, předměty, tělními tekutinami)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43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 3-12 dní</a:t>
            </a:r>
          </a:p>
          <a:p>
            <a:r>
              <a:rPr lang="cs-CZ" dirty="0"/>
              <a:t>Virus je schopen infikovat téměř všechny tkáně v těle</a:t>
            </a:r>
          </a:p>
          <a:p>
            <a:r>
              <a:rPr lang="cs-CZ" dirty="0"/>
              <a:t>Nejdříve napadá buňky sliznice v místě vstupu do organismu a pak se dále šíří do různých orgánů</a:t>
            </a:r>
          </a:p>
          <a:p>
            <a:r>
              <a:rPr lang="cs-CZ" dirty="0"/>
              <a:t>Onemocnění může probíhat asymptomaticky (80%), lehce a vážně</a:t>
            </a:r>
          </a:p>
          <a:p>
            <a:r>
              <a:rPr lang="cs-CZ" dirty="0"/>
              <a:t>Nejdříve bolesti v krku, horečka, bolesti hlavy, svalů, malátnost, zvracení, bolesti v epigastriu</a:t>
            </a:r>
          </a:p>
          <a:p>
            <a:r>
              <a:rPr lang="cs-CZ" dirty="0"/>
              <a:t>Bolesti krku vlivem zánětu tonzil (bělavé či žluté povlaky), zduření lymfatických uzlin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8081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Může být otok obličeje, krku, tinnitus (pískání, hučení v uších), krvácení z nosu, dásní a z míst po inj. vpichu</a:t>
            </a:r>
          </a:p>
          <a:p>
            <a:r>
              <a:rPr lang="cs-CZ" dirty="0"/>
              <a:t>Hepatosplenomegalie, krvácení do vnitřních orgánů, postižení CNS</a:t>
            </a:r>
          </a:p>
          <a:p>
            <a:r>
              <a:rPr lang="cs-CZ" dirty="0"/>
              <a:t>Příčinou úmrtí bývá kardiovaskulární selhání a šok</a:t>
            </a:r>
          </a:p>
          <a:p>
            <a:r>
              <a:rPr lang="cs-CZ" dirty="0"/>
              <a:t>Onemocnění trvá cca 15 dní</a:t>
            </a:r>
          </a:p>
          <a:p>
            <a:r>
              <a:rPr lang="cs-CZ" dirty="0"/>
              <a:t>Smrtnost do 20%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819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protilátky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antivirotika 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vakcinace neexistuje</a:t>
            </a:r>
          </a:p>
        </p:txBody>
      </p:sp>
    </p:spTree>
    <p:extLst>
      <p:ext uri="{BB962C8B-B14F-4D97-AF65-F5344CB8AC3E}">
        <p14:creationId xmlns:p14="http://schemas.microsoft.com/office/powerpoint/2010/main" val="11533075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Původcem je bakterie C. botulinum, produkující botulotoxin</a:t>
            </a:r>
          </a:p>
          <a:p>
            <a:r>
              <a:rPr lang="cs-CZ" dirty="0"/>
              <a:t>Klostridia jsou v přírodě velmi rozšířená, běžnou složkou flóry střevního traktu zvířat (která jsou používána k výrobě uzenin, proto v ČR označení klobásový jed)</a:t>
            </a:r>
          </a:p>
          <a:p>
            <a:r>
              <a:rPr lang="cs-CZ" dirty="0"/>
              <a:t>Spóry klostridií jsou velice rezistentní a snadno přežívají nedostatečnou sterilaci konzerv nebo mastných produktů</a:t>
            </a:r>
          </a:p>
          <a:p>
            <a:r>
              <a:rPr lang="cs-CZ" dirty="0"/>
              <a:t>Různé sérotypy (různé otravy)</a:t>
            </a:r>
          </a:p>
          <a:p>
            <a:r>
              <a:rPr lang="cs-CZ" dirty="0"/>
              <a:t>Botulotoxin je jedním z nejúčinnějších přírodních toxinů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9286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Botulotoxin svojí enzymatickou aktivitou inhibuje uvolňování acetylcholinu na presynaptické membráně nervosvalové ploténky a blokuje tak přenos vzruchu z nervových vláken na svaly</a:t>
            </a:r>
          </a:p>
          <a:p>
            <a:r>
              <a:rPr lang="cs-CZ" dirty="0"/>
              <a:t>Inkubační doba 6-72 hodin</a:t>
            </a:r>
          </a:p>
          <a:p>
            <a:r>
              <a:rPr lang="cs-CZ" dirty="0"/>
              <a:t>Klinika:</a:t>
            </a:r>
          </a:p>
          <a:p>
            <a:pPr lvl="1"/>
            <a:r>
              <a:rPr lang="cs-CZ" dirty="0"/>
              <a:t>sucho v ústech, chrapot, polykací obtíže, diplopie, strabismus, neostré vidění, mydriáza, hypomimie (postižení hlavových nervů)</a:t>
            </a:r>
          </a:p>
          <a:p>
            <a:pPr lvl="1"/>
            <a:r>
              <a:rPr lang="cs-CZ" dirty="0"/>
              <a:t>arytmie, hypotenze, poruchy peristaltiky, retence moči (vegetativní poruchy)</a:t>
            </a:r>
          </a:p>
          <a:p>
            <a:pPr lvl="1"/>
            <a:r>
              <a:rPr lang="cs-CZ" dirty="0"/>
              <a:t>gastrointestinální příznaky – bolesti břicha, nauzea, zvracení, později zácpa, paralytický ileus</a:t>
            </a:r>
          </a:p>
        </p:txBody>
      </p:sp>
    </p:spTree>
    <p:extLst>
      <p:ext uri="{BB962C8B-B14F-4D97-AF65-F5344CB8AC3E}">
        <p14:creationId xmlns:p14="http://schemas.microsoft.com/office/powerpoint/2010/main" val="8981112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V závažnějších případech – paréza krčních svalů, bránice, horních končetin</a:t>
            </a:r>
          </a:p>
          <a:p>
            <a:r>
              <a:rPr lang="cs-CZ" dirty="0"/>
              <a:t>Svalstvo je hypotonické, reflexy snížené, vědomí a funkce senzorických nervů porušeny nejsou</a:t>
            </a:r>
          </a:p>
          <a:p>
            <a:r>
              <a:rPr lang="cs-CZ" dirty="0"/>
              <a:t>Příčinou smrti je obvykle zástava dýchání (ochrnutí dýchacích svalů)</a:t>
            </a:r>
          </a:p>
          <a:p>
            <a:endParaRPr lang="cs-CZ" dirty="0"/>
          </a:p>
          <a:p>
            <a:r>
              <a:rPr lang="cs-CZ" dirty="0"/>
              <a:t>Pro terorismus vhodné jako aerosol nebo jako kontaminace vody, potravin</a:t>
            </a:r>
          </a:p>
        </p:txBody>
      </p:sp>
    </p:spTree>
    <p:extLst>
      <p:ext uri="{BB962C8B-B14F-4D97-AF65-F5344CB8AC3E}">
        <p14:creationId xmlns:p14="http://schemas.microsoft.com/office/powerpoint/2010/main" val="38891319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 – postupný rozvoj paréz </a:t>
            </a:r>
          </a:p>
          <a:p>
            <a:pPr lvl="1"/>
            <a:r>
              <a:rPr lang="cs-CZ" dirty="0"/>
              <a:t>Laboratoř – detekce ve stolici, žaludečním obsahu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antitoxin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– pro speciální vojenské účely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2404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Středně snadno rozšiřovány, způsobují střední nemocnost, relativně nízkou úmrtnost, přesto vyvolávají paniku, ztráty na životech a hmotné škody</a:t>
            </a:r>
          </a:p>
          <a:p>
            <a:pPr lvl="1"/>
            <a:r>
              <a:rPr lang="cs-CZ" sz="2400" dirty="0"/>
              <a:t>Brucelóza, Vozhřivka,</a:t>
            </a:r>
          </a:p>
          <a:p>
            <a:pPr lvl="1"/>
            <a:r>
              <a:rPr lang="cs-CZ" sz="2400" dirty="0"/>
              <a:t>Salmonela, Shigela, E.coli O157:H7, Kryptosporidia</a:t>
            </a:r>
          </a:p>
          <a:p>
            <a:pPr lvl="1"/>
            <a:r>
              <a:rPr lang="cs-CZ" sz="2400" dirty="0"/>
              <a:t>Cholera, Klíšťová encefalitida, Žlutá zimnice</a:t>
            </a:r>
          </a:p>
          <a:p>
            <a:pPr lvl="1"/>
            <a:r>
              <a:rPr lang="cs-CZ" sz="2400" dirty="0"/>
              <a:t>Venezuelská koňská encefalitida, Q-horečka, </a:t>
            </a:r>
          </a:p>
          <a:p>
            <a:pPr lvl="1"/>
            <a:r>
              <a:rPr lang="cs-CZ" sz="2400" dirty="0"/>
              <a:t>Ricin, Klostridiový toxin, Stafylokokový enterotoxin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912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1346 – přístav Caffa (Feodosia, Krymský poloostrov)</a:t>
            </a:r>
          </a:p>
          <a:p>
            <a:pPr lvl="1"/>
            <a:r>
              <a:rPr lang="cs-CZ" dirty="0"/>
              <a:t>zdokonalení metody vrhání mrtvých těl při epidemii (dýmějový mor - blecha)</a:t>
            </a:r>
          </a:p>
          <a:p>
            <a:pPr lvl="1"/>
            <a:r>
              <a:rPr lang="cs-CZ" dirty="0"/>
              <a:t>1347-1351 cca 25 milionů obětí (cca 30% evropského obyvatelstva)</a:t>
            </a:r>
          </a:p>
          <a:p>
            <a:r>
              <a:rPr lang="cs-CZ" dirty="0"/>
              <a:t>Mrtvá těla infikovaná morem – využito víckrát v historii</a:t>
            </a:r>
          </a:p>
          <a:p>
            <a:r>
              <a:rPr lang="cs-CZ" dirty="0"/>
              <a:t>1518 – španělský dobyvatel Cortéz rozšířil neštovice mezi Aztéky</a:t>
            </a:r>
          </a:p>
          <a:p>
            <a:pPr lvl="1"/>
            <a:r>
              <a:rPr lang="cs-CZ" dirty="0"/>
              <a:t>obyvatelstvo Mexika se zmenšilo na polovinu</a:t>
            </a:r>
          </a:p>
          <a:p>
            <a:r>
              <a:rPr lang="cs-CZ" dirty="0"/>
              <a:t>1763 – Britové v Severní Americe předávají indiánům infikované dary s neštovicemi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3319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Nově vznikající patogeny a toxiny, které mohou být geneticky upraveny pro hromadné použití, mají potenciál schopnosti vysoké morbidity a mortality</a:t>
            </a:r>
          </a:p>
          <a:p>
            <a:pPr lvl="1"/>
            <a:r>
              <a:rPr lang="cs-CZ" sz="2400" dirty="0"/>
              <a:t>SARS, MERS, Hantavirus, H5N1 (Virus ptačí chřipky), Vzteklina, </a:t>
            </a:r>
            <a:r>
              <a:rPr lang="cs-CZ" sz="2400" dirty="0">
                <a:effectLst/>
              </a:rPr>
              <a:t>Chikungunya </a:t>
            </a:r>
            <a:endParaRPr lang="cs-CZ" sz="2800" dirty="0"/>
          </a:p>
          <a:p>
            <a:pPr lvl="1"/>
            <a:r>
              <a:rPr lang="cs-CZ" sz="2400" dirty="0"/>
              <a:t>Nipah virus, MDR-TB (multi-drug resistant tuberculosis)</a:t>
            </a:r>
          </a:p>
          <a:p>
            <a:pPr lvl="1"/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680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proti biologickým zbraním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Soubor preventivních opatření ke zmírnění následků jejich použití</a:t>
            </a:r>
            <a:br>
              <a:rPr lang="cs-CZ" dirty="0"/>
            </a:br>
            <a:endParaRPr lang="cs-CZ" sz="2000" dirty="0"/>
          </a:p>
          <a:p>
            <a:pPr lvl="1"/>
            <a:r>
              <a:rPr lang="cs-CZ" dirty="0"/>
              <a:t>včasné varování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identifikace, diagnostika B-agens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fyzická ochrana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dekontaminace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zdravotnická opatření</a:t>
            </a:r>
          </a:p>
        </p:txBody>
      </p:sp>
    </p:spTree>
    <p:extLst>
      <p:ext uri="{BB962C8B-B14F-4D97-AF65-F5344CB8AC3E}">
        <p14:creationId xmlns:p14="http://schemas.microsoft.com/office/powerpoint/2010/main" val="22106534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zdravotnická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Imunizace </a:t>
            </a:r>
            <a:r>
              <a:rPr lang="cs-CZ" dirty="0">
                <a:effectLst/>
              </a:rPr>
              <a:t>(očkování)</a:t>
            </a:r>
          </a:p>
          <a:p>
            <a:r>
              <a:rPr lang="cs-CZ" dirty="0">
                <a:effectLst/>
              </a:rPr>
              <a:t>Pasivní imunizace (podání protilátek)</a:t>
            </a:r>
          </a:p>
          <a:p>
            <a:r>
              <a:rPr lang="cs-CZ" dirty="0">
                <a:effectLst/>
              </a:rPr>
              <a:t>Připravenost zdravotnických služeb na zásah při použití biologických zbraní </a:t>
            </a:r>
          </a:p>
          <a:p>
            <a:r>
              <a:rPr lang="cs-CZ" dirty="0">
                <a:effectLst/>
              </a:rPr>
              <a:t>Zabezpečení personálních, lůžkových kapacit, dostatku léků, zdravotnického materiálu, ochranných prostředků</a:t>
            </a:r>
          </a:p>
          <a:p>
            <a:r>
              <a:rPr lang="cs-CZ" dirty="0">
                <a:effectLst/>
              </a:rPr>
              <a:t>Výcvik a odborná příprava personálu</a:t>
            </a:r>
          </a:p>
          <a:p>
            <a:r>
              <a:rPr lang="cs-CZ" dirty="0">
                <a:effectLst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8792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dlouhodobá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Osvětová a výchovná činnost</a:t>
            </a:r>
          </a:p>
          <a:p>
            <a:r>
              <a:rPr lang="cs-CZ" dirty="0">
                <a:effectLst/>
              </a:rPr>
              <a:t>Komplexní příprava specialistů AČR a ZZS potažmo IZS</a:t>
            </a:r>
          </a:p>
          <a:p>
            <a:r>
              <a:rPr lang="cs-CZ" dirty="0">
                <a:effectLst/>
              </a:rPr>
              <a:t>Příprava:</a:t>
            </a:r>
          </a:p>
          <a:p>
            <a:pPr lvl="1"/>
            <a:r>
              <a:rPr lang="cs-CZ" dirty="0">
                <a:effectLst/>
              </a:rPr>
              <a:t>detekčních a dekontaminačních zařízení</a:t>
            </a:r>
          </a:p>
          <a:p>
            <a:pPr lvl="1"/>
            <a:r>
              <a:rPr lang="cs-CZ" dirty="0">
                <a:effectLst/>
              </a:rPr>
              <a:t>OOPP</a:t>
            </a:r>
          </a:p>
          <a:p>
            <a:pPr lvl="1"/>
            <a:r>
              <a:rPr lang="cs-CZ" dirty="0">
                <a:effectLst/>
              </a:rPr>
              <a:t>dopravních prostředků a logistiky</a:t>
            </a:r>
          </a:p>
          <a:p>
            <a:pPr lvl="1"/>
            <a:r>
              <a:rPr lang="cs-CZ" dirty="0">
                <a:effectLst/>
              </a:rPr>
              <a:t>komunikace</a:t>
            </a:r>
          </a:p>
          <a:p>
            <a:pPr lvl="1"/>
            <a:r>
              <a:rPr lang="cs-CZ" dirty="0">
                <a:effectLst/>
              </a:rPr>
              <a:t>systému hygieny</a:t>
            </a:r>
          </a:p>
          <a:p>
            <a:pPr lvl="1"/>
            <a:r>
              <a:rPr lang="cs-CZ" dirty="0">
                <a:effectLst/>
              </a:rPr>
              <a:t>zásobování nezávadnou vodou a potravinami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8038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Včasné varování a detekce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Zpravodajské služby ČR</a:t>
            </a:r>
          </a:p>
          <a:p>
            <a:pPr lvl="1"/>
            <a:r>
              <a:rPr lang="cs-CZ" dirty="0">
                <a:effectLst/>
              </a:rPr>
              <a:t>BIS (Bezpečnostní informační služba)</a:t>
            </a:r>
          </a:p>
          <a:p>
            <a:pPr lvl="1"/>
            <a:r>
              <a:rPr lang="cs-CZ" dirty="0">
                <a:effectLst/>
              </a:rPr>
              <a:t>ÚZSI (Úřad pro zahraniční styky a informace)</a:t>
            </a:r>
          </a:p>
          <a:p>
            <a:pPr lvl="1"/>
            <a:r>
              <a:rPr lang="cs-CZ" dirty="0">
                <a:effectLst/>
              </a:rPr>
              <a:t>Vojenské zpravodajství</a:t>
            </a:r>
          </a:p>
          <a:p>
            <a:r>
              <a:rPr lang="cs-CZ" dirty="0">
                <a:effectLst/>
              </a:rPr>
              <a:t>Média (jejich role během krize?), informační toky</a:t>
            </a:r>
          </a:p>
          <a:p>
            <a:r>
              <a:rPr lang="cs-CZ" dirty="0">
                <a:effectLst/>
              </a:rPr>
              <a:t>Technické metody detekce (např. v ovzduší) a dálkové detekce toxických látek</a:t>
            </a:r>
          </a:p>
          <a:p>
            <a:r>
              <a:rPr lang="cs-CZ" dirty="0">
                <a:effectLst/>
              </a:rPr>
              <a:t>Rozbory vzorků (např. voda, potraviny)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553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Principem ochrany je vytvoření bariéry vůči nebezpečným látkám, které mohou poškodit organismus</a:t>
            </a:r>
          </a:p>
          <a:p>
            <a:r>
              <a:rPr lang="cs-CZ" dirty="0"/>
              <a:t>Ochranné masky, respirátory, filtry</a:t>
            </a:r>
          </a:p>
          <a:p>
            <a:r>
              <a:rPr lang="cs-CZ" dirty="0">
                <a:effectLst/>
              </a:rPr>
              <a:t>Kombinézy, pláštěnky, overaly, kapuce, přilba</a:t>
            </a:r>
          </a:p>
          <a:p>
            <a:r>
              <a:rPr lang="cs-CZ" dirty="0">
                <a:effectLst/>
              </a:rPr>
              <a:t>Rukavice, galoše, holinky</a:t>
            </a:r>
          </a:p>
          <a:p>
            <a:r>
              <a:rPr lang="cs-CZ" dirty="0">
                <a:effectLst/>
              </a:rPr>
              <a:t>Plynotěsná ochrana</a:t>
            </a:r>
          </a:p>
          <a:p>
            <a:pPr lvl="1"/>
            <a:r>
              <a:rPr lang="cs-CZ" dirty="0">
                <a:effectLst/>
              </a:rPr>
              <a:t>hermeticky uzavřeno, zcela izoluje od vnějšího prostředí</a:t>
            </a:r>
          </a:p>
          <a:p>
            <a:r>
              <a:rPr lang="cs-CZ" dirty="0">
                <a:effectLst/>
              </a:rPr>
              <a:t>Selektivní (výběrová) ochrana </a:t>
            </a:r>
          </a:p>
          <a:p>
            <a:pPr lvl="1"/>
            <a:r>
              <a:rPr lang="cs-CZ" dirty="0">
                <a:effectLst/>
              </a:rPr>
              <a:t>brání průniku jen některých látek</a:t>
            </a:r>
          </a:p>
          <a:p>
            <a:r>
              <a:rPr lang="cs-CZ" dirty="0">
                <a:effectLst/>
              </a:rPr>
              <a:t>Nehermetická ochrana</a:t>
            </a:r>
          </a:p>
          <a:p>
            <a:pPr lvl="1"/>
            <a:r>
              <a:rPr lang="cs-CZ" dirty="0">
                <a:effectLst/>
              </a:rPr>
              <a:t>brání pouze kontaktu s kapalnou látkou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844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práci s biologickými agens je nutné dodržovat bezpečnostní pravidla</a:t>
            </a:r>
          </a:p>
          <a:p>
            <a:endParaRPr lang="cs-CZ" dirty="0"/>
          </a:p>
          <a:p>
            <a:r>
              <a:rPr lang="cs-CZ" dirty="0"/>
              <a:t>Dělení pracovišť na 4 kategorie (laboratoře, zdravotnická zařízení) zohledňuje biologická rizika</a:t>
            </a:r>
          </a:p>
          <a:p>
            <a:endParaRPr lang="cs-CZ" dirty="0"/>
          </a:p>
          <a:p>
            <a:r>
              <a:rPr lang="cs-CZ" sz="2400" dirty="0"/>
              <a:t>Každá úroveň má jasně daná pravidla (postupy, ochranné pomůcky..), která musí být dodržena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3440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BSL-1</a:t>
            </a:r>
          </a:p>
          <a:p>
            <a:pPr lvl="1"/>
            <a:r>
              <a:rPr lang="cs-CZ" dirty="0">
                <a:effectLst/>
              </a:rPr>
              <a:t>umožňuje práci s živými mikroorganismy, o nichž není známo, že by vyvolávaly onemocnění u zdravé populace</a:t>
            </a:r>
          </a:p>
          <a:p>
            <a:pPr lvl="1"/>
            <a:endParaRPr lang="cs-CZ" dirty="0"/>
          </a:p>
          <a:p>
            <a:r>
              <a:rPr lang="cs-CZ" dirty="0"/>
              <a:t>BSL-2</a:t>
            </a:r>
          </a:p>
          <a:p>
            <a:pPr lvl="1"/>
            <a:r>
              <a:rPr lang="cs-CZ" dirty="0">
                <a:effectLst/>
              </a:rPr>
              <a:t>umožňuje práci s původními agens, která jsou přítomná v populaci, vyvolávají u člověka onemocnění různé závažnosti </a:t>
            </a:r>
          </a:p>
          <a:p>
            <a:pPr lvl="1"/>
            <a:r>
              <a:rPr lang="cs-CZ" dirty="0">
                <a:effectLst/>
              </a:rPr>
              <a:t>riziko přenosu perkutánně, požitím či průnikem skrz sliznice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894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BSL-3</a:t>
            </a:r>
          </a:p>
          <a:p>
            <a:pPr lvl="1"/>
            <a:r>
              <a:rPr lang="cs-CZ" dirty="0"/>
              <a:t>umožňuje práci s původními i exotickými agens vykazující riziko přenosu pomocí aerosolu, které může vést až ke smrtelnému onemocnění</a:t>
            </a:r>
          </a:p>
          <a:p>
            <a:pPr lvl="1"/>
            <a:r>
              <a:rPr lang="cs-CZ" dirty="0">
                <a:effectLst/>
              </a:rPr>
              <a:t>Klinika infekčních, parazitárních a tropických nemocí Nemocnice na Bulovce (NB KIPTN) </a:t>
            </a:r>
          </a:p>
          <a:p>
            <a:pPr lvl="2"/>
            <a:r>
              <a:rPr lang="cs-CZ" dirty="0">
                <a:effectLst/>
              </a:rPr>
              <a:t>pro pacienty s VNN má k dispozici 3 bioboxy</a:t>
            </a:r>
            <a:endParaRPr lang="cs-CZ" dirty="0"/>
          </a:p>
          <a:p>
            <a:r>
              <a:rPr lang="cs-CZ" dirty="0"/>
              <a:t>BSL-4</a:t>
            </a:r>
          </a:p>
          <a:p>
            <a:pPr lvl="1"/>
            <a:r>
              <a:rPr lang="cs-CZ" dirty="0"/>
              <a:t>umožňuje manipulaci s nebezpečnými a exotickými agens, která  představují vysoké riziko nákazy a vzniku smrtelného onemocnění, které může být přenášeno aerosolem a u kterého nemusí existovat vakcinace nebo terapie</a:t>
            </a:r>
          </a:p>
          <a:p>
            <a:pPr lvl="1"/>
            <a:r>
              <a:rPr lang="cs-CZ" dirty="0">
                <a:effectLst/>
              </a:rPr>
              <a:t>Centrum biologické ochrany Těchonín (CBO) </a:t>
            </a:r>
          </a:p>
          <a:p>
            <a:pPr lvl="2"/>
            <a:r>
              <a:rPr lang="cs-CZ" dirty="0">
                <a:effectLst/>
              </a:rPr>
              <a:t>28 lůžek, z toho 8 lůžek intenzivní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256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Postup při možném výskytu biologických agens v PNP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Přesný metodický pokyn neexistuje, pouze STČ 05/IZS  Nález předmětu s podezřením na přítomnost B-agens nebo toxinů</a:t>
            </a:r>
          </a:p>
          <a:p>
            <a:r>
              <a:rPr lang="cs-CZ" dirty="0"/>
              <a:t>Pro potřeby biologických ohrožení - Biohazard týmy</a:t>
            </a:r>
          </a:p>
          <a:p>
            <a:r>
              <a:rPr lang="cs-CZ" dirty="0"/>
              <a:t>Pokud je ZZS prvním v kontaktu s nakaženým a je vysloveno podezření na VNN informuje OOVZ, na místo je vyslán biohazard tým nebo posádka s adekvátním vybavením (ochranné pomůcky, TIPO – transportní izolační prostředek osob)</a:t>
            </a:r>
          </a:p>
          <a:p>
            <a:r>
              <a:rPr lang="cs-CZ" dirty="0"/>
              <a:t>TIPO se již nebude otevírat, proto je nutné udělat vše předem (poučit pacienta, zajistit periferní přístup, ev. močovou cévku, dále dle stavu)</a:t>
            </a:r>
          </a:p>
        </p:txBody>
      </p:sp>
    </p:spTree>
    <p:extLst>
      <p:ext uri="{BB962C8B-B14F-4D97-AF65-F5344CB8AC3E}">
        <p14:creationId xmlns:p14="http://schemas.microsoft.com/office/powerpoint/2010/main" val="123144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3004"/>
            <a:ext cx="9613861" cy="4250725"/>
          </a:xfrm>
        </p:spPr>
        <p:txBody>
          <a:bodyPr>
            <a:normAutofit/>
          </a:bodyPr>
          <a:lstStyle/>
          <a:p>
            <a:r>
              <a:rPr lang="cs-CZ" dirty="0"/>
              <a:t>1925 – podepsán Ženevský protokol O zákazu válečného použití dusivých, otravných a jiných plynů a bakteriologických způsobů boje. Některé státy (USA, SSR) si formálně vyhradily právo takové zbraně použít ve smyslu odvety (možnost a právo skladovat biologické zbraně)</a:t>
            </a:r>
          </a:p>
          <a:p>
            <a:r>
              <a:rPr lang="cs-CZ" dirty="0"/>
              <a:t>1932-1945 – Japonský bojový biologický program (Unit 731), experimenty na lidech (3000 vězňů usmrceno)</a:t>
            </a:r>
          </a:p>
          <a:p>
            <a:r>
              <a:rPr lang="cs-CZ" dirty="0"/>
              <a:t>1940 – </a:t>
            </a:r>
            <a:r>
              <a:rPr lang="cs-CZ" dirty="0">
                <a:effectLst/>
              </a:rPr>
              <a:t>Japonci zaútočili na město Changchun cholerou. Ishii přesvědčil místní orgány, že je třeba očkovat populaci proti epidemii cholery, a poté provedl očkování roztokem plným  cholerových mikroorganismů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50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OOVZ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Orgán, který vykonává státní správu v ochraně veřejného zdraví</a:t>
            </a:r>
          </a:p>
          <a:p>
            <a:pPr lvl="1"/>
            <a:r>
              <a:rPr lang="cs-CZ" dirty="0"/>
              <a:t>Krajská hygienická stanice</a:t>
            </a:r>
          </a:p>
          <a:p>
            <a:pPr lvl="1"/>
            <a:r>
              <a:rPr lang="cs-CZ" dirty="0"/>
              <a:t>Ministerstvo zdravotnictví</a:t>
            </a:r>
          </a:p>
          <a:p>
            <a:pPr lvl="1"/>
            <a:r>
              <a:rPr lang="cs-CZ" dirty="0"/>
              <a:t>Ministerstvo vnitra</a:t>
            </a:r>
          </a:p>
          <a:p>
            <a:pPr lvl="1"/>
            <a:r>
              <a:rPr lang="cs-CZ" dirty="0"/>
              <a:t>Ministerstvo obrany</a:t>
            </a:r>
          </a:p>
          <a:p>
            <a:r>
              <a:rPr lang="cs-CZ" dirty="0"/>
              <a:t>Na místo události jsou vyslány síly a prostředky krajské hygieny – k provedení epidemiologického šetření, vymezení ohniska nákazy</a:t>
            </a:r>
          </a:p>
          <a:p>
            <a:r>
              <a:rPr lang="cs-CZ" dirty="0"/>
              <a:t>Během šetření jsou nařízena protiepidemiologická opatření a stanoveny vhodné dezinfekční prostředky</a:t>
            </a:r>
          </a:p>
          <a:p>
            <a:r>
              <a:rPr lang="cs-CZ" dirty="0"/>
              <a:t>OOVZ trasují ev. kontakty a komunikují s médii</a:t>
            </a:r>
          </a:p>
        </p:txBody>
      </p:sp>
    </p:spTree>
    <p:extLst>
      <p:ext uri="{BB962C8B-B14F-4D97-AF65-F5344CB8AC3E}">
        <p14:creationId xmlns:p14="http://schemas.microsoft.com/office/powerpoint/2010/main" val="38033433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G</a:t>
            </a:r>
            <a:r>
              <a:rPr lang="cs-CZ" dirty="0">
                <a:effectLst/>
              </a:rPr>
              <a:t>ather information (sbírat informace)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Kolik je přítomno lidí?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Kolik je nakažených?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Jaké mají příznaky?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 místě oběti?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nakažená i zvířata? Mají nějaké příznaky? Jsou v okolí mrtvá zvířata?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potential course and harm (odhadnout potenciální průběh a poškození)</a:t>
            </a:r>
          </a:p>
          <a:p>
            <a:pPr lvl="1"/>
            <a:r>
              <a:rPr lang="cs-CZ" dirty="0">
                <a:effectLst/>
              </a:rPr>
              <a:t>v závislosti na sběru prvotních informací je důležité odhadnout potencionální nebezpečí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je problém statický (stejná velikost i intenzita, bez pohybu) nebo dynamický (měnící svou velikost, pohybující se)?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Jakým způsobem dochází nejspíše k šíření?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modelování rizik, posouzení scénářů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75460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eterminate strategic goals (určit strategické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posouzení priorit a nastavení strategických cílů bývá následující:</a:t>
            </a:r>
            <a:endParaRPr lang="cs-CZ" sz="1200" dirty="0">
              <a:effectLst/>
            </a:endParaRPr>
          </a:p>
          <a:p>
            <a:pPr lvl="2"/>
            <a:r>
              <a:rPr lang="cs-CZ" dirty="0">
                <a:effectLst/>
              </a:rPr>
              <a:t>záchrana životů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předcházení vzniku dalších onemocnění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udržení veřejného pořádku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kritické infrastruktury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životního prostředí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majetku</a:t>
            </a:r>
            <a:endParaRPr lang="cs-CZ" sz="11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A</a:t>
            </a:r>
            <a:r>
              <a:rPr lang="cs-CZ" dirty="0">
                <a:effectLst/>
              </a:rPr>
              <a:t>ssess tactical options and goals (posoudit taktické možnosti a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 dosáhneme svých strategických cílů a jaké zdroje k tomu potřebujeme?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05842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P</a:t>
            </a:r>
            <a:r>
              <a:rPr lang="cs-CZ" dirty="0">
                <a:effectLst/>
              </a:rPr>
              <a:t>lan and implement actions (plánovat a implementovat opatření)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akční plán (kdo co udělá, jak to udělá a jaké zdroje k tomu použije)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(vyhodnotit)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vyhodnocení provedených akcí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tento bod zjišťuje, zda jsou opatření a činnosti efektivní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R</a:t>
            </a:r>
            <a:r>
              <a:rPr lang="cs-CZ" dirty="0">
                <a:effectLst/>
              </a:rPr>
              <a:t>eview (přezkoumat)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je důležité si uvědomit, že situace může být dynamická a rychle se měnit, proto je důležité jí periodicky přehodnocovat a na základě výsledku provádět další kroky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1568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etect the presence of a hazardous material (přítomnost nebezpečného agens)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Může být vyvolávající příčinou nebezpečné agens?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likely harm without any intervention (odhad pravděpodobného poškození bez intervence)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Co se stane, když nebudou implementována žádná opatření?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C</a:t>
            </a:r>
            <a:r>
              <a:rPr lang="cs-CZ" dirty="0">
                <a:effectLst/>
              </a:rPr>
              <a:t>hoose your response options (zvolit vhodnou odpověď na událost)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zabezpečit oblast 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38942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I</a:t>
            </a:r>
            <a:r>
              <a:rPr lang="cs-CZ" dirty="0">
                <a:effectLst/>
              </a:rPr>
              <a:t>dentify your action options (určit možnosti akce)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Jaká opatření jsou třeba k vyřešení situace?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Bude nutná evakuace? Je evakuace možná?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o your best actions options (udělat to nejlepší)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vybrat nejlepší možný krok, který se nabízí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your progress (vyhodnotit pokrok)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postupem času vyhodnotit implementovaná opatření a opětovně posoudit situaci 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08211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Hot zone – horká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oblast, která je nejvíce kontaminovaná nebo existuje potenciál expozice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vnější hranice horké zóny se nazývá „hot line“ (horká linka), která odděluje horkou zónu od teplé zóny</a:t>
            </a:r>
          </a:p>
          <a:p>
            <a:pPr lvl="1"/>
            <a:r>
              <a:rPr lang="cs-CZ" dirty="0">
                <a:effectLst/>
              </a:rPr>
              <a:t>horká linka by měla být fyzicky zabezpečena (řetěz, plot, jiná bariéra) a jasně označena (cedule, výstražná páska)</a:t>
            </a:r>
          </a:p>
          <a:p>
            <a:pPr lvl="1"/>
            <a:r>
              <a:rPr lang="cs-CZ" dirty="0">
                <a:effectLst/>
              </a:rPr>
              <a:t>horkou zónu lze rozdělit do různých oblastí kontaminace na základě známých nebo očekávaných typů nebezpečí</a:t>
            </a:r>
          </a:p>
          <a:p>
            <a:pPr lvl="1"/>
            <a:r>
              <a:rPr lang="cs-CZ" dirty="0">
                <a:effectLst/>
              </a:rPr>
              <a:t>veškerý personál, který vstupuje do této zóny musí používat dostatečné ochranné pomůcky (OOPP) a když opouští horkou zónu, musí být dekontaminován</a:t>
            </a:r>
          </a:p>
          <a:p>
            <a:pPr lvl="1"/>
            <a:r>
              <a:rPr lang="cs-CZ" dirty="0">
                <a:effectLst/>
              </a:rPr>
              <a:t>přístup do a z horké zóny by měl být omezen na kontrolní body na horké lince</a:t>
            </a:r>
          </a:p>
          <a:p>
            <a:pPr lvl="1"/>
            <a:endParaRPr lang="cs-CZ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59766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Warm zone – teplá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jedná se o zónu, ve které probíhá dekontaminace osob, vybavení a jiných předmětů, které opouštějí horkou zónu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účelem této zóny je snížit možnost kontaminace zóny podpory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Cold zone – studená/chladná zóna/zóna podpory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tato zóna je bezpečná oblast, nekontaminovaná zóna, kde není nutné nosit speciální ochranné pomůcky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 této zóně se nachází například velitelství nebo poskytovatelé záchranných služeb </a:t>
            </a:r>
          </a:p>
        </p:txBody>
      </p:sp>
    </p:spTree>
    <p:extLst>
      <p:ext uri="{BB962C8B-B14F-4D97-AF65-F5344CB8AC3E}">
        <p14:creationId xmlns:p14="http://schemas.microsoft.com/office/powerpoint/2010/main" val="20862425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sz="1800" dirty="0">
                <a:effectLst/>
              </a:rPr>
              <a:t>MATOUŠEK, Jiří, Jaroslav BENEDÍK a Petr LINHART. </a:t>
            </a:r>
            <a:r>
              <a:rPr lang="cs-CZ" sz="1800" i="1" dirty="0">
                <a:effectLst/>
              </a:rPr>
              <a:t>CBRN: biologické zbraně</a:t>
            </a:r>
            <a:r>
              <a:rPr lang="cs-CZ" sz="1800" dirty="0">
                <a:effectLst/>
              </a:rPr>
              <a:t>. V Ostravě: Sdružení požárního a bezpečnostního inženýrství, 2007. Spektrum (Sdružení požárního a bezpečnostního inženýrství). ISBN 978-80-7385-003-6.</a:t>
            </a:r>
          </a:p>
          <a:p>
            <a:r>
              <a:rPr lang="cs-CZ" sz="1800" dirty="0">
                <a:effectLst/>
              </a:rPr>
              <a:t>PRYMULA, Roman. </a:t>
            </a:r>
            <a:r>
              <a:rPr lang="cs-CZ" sz="1800" i="1" dirty="0">
                <a:effectLst/>
              </a:rPr>
              <a:t>Biologický a chemický terorismus: informace pro každého</a:t>
            </a:r>
            <a:r>
              <a:rPr lang="cs-CZ" sz="1800" dirty="0">
                <a:effectLst/>
              </a:rPr>
              <a:t>. Praha: Grada, 2002. ISBN 80-247-0288-6.</a:t>
            </a:r>
          </a:p>
          <a:p>
            <a:r>
              <a:rPr lang="cs-CZ" sz="1800" dirty="0">
                <a:effectLst/>
              </a:rPr>
              <a:t>ŠÍN, Robin. </a:t>
            </a:r>
            <a:r>
              <a:rPr lang="cs-CZ" sz="1800" i="1" dirty="0">
                <a:effectLst/>
              </a:rPr>
              <a:t>Medicína katastrof</a:t>
            </a:r>
            <a:r>
              <a:rPr lang="cs-CZ" sz="1800" dirty="0">
                <a:effectLst/>
              </a:rPr>
              <a:t>. Praha: Galén, [2017]. ISBN 978-80-7492-295-4.</a:t>
            </a:r>
          </a:p>
          <a:p>
            <a:r>
              <a:rPr lang="cs-CZ" sz="1800" dirty="0">
                <a:effectLst/>
              </a:rPr>
              <a:t>BENEŠ, Jiří. </a:t>
            </a:r>
            <a:r>
              <a:rPr lang="cs-CZ" sz="1800" i="1" dirty="0">
                <a:effectLst/>
              </a:rPr>
              <a:t>Infekční lékařství</a:t>
            </a:r>
            <a:r>
              <a:rPr lang="cs-CZ" sz="1800" dirty="0">
                <a:effectLst/>
              </a:rPr>
              <a:t>. Praha: Galén, c2009. ISBN 978-80-7262-644-1.</a:t>
            </a:r>
          </a:p>
          <a:p>
            <a:r>
              <a:rPr lang="cs-CZ" sz="1800" dirty="0">
                <a:effectLst/>
              </a:rPr>
              <a:t>KASZETA, Dan. </a:t>
            </a:r>
            <a:r>
              <a:rPr lang="cs-CZ" sz="1800" i="1" dirty="0">
                <a:effectLst/>
              </a:rPr>
              <a:t>CBRN and Hazmat Incidents at Major Public Events: Planning and Response</a:t>
            </a:r>
            <a:r>
              <a:rPr lang="cs-CZ" sz="1800" dirty="0">
                <a:effectLst/>
              </a:rPr>
              <a:t>. New Jersey: WILEY, 2012. ISBN 978-1-118-28819-1.</a:t>
            </a:r>
          </a:p>
          <a:p>
            <a:r>
              <a:rPr lang="cs-CZ" sz="1800" dirty="0">
                <a:effectLst/>
              </a:rPr>
              <a:t>SCHNEPP, Rob. </a:t>
            </a:r>
            <a:r>
              <a:rPr lang="cs-CZ" sz="1800" i="1" dirty="0">
                <a:effectLst/>
              </a:rPr>
              <a:t>Hazardous Materials Awareness and Operations</a:t>
            </a:r>
            <a:r>
              <a:rPr lang="cs-CZ" sz="1800" dirty="0">
                <a:effectLst/>
              </a:rPr>
              <a:t>. 3rd Edition. Burlington: Jones &amp; Bartlett Learning, 2017. ISBN 9781284140705.</a:t>
            </a:r>
          </a:p>
          <a:p>
            <a:pPr lvl="0"/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262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pPr lvl="1"/>
            <a:r>
              <a:rPr lang="cs-CZ" dirty="0"/>
              <a:t>záměrné použití mikroorganismů nebo toxinů, které způsobují smrt nebo nemoci u lidí, zvířat nebo rostlin </a:t>
            </a:r>
          </a:p>
          <a:p>
            <a:pPr lvl="1"/>
            <a:r>
              <a:rPr lang="cs-CZ" dirty="0"/>
              <a:t>může mít souvislost vojenskou, politickou, náboženskou nebo prostého trestného činu</a:t>
            </a:r>
          </a:p>
          <a:p>
            <a:r>
              <a:rPr lang="cs-CZ" dirty="0">
                <a:solidFill>
                  <a:srgbClr val="FFFF00"/>
                </a:solidFill>
              </a:rPr>
              <a:t>Biologická bezpečnost</a:t>
            </a:r>
          </a:p>
          <a:p>
            <a:pPr lvl="1"/>
            <a:r>
              <a:rPr lang="cs-CZ" dirty="0">
                <a:effectLst/>
              </a:rPr>
              <a:t>zahrnuje aspekty bezpečnosti práce, bezpečné produkce potravin, transportu biologického materiálu a zdravotnického zabezpečení (jde zejména o dodržování hygienických standardů, které je nezbytné zajišťovat denně) </a:t>
            </a:r>
          </a:p>
          <a:p>
            <a:pPr lvl="1"/>
            <a:r>
              <a:rPr lang="cs-CZ" dirty="0">
                <a:effectLst/>
              </a:rPr>
              <a:t>bez funkčního systému biologické bezpečnosti dochází k biologickému ohrožení i bez útoků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65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Biologická ochrana</a:t>
            </a:r>
          </a:p>
          <a:p>
            <a:pPr lvl="1"/>
            <a:r>
              <a:rPr lang="cs-CZ" dirty="0">
                <a:effectLst/>
              </a:rPr>
              <a:t>protiopatření, které brání zneužití B-agens nebo toxinů (včetně informací a technických prostředků)</a:t>
            </a:r>
          </a:p>
          <a:p>
            <a:pPr lvl="1"/>
            <a:r>
              <a:rPr lang="cs-CZ" dirty="0">
                <a:effectLst/>
              </a:rPr>
              <a:t>zamezení přístupu neautorizovaných osob ke specifickým informacím či zařízením</a:t>
            </a:r>
          </a:p>
          <a:p>
            <a:pPr lvl="1"/>
            <a:r>
              <a:rPr lang="cs-CZ" dirty="0">
                <a:effectLst/>
              </a:rPr>
              <a:t>protiopatření jsou realizována na národní i nadnárodní úrovni</a:t>
            </a:r>
          </a:p>
          <a:p>
            <a:pPr lvl="1"/>
            <a:r>
              <a:rPr lang="cs-CZ" dirty="0">
                <a:effectLst/>
              </a:rPr>
              <a:t>v rámci nadnárodního systému biologické bezpečnosti je AČR začleněna do Chemical, Biological, Radiological and Nuclear (CBRN) NATO Response Force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solidFill>
                  <a:srgbClr val="FFFF00"/>
                </a:solidFill>
                <a:effectLst/>
              </a:rPr>
              <a:t>Biologická připravenost</a:t>
            </a:r>
          </a:p>
          <a:p>
            <a:pPr lvl="1"/>
            <a:r>
              <a:rPr lang="cs-CZ" dirty="0">
                <a:effectLst/>
              </a:rPr>
              <a:t>je v ČR chápána jako schopnost IZS účinně reagovat na útok rizikovými biologickými agens či toxiny nebo výskyt onemocnění jimi způsobenými</a:t>
            </a:r>
          </a:p>
          <a:p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93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{2195E566-555B-FB42-A101-7EE6750E100C}tf10001057</Template>
  <TotalTime>4767</TotalTime>
  <Words>4623</Words>
  <Application>Microsoft Macintosh PowerPoint</Application>
  <PresentationFormat>Širokoúhlá obrazovka</PresentationFormat>
  <Paragraphs>628</Paragraphs>
  <Slides>78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82" baseType="lpstr">
      <vt:lpstr>Arial</vt:lpstr>
      <vt:lpstr>Calibri</vt:lpstr>
      <vt:lpstr>Trebuchet MS</vt:lpstr>
      <vt:lpstr>Berlín</vt:lpstr>
      <vt:lpstr>Teroristické hrozby a použití biologických zbraní</vt:lpstr>
      <vt:lpstr>Dokumenty k nastudování (terorismus ČR)</vt:lpstr>
      <vt:lpstr>Základní možnosti biologického ohrožení</vt:lpstr>
      <vt:lpstr>Biologické zbraně </vt:lpstr>
      <vt:lpstr>Historie</vt:lpstr>
      <vt:lpstr>Historie</vt:lpstr>
      <vt:lpstr>Historie</vt:lpstr>
      <vt:lpstr>Základní terminologie</vt:lpstr>
      <vt:lpstr>Základní terminologie</vt:lpstr>
      <vt:lpstr>Základní terminologie</vt:lpstr>
      <vt:lpstr>Biologické zbraně</vt:lpstr>
      <vt:lpstr>Biologické zbraně </vt:lpstr>
      <vt:lpstr>Základní kritéria pro vojensky vhodná B-agens </vt:lpstr>
      <vt:lpstr>Základní kritéria pro vojensky vhodná B-agens </vt:lpstr>
      <vt:lpstr>Významné vlastnosti mikrobiálních B-agens</vt:lpstr>
      <vt:lpstr>Mechanismus šíření B-agens</vt:lpstr>
      <vt:lpstr>Mechanismus šíření B-agens</vt:lpstr>
      <vt:lpstr>B-agens</vt:lpstr>
      <vt:lpstr>Rozdělení critical biological agents dle CDC skupina A</vt:lpstr>
      <vt:lpstr>Anthrax</vt:lpstr>
      <vt:lpstr>Anthrax</vt:lpstr>
      <vt:lpstr>Anthrax</vt:lpstr>
      <vt:lpstr>Anthrax</vt:lpstr>
      <vt:lpstr>Mor</vt:lpstr>
      <vt:lpstr>Mor</vt:lpstr>
      <vt:lpstr>Mor</vt:lpstr>
      <vt:lpstr>Mor</vt:lpstr>
      <vt:lpstr>Mor</vt:lpstr>
      <vt:lpstr>Mor</vt:lpstr>
      <vt:lpstr>Mor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Variola (pravé neštovice)</vt:lpstr>
      <vt:lpstr>Variola (pravé neštovice)</vt:lpstr>
      <vt:lpstr>Variola (pravé neštovice)</vt:lpstr>
      <vt:lpstr>Variola (pravé neštovice)</vt:lpstr>
      <vt:lpstr>Virové hemoragické horečky</vt:lpstr>
      <vt:lpstr>Virové hemoragické horečky</vt:lpstr>
      <vt:lpstr>Ebola</vt:lpstr>
      <vt:lpstr>Ebola</vt:lpstr>
      <vt:lpstr>Ebola</vt:lpstr>
      <vt:lpstr>Ebola</vt:lpstr>
      <vt:lpstr>Lassa</vt:lpstr>
      <vt:lpstr>Lassa</vt:lpstr>
      <vt:lpstr>Lassa</vt:lpstr>
      <vt:lpstr>Lassa</vt:lpstr>
      <vt:lpstr>Botulismus</vt:lpstr>
      <vt:lpstr>Botulismus</vt:lpstr>
      <vt:lpstr>Botulismus</vt:lpstr>
      <vt:lpstr>Botulismus</vt:lpstr>
      <vt:lpstr>Rozdělení critical biological agents dle CDC skupina B</vt:lpstr>
      <vt:lpstr>Rozdělení critical biological agents dle CDC skupina C</vt:lpstr>
      <vt:lpstr>Ochrana proti biologickým zbraním</vt:lpstr>
      <vt:lpstr>Preventivní a profylaktická opatření - zdravotnická</vt:lpstr>
      <vt:lpstr>Preventivní a profylaktická opatření - dlouhodobá opatření</vt:lpstr>
      <vt:lpstr>Včasné varování a detekce</vt:lpstr>
      <vt:lpstr>OOPP</vt:lpstr>
      <vt:lpstr>Biosafety Level</vt:lpstr>
      <vt:lpstr>Biosafety Level</vt:lpstr>
      <vt:lpstr>Biosafety Level</vt:lpstr>
      <vt:lpstr>Postup při možném výskytu biologických agens v PNP</vt:lpstr>
      <vt:lpstr>OOVZ</vt:lpstr>
      <vt:lpstr>Možnosti prvotního zhodnocení situace  - systém GEDAPER </vt:lpstr>
      <vt:lpstr>Možnosti prvotního zhodnocení situace  - systém GEDAPER </vt:lpstr>
      <vt:lpstr>Možnosti prvotního zhodnocení situace  - systém GEDAPER </vt:lpstr>
      <vt:lpstr>Možnosti prvotního zhodnocení situace  - akronym DECIDE </vt:lpstr>
      <vt:lpstr>Možnosti prvotního zhodnocení situace  - akronym DECIDE </vt:lpstr>
      <vt:lpstr>Možnosti prvotního zhodnocení situace  - izolace místa události při VNN</vt:lpstr>
      <vt:lpstr>Možnosti prvotního zhodnocení situace  - izolace místa události při VNN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Teroristické hrozby a použití biologických zbraní</dc:title>
  <dc:creator>Zdeněk Jindříšek</dc:creator>
  <cp:lastModifiedBy>Zdeněk Jindříšek</cp:lastModifiedBy>
  <cp:revision>121</cp:revision>
  <dcterms:created xsi:type="dcterms:W3CDTF">2021-03-17T14:44:11Z</dcterms:created>
  <dcterms:modified xsi:type="dcterms:W3CDTF">2021-04-09T09:09:57Z</dcterms:modified>
</cp:coreProperties>
</file>