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7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73" r:id="rId13"/>
    <p:sldId id="274" r:id="rId14"/>
    <p:sldId id="271" r:id="rId15"/>
    <p:sldId id="268" r:id="rId16"/>
    <p:sldId id="269" r:id="rId17"/>
    <p:sldId id="272" r:id="rId18"/>
    <p:sldId id="270" r:id="rId19"/>
    <p:sldId id="286" r:id="rId20"/>
    <p:sldId id="275" r:id="rId21"/>
    <p:sldId id="282" r:id="rId22"/>
    <p:sldId id="283" r:id="rId23"/>
    <p:sldId id="284" r:id="rId24"/>
    <p:sldId id="276" r:id="rId25"/>
    <p:sldId id="277" r:id="rId26"/>
    <p:sldId id="278" r:id="rId27"/>
    <p:sldId id="279" r:id="rId28"/>
    <p:sldId id="281" r:id="rId29"/>
    <p:sldId id="280" r:id="rId30"/>
    <p:sldId id="287" r:id="rId31"/>
    <p:sldId id="285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00" r:id="rId41"/>
    <p:sldId id="299" r:id="rId42"/>
    <p:sldId id="297" r:id="rId43"/>
    <p:sldId id="298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3" r:id="rId66"/>
    <p:sldId id="322" r:id="rId67"/>
    <p:sldId id="324" r:id="rId68"/>
    <p:sldId id="325" r:id="rId69"/>
    <p:sldId id="327" r:id="rId70"/>
    <p:sldId id="326" r:id="rId71"/>
    <p:sldId id="328" r:id="rId72"/>
    <p:sldId id="296" r:id="rId73"/>
    <p:sldId id="329" r:id="rId7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6"/>
    <p:restoredTop sz="94674"/>
  </p:normalViewPr>
  <p:slideViewPr>
    <p:cSldViewPr snapToGrid="0" snapToObjects="1">
      <p:cViewPr>
        <p:scale>
          <a:sx n="133" d="100"/>
          <a:sy n="133" d="100"/>
        </p:scale>
        <p:origin x="192" y="-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572-1EB8-3C41-B73A-4CE1A7543624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61CA9-4DA0-E34B-81B8-ACC16EA91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903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89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345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672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545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71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778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952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183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741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0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608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51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806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82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449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345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268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049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066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919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76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165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5674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34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916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6692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742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2653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689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2914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7750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73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587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31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915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35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128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292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61CA9-4DA0-E34B-81B8-ACC16EA91C7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2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6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8C40-15CA-F340-A477-679BE4C087EB}" type="datetimeFigureOut">
              <a:rPr lang="cs-CZ" smtClean="0"/>
              <a:t>26.03.2021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94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zscr.cz/clanek/soubor/stc-13-metro-130819-fin-pdf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Bojové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241205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Otravná látka </a:t>
            </a:r>
            <a:r>
              <a:rPr lang="cs-CZ" dirty="0"/>
              <a:t>je chemická látka, která může způsobit:</a:t>
            </a:r>
          </a:p>
          <a:p>
            <a:pPr lvl="1"/>
            <a:r>
              <a:rPr lang="cs-CZ" dirty="0"/>
              <a:t>smrt </a:t>
            </a:r>
          </a:p>
          <a:p>
            <a:pPr lvl="1"/>
            <a:r>
              <a:rPr lang="cs-CZ" dirty="0"/>
              <a:t>dočasné zneschopnění </a:t>
            </a:r>
          </a:p>
          <a:p>
            <a:pPr lvl="1"/>
            <a:r>
              <a:rPr lang="cs-CZ" dirty="0"/>
              <a:t>nebo trvalé poškození lidí nebo zvířat prostřednictvím chemického účinku na životní procesy</a:t>
            </a:r>
          </a:p>
          <a:p>
            <a:r>
              <a:rPr lang="cs-CZ" dirty="0"/>
              <a:t> dále může způsobit zničení nebo znehodnocení:</a:t>
            </a:r>
          </a:p>
          <a:p>
            <a:pPr lvl="1"/>
            <a:r>
              <a:rPr lang="cs-CZ" dirty="0"/>
              <a:t>potravin, hospodářských plodin, polních kultur, rostlinstva</a:t>
            </a:r>
          </a:p>
          <a:p>
            <a:r>
              <a:rPr lang="cs-CZ" dirty="0"/>
              <a:t>a znemožnit nebo ztížit:</a:t>
            </a:r>
          </a:p>
          <a:p>
            <a:pPr lvl="1"/>
            <a:r>
              <a:rPr lang="cs-CZ" dirty="0"/>
              <a:t>použití zamořeného materiálu a techniky a dalších…</a:t>
            </a:r>
          </a:p>
        </p:txBody>
      </p:sp>
    </p:spTree>
    <p:extLst>
      <p:ext uri="{BB962C8B-B14F-4D97-AF65-F5344CB8AC3E}">
        <p14:creationId xmlns:p14="http://schemas.microsoft.com/office/powerpoint/2010/main" val="310511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9DAD4-1805-E54C-9131-EF9E143A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úniku nebo použití chemických látek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A838D-0C84-C44A-A6DC-F1C33D75A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772" y="2541106"/>
            <a:ext cx="5936236" cy="51934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výroba, zpracování, skladování, transport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1439D92-6F9A-FE40-BF71-C8EF50200483}"/>
              </a:ext>
            </a:extLst>
          </p:cNvPr>
          <p:cNvSpPr/>
          <p:nvPr/>
        </p:nvSpPr>
        <p:spPr>
          <a:xfrm>
            <a:off x="4191000" y="3635075"/>
            <a:ext cx="2227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POUŽITÍ nebo ÚNIK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14E9AFA-B4E5-7B4A-AB98-2F1C110203D7}"/>
              </a:ext>
            </a:extLst>
          </p:cNvPr>
          <p:cNvSpPr/>
          <p:nvPr/>
        </p:nvSpPr>
        <p:spPr>
          <a:xfrm>
            <a:off x="2593627" y="4411742"/>
            <a:ext cx="12363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ÚMYSLNÉ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01F83CE-4CB6-2145-B123-9570E65A7E5A}"/>
              </a:ext>
            </a:extLst>
          </p:cNvPr>
          <p:cNvSpPr/>
          <p:nvPr/>
        </p:nvSpPr>
        <p:spPr>
          <a:xfrm>
            <a:off x="6779830" y="4411742"/>
            <a:ext cx="1493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NEÚMYSLNÉ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F9D1D09-6C4C-A949-863F-B89EBCC0C0C0}"/>
              </a:ext>
            </a:extLst>
          </p:cNvPr>
          <p:cNvSpPr/>
          <p:nvPr/>
        </p:nvSpPr>
        <p:spPr>
          <a:xfrm>
            <a:off x="2336772" y="5458441"/>
            <a:ext cx="2389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terorismus, konflikt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155E871-7747-8F42-8ADD-BB840D3FEF96}"/>
              </a:ext>
            </a:extLst>
          </p:cNvPr>
          <p:cNvSpPr/>
          <p:nvPr/>
        </p:nvSpPr>
        <p:spPr>
          <a:xfrm>
            <a:off x="5883670" y="5452278"/>
            <a:ext cx="3743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Open Sans"/>
              </a:rPr>
              <a:t>živelná pohroma, technická závada</a:t>
            </a:r>
          </a:p>
          <a:p>
            <a:r>
              <a:rPr lang="cs-CZ" dirty="0">
                <a:latin typeface="Open Sans"/>
              </a:rPr>
              <a:t>nebo selhání lidského faktoru</a:t>
            </a:r>
            <a:endParaRPr lang="cs-CZ" dirty="0"/>
          </a:p>
        </p:txBody>
      </p: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9039B304-112F-144A-950F-83280B75CC82}"/>
              </a:ext>
            </a:extLst>
          </p:cNvPr>
          <p:cNvCxnSpPr>
            <a:cxnSpLocks/>
          </p:cNvCxnSpPr>
          <p:nvPr/>
        </p:nvCxnSpPr>
        <p:spPr>
          <a:xfrm>
            <a:off x="5304890" y="3089429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E4751785-1D40-1E4E-878E-F3070A2D238C}"/>
              </a:ext>
            </a:extLst>
          </p:cNvPr>
          <p:cNvCxnSpPr>
            <a:cxnSpLocks/>
          </p:cNvCxnSpPr>
          <p:nvPr/>
        </p:nvCxnSpPr>
        <p:spPr>
          <a:xfrm flipH="1">
            <a:off x="3875627" y="4062180"/>
            <a:ext cx="1353919" cy="399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750FCD05-0128-5F4C-85BA-A463FE0F6DC9}"/>
              </a:ext>
            </a:extLst>
          </p:cNvPr>
          <p:cNvCxnSpPr>
            <a:cxnSpLocks/>
          </p:cNvCxnSpPr>
          <p:nvPr/>
        </p:nvCxnSpPr>
        <p:spPr>
          <a:xfrm>
            <a:off x="5421204" y="4062180"/>
            <a:ext cx="1358626" cy="399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76C6A043-969E-C14B-A00D-2300EA228327}"/>
              </a:ext>
            </a:extLst>
          </p:cNvPr>
          <p:cNvCxnSpPr>
            <a:cxnSpLocks/>
          </p:cNvCxnSpPr>
          <p:nvPr/>
        </p:nvCxnSpPr>
        <p:spPr>
          <a:xfrm>
            <a:off x="3114782" y="4883815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A134EB7F-C98E-CA4D-85C0-6FC4E489530E}"/>
              </a:ext>
            </a:extLst>
          </p:cNvPr>
          <p:cNvCxnSpPr>
            <a:cxnSpLocks/>
          </p:cNvCxnSpPr>
          <p:nvPr/>
        </p:nvCxnSpPr>
        <p:spPr>
          <a:xfrm>
            <a:off x="7495596" y="4883814"/>
            <a:ext cx="0" cy="4718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7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OL = BOL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Podmínky pro BOL:</a:t>
            </a:r>
          </a:p>
          <a:p>
            <a:pPr lvl="1"/>
            <a:r>
              <a:rPr lang="cs-CZ" dirty="0"/>
              <a:t>dostatečně vysoká toxicita</a:t>
            </a:r>
          </a:p>
          <a:p>
            <a:pPr lvl="1"/>
            <a:r>
              <a:rPr lang="cs-CZ" dirty="0"/>
              <a:t>vysoká schopnost pronikání do organismu (různým způsobem)</a:t>
            </a:r>
          </a:p>
          <a:p>
            <a:pPr lvl="1"/>
            <a:r>
              <a:rPr lang="cs-CZ" dirty="0"/>
              <a:t>dostatečná efektivnost při použití v polních podmínkách</a:t>
            </a:r>
          </a:p>
          <a:p>
            <a:pPr lvl="1"/>
            <a:r>
              <a:rPr lang="cs-CZ" dirty="0"/>
              <a:t>zabezpečení výroby v dostatečném množství (ideálně v nejnižším nákladu), dostatek potřebných surovin a výrobních zařízení</a:t>
            </a:r>
          </a:p>
          <a:p>
            <a:pPr lvl="1"/>
            <a:r>
              <a:rPr lang="cs-CZ" dirty="0"/>
              <a:t>ideálně bezbarvé, bez zápachu a dráždivých účinků (tak aby uniklo lidským smyslům)</a:t>
            </a:r>
          </a:p>
          <a:p>
            <a:pPr lvl="1"/>
            <a:r>
              <a:rPr lang="cs-CZ" dirty="0"/>
              <a:t>možnost ochrany (vlastní) živé síly</a:t>
            </a:r>
          </a:p>
        </p:txBody>
      </p:sp>
    </p:spTree>
    <p:extLst>
      <p:ext uri="{BB962C8B-B14F-4D97-AF65-F5344CB8AC3E}">
        <p14:creationId xmlns:p14="http://schemas.microsoft.com/office/powerpoint/2010/main" val="398395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Chemická zbraň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200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Chemická zbraň = </a:t>
            </a:r>
            <a:r>
              <a:rPr lang="cs-CZ" b="1" dirty="0"/>
              <a:t>o</a:t>
            </a:r>
            <a:r>
              <a:rPr lang="cs-CZ" dirty="0"/>
              <a:t>travná látka + chemická munice + prostředek dopravy na cíl</a:t>
            </a:r>
          </a:p>
          <a:p>
            <a:endParaRPr lang="cs-CZ" dirty="0"/>
          </a:p>
          <a:p>
            <a:r>
              <a:rPr lang="cs-CZ" dirty="0"/>
              <a:t>Chemická munice = chemické granáty, miny, dělostřelecké a raketometné náboje, hlavice řízených střel, pumy, aerosolové generátory, rozstřikovací zařízení)</a:t>
            </a:r>
          </a:p>
          <a:p>
            <a:r>
              <a:rPr lang="cs-CZ" dirty="0"/>
              <a:t>Moderní formou chemické munice = </a:t>
            </a:r>
            <a:r>
              <a:rPr lang="cs-CZ" dirty="0">
                <a:solidFill>
                  <a:srgbClr val="FFFF00"/>
                </a:solidFill>
              </a:rPr>
              <a:t>binární munice </a:t>
            </a:r>
            <a:r>
              <a:rPr lang="cs-CZ" dirty="0"/>
              <a:t>(neobsahuje OL, ale pouze jejich prekurzory, ze kterých vzniká OL v časovém intervalu mezi vystřelením a dopadem na cíl</a:t>
            </a:r>
          </a:p>
        </p:txBody>
      </p:sp>
    </p:spTree>
    <p:extLst>
      <p:ext uri="{BB962C8B-B14F-4D97-AF65-F5344CB8AC3E}">
        <p14:creationId xmlns:p14="http://schemas.microsoft.com/office/powerpoint/2010/main" val="3639983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vstupu do organismu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Vstupy do organismu:</a:t>
            </a:r>
          </a:p>
          <a:p>
            <a:pPr lvl="1"/>
            <a:r>
              <a:rPr lang="cs-CZ" dirty="0"/>
              <a:t>Inhalačně (aerosol, pára)</a:t>
            </a:r>
          </a:p>
          <a:p>
            <a:pPr lvl="1"/>
            <a:r>
              <a:rPr lang="cs-CZ" dirty="0"/>
              <a:t>Perkutánně (porušenou i neporušenou kůží)</a:t>
            </a:r>
          </a:p>
          <a:p>
            <a:pPr lvl="1"/>
            <a:r>
              <a:rPr lang="cs-CZ" dirty="0"/>
              <a:t>Oční spojivkou</a:t>
            </a:r>
          </a:p>
          <a:p>
            <a:pPr lvl="1"/>
            <a:r>
              <a:rPr lang="cs-CZ" dirty="0"/>
              <a:t>Ingescí (potrava, tekutiny)</a:t>
            </a:r>
          </a:p>
          <a:p>
            <a:r>
              <a:rPr lang="cs-CZ" dirty="0"/>
              <a:t>Brána vstupu je významným faktorem, který ovlivňuje distribuci a metabolismus OL v organismu</a:t>
            </a:r>
          </a:p>
          <a:p>
            <a:endParaRPr lang="cs-CZ" b="1" dirty="0"/>
          </a:p>
          <a:p>
            <a:r>
              <a:rPr lang="cs-CZ" dirty="0"/>
              <a:t>Kombinované poranění = trauma + intoxikace</a:t>
            </a:r>
          </a:p>
        </p:txBody>
      </p:sp>
    </p:spTree>
    <p:extLst>
      <p:ext uri="{BB962C8B-B14F-4D97-AF65-F5344CB8AC3E}">
        <p14:creationId xmlns:p14="http://schemas.microsoft.com/office/powerpoint/2010/main" val="361311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bojového určení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Smrtící OL:</a:t>
            </a:r>
          </a:p>
          <a:p>
            <a:pPr lvl="1"/>
            <a:r>
              <a:rPr lang="cs-CZ" dirty="0"/>
              <a:t>jsou schopné v bojových koncentracích způsobit v krátké době usmrcení živé síly nebo těžké poškození zdraví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Zneschopňující a oslabující OL:</a:t>
            </a:r>
          </a:p>
          <a:p>
            <a:pPr lvl="1"/>
            <a:r>
              <a:rPr lang="cs-CZ" dirty="0"/>
              <a:t>jsou schopné svými účinky způsobit zneschopnění živé síly k dalšímu vedení bojové činnosti a tím znemožnit nebo podstatně omezit plnění bojových úkolů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OL určené k zasažení rostlinstva:</a:t>
            </a:r>
          </a:p>
          <a:p>
            <a:pPr lvl="1"/>
            <a:r>
              <a:rPr lang="cs-CZ" dirty="0"/>
              <a:t>likvidace zelené části rostlin, ničení kulturních plodin, sterilizace půdy</a:t>
            </a:r>
          </a:p>
        </p:txBody>
      </p:sp>
    </p:spTree>
    <p:extLst>
      <p:ext uri="{BB962C8B-B14F-4D97-AF65-F5344CB8AC3E}">
        <p14:creationId xmlns:p14="http://schemas.microsoft.com/office/powerpoint/2010/main" val="1620141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stálosti v polních podmínkách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Stálé OL:</a:t>
            </a:r>
          </a:p>
          <a:p>
            <a:pPr lvl="1"/>
            <a:r>
              <a:rPr lang="cs-CZ" dirty="0"/>
              <a:t>trvalé, perzistentní</a:t>
            </a:r>
            <a:endParaRPr lang="cs-CZ" b="1" dirty="0">
              <a:solidFill>
                <a:srgbClr val="FFFF00"/>
              </a:solidFill>
            </a:endParaRPr>
          </a:p>
          <a:p>
            <a:pPr lvl="1"/>
            <a:r>
              <a:rPr lang="cs-CZ" dirty="0"/>
              <a:t>způsobující střednědobé zamoření, dny až týdny</a:t>
            </a:r>
          </a:p>
          <a:p>
            <a:pPr lvl="1"/>
            <a:r>
              <a:rPr lang="cs-CZ" dirty="0"/>
              <a:t>VX, yperit</a:t>
            </a:r>
            <a:endParaRPr lang="cs-CZ" b="1" dirty="0">
              <a:solidFill>
                <a:srgbClr val="FFFF00"/>
              </a:solidFill>
            </a:endParaRPr>
          </a:p>
          <a:p>
            <a:r>
              <a:rPr lang="cs-CZ" b="1" dirty="0">
                <a:solidFill>
                  <a:srgbClr val="FFFF00"/>
                </a:solidFill>
              </a:rPr>
              <a:t>Nestálé OL:</a:t>
            </a:r>
          </a:p>
          <a:p>
            <a:pPr lvl="1"/>
            <a:r>
              <a:rPr lang="cs-CZ" dirty="0"/>
              <a:t>prchavé, neperzistentní</a:t>
            </a:r>
          </a:p>
          <a:p>
            <a:pPr lvl="1"/>
            <a:r>
              <a:rPr lang="cs-CZ" dirty="0"/>
              <a:t>způsobují krátkodobé zamoření, minuty – max. 2 hod</a:t>
            </a:r>
          </a:p>
          <a:p>
            <a:pPr lvl="1"/>
            <a:r>
              <a:rPr lang="cs-CZ" dirty="0"/>
              <a:t>soman, sarin</a:t>
            </a:r>
          </a:p>
        </p:txBody>
      </p:sp>
    </p:spTree>
    <p:extLst>
      <p:ext uri="{BB962C8B-B14F-4D97-AF65-F5344CB8AC3E}">
        <p14:creationId xmlns:p14="http://schemas.microsoft.com/office/powerpoint/2010/main" val="412496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rychlosti účinku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Pomalu působící OL:</a:t>
            </a:r>
          </a:p>
          <a:p>
            <a:pPr lvl="1"/>
            <a:r>
              <a:rPr lang="cs-CZ" dirty="0"/>
              <a:t>nevyvolává bezprostřední poškození organismu</a:t>
            </a:r>
          </a:p>
          <a:p>
            <a:pPr lvl="1"/>
            <a:r>
              <a:rPr lang="cs-CZ" dirty="0"/>
              <a:t>rozvoj příznaků je pomalý, je charakterizovaný bezpříznakovým obdobím</a:t>
            </a:r>
          </a:p>
          <a:p>
            <a:pPr lvl="1"/>
            <a:r>
              <a:rPr lang="cs-CZ" dirty="0"/>
              <a:t>doba latence podle typu OL, minuty, hodiny, dny</a:t>
            </a:r>
          </a:p>
          <a:p>
            <a:r>
              <a:rPr lang="cs-CZ" b="1" dirty="0">
                <a:solidFill>
                  <a:srgbClr val="FFFF00"/>
                </a:solidFill>
              </a:rPr>
              <a:t>Rychle působící OL:</a:t>
            </a:r>
          </a:p>
          <a:p>
            <a:pPr lvl="1"/>
            <a:r>
              <a:rPr lang="cs-CZ" dirty="0"/>
              <a:t>účinkují okamžitě po kontaktu nebo velmi rychle</a:t>
            </a:r>
          </a:p>
          <a:p>
            <a:pPr lvl="1"/>
            <a:r>
              <a:rPr lang="cs-CZ" dirty="0"/>
              <a:t>rychlý rozvoj příznaků = neodkladná ochranná a záchranná opatření ke snížení účinku a k zabránění smrti</a:t>
            </a:r>
          </a:p>
          <a:p>
            <a:pPr lvl="1"/>
            <a:r>
              <a:rPr lang="cs-CZ" dirty="0"/>
              <a:t>včasné podání antidota</a:t>
            </a:r>
          </a:p>
          <a:p>
            <a:endParaRPr lang="cs-CZ" b="1" dirty="0">
              <a:solidFill>
                <a:srgbClr val="FFFF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8078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podle povahy poškození organismu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Nervově paralytické látky</a:t>
            </a:r>
          </a:p>
          <a:p>
            <a:r>
              <a:rPr lang="cs-CZ" dirty="0">
                <a:solidFill>
                  <a:srgbClr val="FFFF00"/>
                </a:solidFill>
              </a:rPr>
              <a:t>Zpuchýřující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Psychicky a fyzicky zneschopňující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Všeobecně jedovaté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Dusivé otravné látky</a:t>
            </a:r>
          </a:p>
          <a:p>
            <a:r>
              <a:rPr lang="cs-CZ" dirty="0">
                <a:solidFill>
                  <a:srgbClr val="FFFF00"/>
                </a:solidFill>
              </a:rPr>
              <a:t>Dráždivé otravné látky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001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Nervově paralytické látky</a:t>
            </a:r>
          </a:p>
        </p:txBody>
      </p:sp>
    </p:spTree>
    <p:extLst>
      <p:ext uri="{BB962C8B-B14F-4D97-AF65-F5344CB8AC3E}">
        <p14:creationId xmlns:p14="http://schemas.microsoft.com/office/powerpoint/2010/main" val="124241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2000 př. n. l. - toxické dýmy v Číně vyvolávající hromadný spánek (vyluhované extrakty z rostlin)</a:t>
            </a:r>
          </a:p>
          <a:p>
            <a:r>
              <a:rPr lang="cs-CZ" dirty="0"/>
              <a:t>4. století př. n. l. - Spartakus – toxické dýmy a zápalné šípy (oxid siřičitý)</a:t>
            </a:r>
          </a:p>
          <a:p>
            <a:r>
              <a:rPr lang="cs-CZ" dirty="0"/>
              <a:t>184 př. n. l. - Hannibalovi vojáci vrhali na nepřátelská plavidla koše s jedovatými hady</a:t>
            </a:r>
          </a:p>
          <a:p>
            <a:r>
              <a:rPr lang="cs-CZ" dirty="0"/>
              <a:t>1168 – při obléhaní Fustatu (Káhira) – použití „řeckého ohně“ (ropný základ jako zápalná látka)</a:t>
            </a:r>
          </a:p>
          <a:p>
            <a:r>
              <a:rPr lang="cs-CZ" dirty="0"/>
              <a:t>1422 – při obléhání Karlštejna – použit obsah žump (sirovodík uvolněný z fekálií)</a:t>
            </a:r>
          </a:p>
        </p:txBody>
      </p:sp>
    </p:spTree>
    <p:extLst>
      <p:ext uri="{BB962C8B-B14F-4D97-AF65-F5344CB8AC3E}">
        <p14:creationId xmlns:p14="http://schemas.microsoft.com/office/powerpoint/2010/main" val="3021492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Organické sloučeniny fosforu (organofosfáty)</a:t>
            </a:r>
          </a:p>
          <a:p>
            <a:r>
              <a:rPr lang="cs-CZ" dirty="0"/>
              <a:t>Sloučeniny stejné základní struktury se používají v průmyslu jako změkčovadla, hydraulické kapaliny, v zemědělství jako insekticidy (látky k hubení hmyzu) apod.</a:t>
            </a:r>
          </a:p>
          <a:p>
            <a:r>
              <a:rPr lang="cs-CZ" dirty="0"/>
              <a:t>Vysoká toxicita, rychlý nástup účinku a průnik do organismu všemi branami vstupu (vojensky i teroristicky snadno použitelné)</a:t>
            </a:r>
          </a:p>
          <a:p>
            <a:r>
              <a:rPr lang="cs-CZ" dirty="0"/>
              <a:t>Dělí se na:</a:t>
            </a:r>
          </a:p>
          <a:p>
            <a:pPr lvl="1"/>
            <a:r>
              <a:rPr lang="cs-CZ" dirty="0"/>
              <a:t>G látky</a:t>
            </a:r>
          </a:p>
          <a:p>
            <a:pPr lvl="1"/>
            <a:r>
              <a:rPr lang="cs-CZ" dirty="0"/>
              <a:t>V látky</a:t>
            </a:r>
          </a:p>
          <a:p>
            <a:pPr lvl="1"/>
            <a:r>
              <a:rPr lang="cs-CZ" dirty="0"/>
              <a:t>Látka se střední těkavostí</a:t>
            </a:r>
          </a:p>
        </p:txBody>
      </p:sp>
    </p:spTree>
    <p:extLst>
      <p:ext uri="{BB962C8B-B14F-4D97-AF65-F5344CB8AC3E}">
        <p14:creationId xmlns:p14="http://schemas.microsoft.com/office/powerpoint/2010/main" val="1545191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G 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tabun, sarin, cyklosin, soman</a:t>
            </a:r>
          </a:p>
          <a:p>
            <a:pPr lvl="1"/>
            <a:r>
              <a:rPr lang="cs-CZ" dirty="0"/>
              <a:t>bezbarvé kapaliny rozpustné ve vodě i organických rozpouštědlech bez výraznějšího zápachu</a:t>
            </a:r>
          </a:p>
          <a:p>
            <a:pPr lvl="1"/>
            <a:r>
              <a:rPr lang="cs-CZ" dirty="0"/>
              <a:t>vysoká těkavost, takže nejpravděpodobnější branou vstupu jsou dýchací cesty</a:t>
            </a:r>
          </a:p>
          <a:p>
            <a:pPr lvl="1"/>
            <a:r>
              <a:rPr lang="cs-CZ" dirty="0"/>
              <a:t>v terénu vydrží bez ztráty toxicity 12–24 hodin.</a:t>
            </a:r>
          </a:p>
        </p:txBody>
      </p:sp>
    </p:spTree>
    <p:extLst>
      <p:ext uri="{BB962C8B-B14F-4D97-AF65-F5344CB8AC3E}">
        <p14:creationId xmlns:p14="http://schemas.microsoft.com/office/powerpoint/2010/main" val="2231948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V 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látka VX</a:t>
            </a:r>
          </a:p>
          <a:p>
            <a:pPr lvl="1"/>
            <a:r>
              <a:rPr lang="cs-CZ" dirty="0"/>
              <a:t>bezbarvá kapalina bez výraznějšího zápachu</a:t>
            </a:r>
          </a:p>
          <a:p>
            <a:pPr lvl="1"/>
            <a:r>
              <a:rPr lang="cs-CZ" dirty="0"/>
              <a:t>je toxičtější než G látky</a:t>
            </a:r>
          </a:p>
          <a:p>
            <a:pPr lvl="1"/>
            <a:r>
              <a:rPr lang="cs-CZ" dirty="0"/>
              <a:t>velmi nízká těkavost, vydrží v ovzduší, ve vodě a v terénu velmi dlouhou dobu (týdny až měsíce)</a:t>
            </a:r>
          </a:p>
          <a:p>
            <a:pPr lvl="1"/>
            <a:r>
              <a:rPr lang="cs-CZ" dirty="0"/>
              <a:t>ve vodě je špatně rozpustná, zato v organických rozpouštědlech a tucích je rozpustná velmi dobře</a:t>
            </a:r>
          </a:p>
          <a:p>
            <a:pPr lvl="1"/>
            <a:r>
              <a:rPr lang="cs-CZ" dirty="0"/>
              <a:t>existuje i ruská a čínská VX látka (analogy VX)</a:t>
            </a:r>
          </a:p>
        </p:txBody>
      </p:sp>
    </p:spTree>
    <p:extLst>
      <p:ext uri="{BB962C8B-B14F-4D97-AF65-F5344CB8AC3E}">
        <p14:creationId xmlns:p14="http://schemas.microsoft.com/office/powerpoint/2010/main" val="63990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Látka se střední těkavostí:</a:t>
            </a:r>
          </a:p>
          <a:p>
            <a:pPr lvl="1"/>
            <a:r>
              <a:rPr lang="cs-CZ" dirty="0"/>
              <a:t>označovaná jako </a:t>
            </a:r>
            <a:r>
              <a:rPr lang="cs-CZ" dirty="0">
                <a:solidFill>
                  <a:srgbClr val="FFFF00"/>
                </a:solidFill>
              </a:rPr>
              <a:t>GP</a:t>
            </a:r>
            <a:r>
              <a:rPr lang="cs-CZ" dirty="0"/>
              <a:t> nebo </a:t>
            </a:r>
            <a:r>
              <a:rPr lang="cs-CZ" dirty="0">
                <a:solidFill>
                  <a:srgbClr val="FFFF00"/>
                </a:solidFill>
              </a:rPr>
              <a:t>GV</a:t>
            </a:r>
          </a:p>
          <a:p>
            <a:pPr lvl="1"/>
            <a:r>
              <a:rPr lang="cs-CZ" dirty="0"/>
              <a:t>chemickým složením se pohybuje mezi G a V látkami </a:t>
            </a:r>
          </a:p>
          <a:p>
            <a:pPr lvl="1"/>
            <a:r>
              <a:rPr lang="cs-CZ" dirty="0"/>
              <a:t>v terénu vydrží déle než G látky (dny), ale není tak stálá jako VX</a:t>
            </a:r>
          </a:p>
          <a:p>
            <a:pPr lvl="1"/>
            <a:r>
              <a:rPr lang="cs-CZ" dirty="0"/>
              <a:t>její odparnost je vyšší než u VX látky, ale nižší než u G látek </a:t>
            </a:r>
          </a:p>
        </p:txBody>
      </p:sp>
    </p:spTree>
    <p:extLst>
      <p:ext uri="{BB962C8B-B14F-4D97-AF65-F5344CB8AC3E}">
        <p14:creationId xmlns:p14="http://schemas.microsoft.com/office/powerpoint/2010/main" val="3286966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Ovlivňují cholinergní přenos nervového vzruchu</a:t>
            </a:r>
          </a:p>
          <a:p>
            <a:endParaRPr lang="cs-CZ" dirty="0"/>
          </a:p>
          <a:p>
            <a:r>
              <a:rPr lang="cs-CZ" dirty="0"/>
              <a:t>Základním mechanismem účinku je </a:t>
            </a:r>
            <a:r>
              <a:rPr lang="cs-CZ" dirty="0">
                <a:effectLst/>
              </a:rPr>
              <a:t>inhibice aktivity cholinesterázy, to vede k nahromadění acetylcholinu a nadměrnému dráždění cholinergních receptorů = </a:t>
            </a:r>
            <a:r>
              <a:rPr lang="cs-CZ" dirty="0">
                <a:solidFill>
                  <a:srgbClr val="FFFF00"/>
                </a:solidFill>
                <a:effectLst/>
              </a:rPr>
              <a:t>akutní cholinergní krize</a:t>
            </a:r>
          </a:p>
          <a:p>
            <a:endParaRPr lang="cs-CZ" dirty="0">
              <a:solidFill>
                <a:srgbClr val="FFFF00"/>
              </a:solidFill>
              <a:effectLst/>
            </a:endParaRPr>
          </a:p>
          <a:p>
            <a:r>
              <a:rPr lang="cs-CZ" dirty="0">
                <a:effectLst/>
              </a:rPr>
              <a:t>Klinickým důsledkem jsou příznaky v závislosti na jejich lokalizaci a typu (</a:t>
            </a:r>
            <a:r>
              <a:rPr lang="cs-CZ" dirty="0">
                <a:solidFill>
                  <a:srgbClr val="FFFF00"/>
                </a:solidFill>
                <a:effectLst/>
              </a:rPr>
              <a:t>muskarinové</a:t>
            </a:r>
            <a:r>
              <a:rPr lang="cs-CZ" dirty="0">
                <a:effectLst/>
              </a:rPr>
              <a:t>, </a:t>
            </a:r>
            <a:r>
              <a:rPr lang="cs-CZ" dirty="0">
                <a:solidFill>
                  <a:srgbClr val="FFFF00"/>
                </a:solidFill>
                <a:effectLst/>
              </a:rPr>
              <a:t>nikotinové</a:t>
            </a:r>
            <a:r>
              <a:rPr lang="cs-CZ" dirty="0">
                <a:effectLst/>
              </a:rPr>
              <a:t> a </a:t>
            </a:r>
            <a:r>
              <a:rPr lang="cs-CZ" dirty="0">
                <a:solidFill>
                  <a:srgbClr val="FFFF00"/>
                </a:solidFill>
                <a:effectLst/>
              </a:rPr>
              <a:t>centrální</a:t>
            </a:r>
            <a:r>
              <a:rPr lang="cs-CZ" dirty="0">
                <a:effectLst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421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Muskarinové příznaky:</a:t>
            </a:r>
          </a:p>
          <a:p>
            <a:pPr lvl="1"/>
            <a:r>
              <a:rPr lang="cs-CZ" dirty="0">
                <a:effectLst/>
              </a:rPr>
              <a:t>mióza, zvýšené slinění, slzení, pocení</a:t>
            </a:r>
          </a:p>
          <a:p>
            <a:pPr lvl="1"/>
            <a:r>
              <a:rPr lang="cs-CZ" dirty="0">
                <a:effectLst/>
              </a:rPr>
              <a:t>zvýšená sekrece bronchiálních žlázek, bronchokonstrikce</a:t>
            </a:r>
          </a:p>
          <a:p>
            <a:pPr lvl="1"/>
            <a:r>
              <a:rPr lang="cs-CZ" dirty="0">
                <a:effectLst/>
              </a:rPr>
              <a:t>zvýšená střevní peristaltika, bolesti břicha až kolikovitého charakteru</a:t>
            </a:r>
          </a:p>
          <a:p>
            <a:pPr lvl="1"/>
            <a:r>
              <a:rPr lang="cs-CZ" dirty="0">
                <a:effectLst/>
              </a:rPr>
              <a:t>bradykardie, pokles tlaku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Nikotinové příznaky:</a:t>
            </a:r>
          </a:p>
          <a:p>
            <a:pPr lvl="1"/>
            <a:r>
              <a:rPr lang="cs-CZ" dirty="0">
                <a:effectLst/>
              </a:rPr>
              <a:t>svalová ochablost, třes, záškuby příčně pruhovaných svalů</a:t>
            </a:r>
          </a:p>
          <a:p>
            <a:pPr lvl="1"/>
            <a:r>
              <a:rPr lang="cs-CZ" dirty="0">
                <a:effectLst/>
              </a:rPr>
              <a:t>svalové fascikulace přecházejí do tonicko-klonických křečí – to může vést až k ochrnutí (paralýze) kosterního svalstva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Centrální příznaky:</a:t>
            </a:r>
          </a:p>
          <a:p>
            <a:pPr lvl="1"/>
            <a:r>
              <a:rPr lang="cs-CZ" dirty="0">
                <a:effectLst/>
              </a:rPr>
              <a:t>bolesti hlavy, úzkost, nadměrná emoční labilita, neklid, závrať, deprese, zmatenost</a:t>
            </a:r>
          </a:p>
          <a:p>
            <a:pPr lvl="1"/>
            <a:r>
              <a:rPr lang="cs-CZ" dirty="0">
                <a:effectLst/>
              </a:rPr>
              <a:t>bezprostřední příčinou smrti těžkých intoxikací bývá akutní respirační insuficience (porucha funkce dechového centra a paralýza dýchacích svalů, včetně bránice)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158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V případě překonání akutní cholinergní krize je klinický obraz těžké akutní intoxikace NPL charakterizován celkovým metabolickým rozvratem především v důsledku dlouhodobé hypoxie a acidózy</a:t>
            </a:r>
          </a:p>
          <a:p>
            <a:r>
              <a:rPr lang="cs-CZ" dirty="0"/>
              <a:t>Po akutní těžké intoxikaci NPL mohou přetrvávat především neurologické a neuropsychické příznaky</a:t>
            </a:r>
          </a:p>
          <a:p>
            <a:r>
              <a:rPr lang="cs-CZ" dirty="0"/>
              <a:t>K rychlé a včasné diagnostice akutních otrav je potřeba anamnéza společně s detekcí a identifikací příslušné noxy, vyšetření klinického stavu otráveného a laboratorní vyšetření krve </a:t>
            </a:r>
          </a:p>
          <a:p>
            <a:pPr lvl="1"/>
            <a:r>
              <a:rPr lang="cs-CZ" dirty="0"/>
              <a:t>stanovení aktivity krevních cholinesteráz (výrazná inhibice = přímá příčina souvislost s otravou OF sloučeninami včetně NPL)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855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Terapie:</a:t>
            </a:r>
          </a:p>
          <a:p>
            <a:pPr lvl="1"/>
            <a:r>
              <a:rPr lang="cs-CZ" dirty="0"/>
              <a:t>Evakuace a dekontaminace</a:t>
            </a:r>
          </a:p>
          <a:p>
            <a:pPr lvl="1"/>
            <a:r>
              <a:rPr lang="cs-CZ" dirty="0"/>
              <a:t>Antidotum </a:t>
            </a:r>
          </a:p>
          <a:p>
            <a:pPr lvl="2"/>
            <a:r>
              <a:rPr lang="cs-CZ" dirty="0"/>
              <a:t>podání musí být jednoduché a rychlé, v době co nejkratší po expozici - nejlepší je použít individuální autoinjektor (prostředek pro jednoduché a rychlé podání roztoku látky intramuskulární cestou, obsahuje roztok účinné látky v komoře a skrytou injekční jehlu a pojistku – aplikace tlakem, většinou přední plocha stehna přes oděv)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anticholinergika</a:t>
            </a:r>
            <a:r>
              <a:rPr lang="cs-CZ" dirty="0"/>
              <a:t> (antagonisté acetylcholinu) + </a:t>
            </a:r>
            <a:r>
              <a:rPr lang="cs-CZ" dirty="0">
                <a:solidFill>
                  <a:srgbClr val="FFFF00"/>
                </a:solidFill>
              </a:rPr>
              <a:t>reaktivátory cholinesteráz </a:t>
            </a:r>
            <a:r>
              <a:rPr lang="cs-CZ" dirty="0"/>
              <a:t>(umožní návrat k normálnímu přenosu cholinergního nervového vzruchu cestou reaktivace inhibované AChE.) + obvykle doplněno </a:t>
            </a:r>
            <a:r>
              <a:rPr lang="cs-CZ" dirty="0">
                <a:solidFill>
                  <a:srgbClr val="FFFF00"/>
                </a:solidFill>
              </a:rPr>
              <a:t>antikonvulzivní terapií</a:t>
            </a:r>
          </a:p>
          <a:p>
            <a:pPr lvl="2"/>
            <a:r>
              <a:rPr lang="cs-CZ" dirty="0"/>
              <a:t>v současné době je AČR vybavena autoinjektorem </a:t>
            </a:r>
            <a:r>
              <a:rPr lang="cs-CZ" dirty="0">
                <a:solidFill>
                  <a:srgbClr val="FFFF00"/>
                </a:solidFill>
              </a:rPr>
              <a:t>COMBOPEN</a:t>
            </a:r>
            <a:r>
              <a:rPr lang="cs-CZ" dirty="0"/>
              <a:t> (obsahující anticholinergikum </a:t>
            </a:r>
            <a:r>
              <a:rPr lang="cs-CZ" dirty="0">
                <a:solidFill>
                  <a:srgbClr val="FFFF00"/>
                </a:solidFill>
              </a:rPr>
              <a:t>atropin </a:t>
            </a:r>
            <a:r>
              <a:rPr lang="cs-CZ" dirty="0"/>
              <a:t>a reaktivátor </a:t>
            </a:r>
            <a:r>
              <a:rPr lang="cs-CZ" dirty="0">
                <a:solidFill>
                  <a:srgbClr val="FFFF00"/>
                </a:solidFill>
              </a:rPr>
              <a:t>obidoxim</a:t>
            </a:r>
            <a:r>
              <a:rPr lang="cs-CZ" dirty="0"/>
              <a:t>) a autoinjektorem DIAZEPAM (obsahující antikonvulzivum diazepam), nejdříve podat COMBOPEN a pak DIAZEPAM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6274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Terapie:</a:t>
            </a:r>
          </a:p>
          <a:p>
            <a:pPr lvl="1"/>
            <a:r>
              <a:rPr lang="cs-CZ" dirty="0"/>
              <a:t>Antidotum:</a:t>
            </a:r>
          </a:p>
          <a:p>
            <a:pPr lvl="2"/>
            <a:r>
              <a:rPr lang="cs-CZ" dirty="0"/>
              <a:t>US army – MARK KIT (</a:t>
            </a:r>
            <a:r>
              <a:rPr lang="cs-CZ" dirty="0">
                <a:solidFill>
                  <a:srgbClr val="FFFF00"/>
                </a:solidFill>
              </a:rPr>
              <a:t>pralidoxim</a:t>
            </a:r>
            <a:r>
              <a:rPr lang="cs-CZ" dirty="0"/>
              <a:t> + atropin)</a:t>
            </a:r>
          </a:p>
          <a:p>
            <a:pPr lvl="2"/>
            <a:r>
              <a:rPr lang="cs-CZ" dirty="0"/>
              <a:t>dnes moderní trend tříkomorový autoinjektor (</a:t>
            </a:r>
            <a:r>
              <a:rPr lang="cs-CZ" dirty="0">
                <a:solidFill>
                  <a:srgbClr val="FFFF00"/>
                </a:solidFill>
              </a:rPr>
              <a:t>atropin, HI-6, diazepam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lékem volby ve skupině anticholinergik je na celém světě považován </a:t>
            </a:r>
            <a:r>
              <a:rPr lang="cs-CZ" dirty="0">
                <a:solidFill>
                  <a:srgbClr val="FFFF00"/>
                </a:solidFill>
              </a:rPr>
              <a:t>atropin</a:t>
            </a:r>
          </a:p>
          <a:p>
            <a:pPr lvl="3"/>
            <a:r>
              <a:rPr lang="cs-CZ" dirty="0"/>
              <a:t>podává se i.m. nebo i.v. v dávce 2–4 mg opakovaně v 10–30 minutových intervalech</a:t>
            </a:r>
          </a:p>
          <a:p>
            <a:pPr lvl="3"/>
            <a:r>
              <a:rPr lang="cs-CZ" dirty="0"/>
              <a:t>v podávání atropinu se pokračuje do prvních příznaků atropinizace (mydriáza, zčervenání kůže, suchost sliznic, tachykardie)</a:t>
            </a:r>
          </a:p>
          <a:p>
            <a:pPr lvl="2"/>
            <a:r>
              <a:rPr lang="cs-CZ" dirty="0"/>
              <a:t>v případě těžkých intoxikací je možné doplnit atropinizaci podáváním jiných anticholinergik s převahou centrálního účinku jako je </a:t>
            </a:r>
            <a:r>
              <a:rPr lang="cs-CZ" dirty="0">
                <a:solidFill>
                  <a:srgbClr val="FFFF00"/>
                </a:solidFill>
              </a:rPr>
              <a:t>benaktyzin</a:t>
            </a:r>
          </a:p>
          <a:p>
            <a:pPr lvl="1"/>
            <a:r>
              <a:rPr lang="cs-CZ" dirty="0"/>
              <a:t>V případě závažné intoxikace vedoucí k akutní respirační insuficienci je třeba počítat s podporou dýchání a srdeční činnosti a regulaci vnitřního prostředí (acidózy)</a:t>
            </a:r>
          </a:p>
          <a:p>
            <a:pPr lvl="2"/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35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Nervově paralytické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pokud se uvažuje o případném teroristickém útoku za použití NPL, není možné jen kalkulovat s následným podáním antidot po expozici, ale je nutné uvažovat i o možnosti, aby zachránci kteří přijdou do zamořeného prostoru byli před účinky NPL chránění co nejlépe</a:t>
            </a:r>
          </a:p>
          <a:p>
            <a:pPr lvl="1"/>
            <a:r>
              <a:rPr lang="cs-CZ" dirty="0"/>
              <a:t>farmakologická profylaxe je založena na zvýšení odolnosti organismu vůči NPL a současně na zvýšení účinnosti následné antidotní terapie</a:t>
            </a:r>
          </a:p>
          <a:p>
            <a:pPr lvl="1"/>
            <a:r>
              <a:rPr lang="cs-CZ" dirty="0"/>
              <a:t>nástup účinků profylaktika nastane až za 30 minut po jeho použití</a:t>
            </a:r>
          </a:p>
          <a:p>
            <a:pPr lvl="1"/>
            <a:r>
              <a:rPr lang="cs-CZ" dirty="0"/>
              <a:t>v AČR k dispozici dva preparáty: 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PANPAL</a:t>
            </a:r>
            <a:r>
              <a:rPr lang="cs-CZ" dirty="0"/>
              <a:t> </a:t>
            </a:r>
          </a:p>
          <a:p>
            <a:pPr lvl="3"/>
            <a:r>
              <a:rPr lang="cs-CZ" dirty="0"/>
              <a:t>perorálně, účinek trvá nejméně 8 hodin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TRANSANT</a:t>
            </a:r>
          </a:p>
          <a:p>
            <a:pPr lvl="3"/>
            <a:r>
              <a:rPr lang="cs-CZ" dirty="0"/>
              <a:t>transdermálně, aplikuje se na dolní část zad, účinek trvá nejméně 12 hodin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9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1456 - Bělehrad – krysy s arsenikem (obránci města posypali krysy a hromadně je vypouštěli proti útočníkům)</a:t>
            </a:r>
          </a:p>
          <a:p>
            <a:r>
              <a:rPr lang="cs-CZ" dirty="0"/>
              <a:t>19. století - admirál Dundonald – návrh použití chemikálií ve válce (proti ruským vojskům během krymské války, avšak nedosáhl podpory anglické vlády)</a:t>
            </a:r>
          </a:p>
          <a:p>
            <a:r>
              <a:rPr lang="cs-CZ" dirty="0"/>
              <a:t>1862 – během občanské války v Americe padnul návrh na použití chlóru jako bojové látky (nebylo uskutečněno, myšlenka masového použití otravných látek průmyslově vyráběných patří Američanům, realizace však byla provedena v Evropě na základě doporučení německého chemika Habera)</a:t>
            </a:r>
          </a:p>
        </p:txBody>
      </p:sp>
    </p:spTree>
    <p:extLst>
      <p:ext uri="{BB962C8B-B14F-4D97-AF65-F5344CB8AC3E}">
        <p14:creationId xmlns:p14="http://schemas.microsoft.com/office/powerpoint/2010/main" val="2802809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Zpuchýřující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9669454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37025"/>
            <a:ext cx="9613861" cy="47209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vysoce toxické látky, pro které je typický devastující, špatně se hojící efekt na tkán (založený na jejich cytotoxicitě)</a:t>
            </a:r>
          </a:p>
          <a:p>
            <a:r>
              <a:rPr lang="cs-CZ" dirty="0">
                <a:solidFill>
                  <a:srgbClr val="FFFF00"/>
                </a:solidFill>
              </a:rPr>
              <a:t>Yperity: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sirný yperit (HD), </a:t>
            </a:r>
            <a:r>
              <a:rPr lang="cs-CZ" dirty="0"/>
              <a:t>oxolový yperit (T-yperit), zimní yperitová směs, obsahující sirný a oxolový yperit (HT), sesquiyperit (</a:t>
            </a:r>
            <a:r>
              <a:rPr lang="cs-CZ" dirty="0">
                <a:solidFill>
                  <a:srgbClr val="FFFF00"/>
                </a:solidFill>
              </a:rPr>
              <a:t>Q yperit</a:t>
            </a:r>
            <a:r>
              <a:rPr lang="cs-CZ" dirty="0"/>
              <a:t>), </a:t>
            </a:r>
            <a:r>
              <a:rPr lang="cs-CZ" dirty="0">
                <a:solidFill>
                  <a:srgbClr val="FFFF00"/>
                </a:solidFill>
              </a:rPr>
              <a:t>dusíkové yperity</a:t>
            </a:r>
          </a:p>
          <a:p>
            <a:pPr lvl="1"/>
            <a:r>
              <a:rPr lang="cs-CZ" dirty="0"/>
              <a:t>v čistém stavu yperity připomínají bezbarvou olejovitou kapalinu (v technickém stavu nažloutlou až hnědočernou)</a:t>
            </a:r>
          </a:p>
          <a:p>
            <a:pPr lvl="1"/>
            <a:r>
              <a:rPr lang="cs-CZ" dirty="0"/>
              <a:t>charakteristický zápach (po hořčici, křenu, cibuli či spálené gumě)</a:t>
            </a:r>
          </a:p>
          <a:p>
            <a:pPr lvl="1"/>
            <a:r>
              <a:rPr lang="cs-CZ" dirty="0"/>
              <a:t>ve vodě jsou nepatrně rozpustné (přesto schopny vytvořit ve vodě zdraví nebezpečnou koncentraci) - Dobře rozpustné v organických rozpouštědlech</a:t>
            </a:r>
          </a:p>
          <a:p>
            <a:pPr lvl="1"/>
            <a:r>
              <a:rPr lang="cs-CZ" dirty="0"/>
              <a:t>dobře pronikají většinou tkanin a materiálů</a:t>
            </a:r>
          </a:p>
          <a:p>
            <a:r>
              <a:rPr lang="cs-CZ" dirty="0">
                <a:solidFill>
                  <a:srgbClr val="FFFF00"/>
                </a:solidFill>
              </a:rPr>
              <a:t>Lewisit:</a:t>
            </a:r>
          </a:p>
          <a:p>
            <a:pPr lvl="1"/>
            <a:r>
              <a:rPr lang="cs-CZ" dirty="0"/>
              <a:t>bezbarvá kapalina bez zápachu (technický produkt může páchnout po pelargoniích), dobře rozpustný v organických rozpouštědlech a je méně stálý než yperity</a:t>
            </a:r>
          </a:p>
          <a:p>
            <a:pPr lvl="1"/>
            <a:r>
              <a:rPr lang="cs-CZ" dirty="0"/>
              <a:t>také nazýván jako rosa smrti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44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/>
              <a:t>Klinické příznaky akutní intoxikace zpuchýřujícími OL se u zasaženého organismu objevují až po poměrně dlouhé době latence a obvykle dominují příznaky vyvolané lokálním poškozením v závislosti s bránou vstupu noxy:</a:t>
            </a:r>
          </a:p>
          <a:p>
            <a:r>
              <a:rPr lang="cs-CZ" dirty="0">
                <a:solidFill>
                  <a:srgbClr val="FFFF00"/>
                </a:solidFill>
              </a:rPr>
              <a:t>Kůže:</a:t>
            </a:r>
          </a:p>
          <a:p>
            <a:pPr lvl="1"/>
            <a:r>
              <a:rPr lang="cs-CZ" dirty="0"/>
              <a:t>charakteristická je doba latence bez jakýchkoliv příznaků (včetně dráždění, trvající 4–6 hodin), pak zčervenání a otok, doprovázené pocitem svědění a pálení</a:t>
            </a:r>
          </a:p>
          <a:p>
            <a:pPr lvl="1"/>
            <a:r>
              <a:rPr lang="cs-CZ" dirty="0"/>
              <a:t>za cca 24 hodin se začnou tvořit na periferii zasažené kůže drobné puchýřky, které se postupně slévají ve stále větší puchýře až se vytvoří veliký puchýř nad celou zasaženou plochou </a:t>
            </a:r>
          </a:p>
        </p:txBody>
      </p:sp>
    </p:spTree>
    <p:extLst>
      <p:ext uri="{BB962C8B-B14F-4D97-AF65-F5344CB8AC3E}">
        <p14:creationId xmlns:p14="http://schemas.microsoft.com/office/powerpoint/2010/main" val="476556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749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Kůže:</a:t>
            </a:r>
          </a:p>
          <a:p>
            <a:pPr lvl="1"/>
            <a:r>
              <a:rPr lang="cs-CZ" dirty="0"/>
              <a:t>vzniká bulózní dermatitida, která je u lehčích případů intoxikace povrchní (po stržení krytu puchýře se objevuje na povrchu kůže temně červená eroze), u těžších případů zasažení hluboká, projevující se po stržení krytu puchýře bolestivým vředem, zasahujícím až do podkoží</a:t>
            </a:r>
          </a:p>
          <a:p>
            <a:r>
              <a:rPr lang="cs-CZ" dirty="0">
                <a:solidFill>
                  <a:srgbClr val="FFFF00"/>
                </a:solidFill>
              </a:rPr>
              <a:t>Oči:</a:t>
            </a:r>
          </a:p>
          <a:p>
            <a:pPr lvl="1"/>
            <a:r>
              <a:rPr lang="cs-CZ" dirty="0"/>
              <a:t>pocity pálení, řezání, světloplachostí a pocitem cizího tělesa v oku, doprovázenými otokem a zarudnutím víček i spojivek</a:t>
            </a:r>
          </a:p>
          <a:p>
            <a:pPr lvl="1"/>
            <a:r>
              <a:rPr lang="cs-CZ" dirty="0"/>
              <a:t>v případě těžkého zasažení oka může dojít k hlubokému zánětu rohovky, který může skončit i vytvořením rohovkového vředu, a k zánětu duhovky </a:t>
            </a:r>
          </a:p>
          <a:p>
            <a:pPr lvl="1"/>
            <a:r>
              <a:rPr lang="cs-CZ" dirty="0"/>
              <a:t>v nejtěžších případech dochází až k panoftalmii (ztrátě celého oka)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00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Inhalační intoxikace:</a:t>
            </a:r>
          </a:p>
          <a:p>
            <a:pPr lvl="1"/>
            <a:r>
              <a:rPr lang="cs-CZ" dirty="0"/>
              <a:t>v případě lehké intoxikace - lehký zánět horních cest dýchacích</a:t>
            </a:r>
          </a:p>
          <a:p>
            <a:pPr lvl="1"/>
            <a:r>
              <a:rPr lang="cs-CZ" dirty="0"/>
              <a:t>v případě těžké intoxikace -  katarální až fibrinózně nekrotická bronchopneumonie</a:t>
            </a:r>
          </a:p>
          <a:p>
            <a:pPr lvl="1"/>
            <a:r>
              <a:rPr lang="cs-CZ" dirty="0"/>
              <a:t>zasažený nejprve pociťuje tlak a škrábání za sternem, dráždivý kašel, který se může změnit v kašel produktivní s expektorací hlenu s příměsí krve, tlak v epigastriu až nevolnost</a:t>
            </a:r>
          </a:p>
          <a:p>
            <a:pPr lvl="1"/>
            <a:r>
              <a:rPr lang="cs-CZ" dirty="0"/>
              <a:t>schvácenost, vysoké teploty (až 39 °C) a na plicích nález charakteristický pro bronchopneumonii</a:t>
            </a:r>
          </a:p>
          <a:p>
            <a:pPr lvl="1"/>
            <a:r>
              <a:rPr lang="cs-CZ" dirty="0"/>
              <a:t>v těžších případech hrozí smrt po 3-4 dnech od intoxikace (u přeživších po 4. dni dochází ke zlepšení)</a:t>
            </a:r>
          </a:p>
          <a:p>
            <a:pPr lvl="1"/>
            <a:r>
              <a:rPr lang="cs-CZ" dirty="0"/>
              <a:t>devátý až desátý den po otravě je zasažený ohrožen udušením </a:t>
            </a:r>
          </a:p>
          <a:p>
            <a:pPr lvl="2"/>
            <a:r>
              <a:rPr lang="cs-CZ" dirty="0"/>
              <a:t>z důvodu ucpání drobných bronchů uvolněnými pablánami vytvořenými v místech nekrotické devastace sliznice dýchacích cest, případně sekundární bakteriální bronchopneumonií, abscesy či gangrénami plicní tkáně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707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Perorální intoxikace:</a:t>
            </a:r>
          </a:p>
          <a:p>
            <a:pPr lvl="1"/>
            <a:r>
              <a:rPr lang="cs-CZ" dirty="0"/>
              <a:t>nevolnost, bolesti v epigastriu, úporné zvracení a průjmy s příměsí krve</a:t>
            </a:r>
          </a:p>
          <a:p>
            <a:pPr lvl="1"/>
            <a:r>
              <a:rPr lang="cs-CZ" dirty="0"/>
              <a:t>ztráta tekutin spolu s přímým toxickým účinkem zpuchýřujících OL vede ke stavům, které se podobají těžkým průjmovým onemocněním (jako je cholera)</a:t>
            </a:r>
          </a:p>
          <a:p>
            <a:pPr lvl="1"/>
            <a:r>
              <a:rPr lang="cs-CZ" dirty="0"/>
              <a:t>stav může být komplikován hypovolemickým šokem ze ztráty tekutin nebo závažnými infekčními komplikacemi v případě perforace zažívací trubice</a:t>
            </a:r>
          </a:p>
          <a:p>
            <a:pPr lvl="1"/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celkové příznaky otravy:</a:t>
            </a:r>
          </a:p>
          <a:p>
            <a:pPr lvl="1"/>
            <a:r>
              <a:rPr lang="cs-CZ" dirty="0"/>
              <a:t>poruchy motoriky, apatie, deprese a melancholické stavy, útlum krvetvorby z důvodu poškození kostní dřeně, snížená odolnost k sekundární infekci a funkční porucha kardiovaskulárního systému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01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Dojde–li k zamoření, je nutný co nejrychlejší odsun ze zamořeného prostoru a odmoření zasažené kůže, očí, případně dutiny ústní a nosní</a:t>
            </a:r>
          </a:p>
          <a:p>
            <a:r>
              <a:rPr lang="cs-CZ" dirty="0"/>
              <a:t>K odmoření kůže slouží univerzální odmořovací prostředek </a:t>
            </a:r>
            <a:r>
              <a:rPr lang="cs-CZ" dirty="0">
                <a:solidFill>
                  <a:srgbClr val="FFFF00"/>
                </a:solidFill>
              </a:rPr>
              <a:t>DESPRACH</a:t>
            </a:r>
            <a:r>
              <a:rPr lang="cs-CZ" dirty="0"/>
              <a:t>, založený na adsorpční schopnosti nebo tekutá odmořovadla hydrolyzující otravnou látku na netoxické produkty (pro kůži 1–2 % monochloramin B či </a:t>
            </a:r>
            <a:r>
              <a:rPr lang="cs-CZ" dirty="0">
                <a:solidFill>
                  <a:srgbClr val="FFFF00"/>
                </a:solidFill>
              </a:rPr>
              <a:t>0,5–1 % manganistan draselný</a:t>
            </a:r>
            <a:r>
              <a:rPr lang="cs-CZ" dirty="0"/>
              <a:t>, pro oči a dutinu ústní či nosní </a:t>
            </a:r>
            <a:r>
              <a:rPr lang="cs-CZ" dirty="0">
                <a:solidFill>
                  <a:srgbClr val="FFFF00"/>
                </a:solidFill>
              </a:rPr>
              <a:t>1–2 % roztok jedlé sody </a:t>
            </a:r>
            <a:r>
              <a:rPr lang="cs-CZ" dirty="0"/>
              <a:t>či 0,25–0,5 % roztok monochloraminu B, v nouzi FR nebo voda)</a:t>
            </a:r>
          </a:p>
        </p:txBody>
      </p:sp>
    </p:spTree>
    <p:extLst>
      <p:ext uri="{BB962C8B-B14F-4D97-AF65-F5344CB8AC3E}">
        <p14:creationId xmlns:p14="http://schemas.microsoft.com/office/powerpoint/2010/main" val="17248888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Terapie:</a:t>
            </a:r>
          </a:p>
          <a:p>
            <a:pPr lvl="1"/>
            <a:r>
              <a:rPr lang="cs-CZ" dirty="0"/>
              <a:t>v případě zasažení nechráněné kůže snesení puchýřů za aseptických podmínek (snažíme se zachovat puchýře na kůži až do doby možnosti jejich aseptického odstranění z důvodu zachování přirozené bariéry před infekcí) a sterilní krytí kožních defektů</a:t>
            </a:r>
          </a:p>
          <a:p>
            <a:pPr lvl="1"/>
            <a:r>
              <a:rPr lang="cs-CZ" dirty="0"/>
              <a:t>při zasažení dýchacích cest je vhodná inhalace 2 % roztoku bikarbonátu sodného a podání expektorancií či antitusik, dle charakteru kašle</a:t>
            </a:r>
          </a:p>
          <a:p>
            <a:pPr lvl="1"/>
            <a:r>
              <a:rPr lang="cs-CZ" dirty="0"/>
              <a:t>v případě perorální otravy je užitečné vyvolat zvracení, ale pouze do ½ hodiny po požití noxy z důvodu vysokého rizika perforace žaludku v případě delšího působení noxy (to samé platí pro výplach žaludku)</a:t>
            </a:r>
          </a:p>
          <a:p>
            <a:pPr lvl="1"/>
            <a:r>
              <a:rPr lang="cs-CZ" dirty="0"/>
              <a:t>v případě perorální otravy je nejdůležitější co nejdříve provést odsátí žaludečního obsahu, následný opakovaný výplach žaludku 1 % thiosíranem sodným či 0,05 % manganistanem draselným v objemu maximálně 500 ml a následné podání adsorpčního uhlí</a:t>
            </a:r>
          </a:p>
        </p:txBody>
      </p:sp>
    </p:spTree>
    <p:extLst>
      <p:ext uri="{BB962C8B-B14F-4D97-AF65-F5344CB8AC3E}">
        <p14:creationId xmlns:p14="http://schemas.microsoft.com/office/powerpoint/2010/main" val="4639491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Zpuchýřující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Terapie:</a:t>
            </a:r>
          </a:p>
          <a:p>
            <a:pPr lvl="1"/>
            <a:r>
              <a:rPr lang="cs-CZ" dirty="0"/>
              <a:t>při těžších otravách podáváme širokospektrá ATB z důvodu prevence před infekcí, antihistaminika a kortikoidy za účelem utlumení případných alergických reakcí a snížení intenzity zánětlivých projevů</a:t>
            </a:r>
          </a:p>
          <a:p>
            <a:pPr lvl="1"/>
            <a:r>
              <a:rPr lang="cs-CZ" dirty="0"/>
              <a:t>tlumit bolest silnými analgetiky</a:t>
            </a:r>
          </a:p>
          <a:p>
            <a:r>
              <a:rPr lang="cs-CZ" dirty="0"/>
              <a:t>antidotum proti zpuchýřujícím látkám není k dispozici, nicméně v případě otravy lewisitem je možné podat otrávenému specifické antidotum proti lewisitu </a:t>
            </a:r>
            <a:r>
              <a:rPr lang="cs-CZ" dirty="0">
                <a:solidFill>
                  <a:srgbClr val="FFFF00"/>
                </a:solidFill>
              </a:rPr>
              <a:t>dimerkaptopropanol</a:t>
            </a:r>
            <a:r>
              <a:rPr lang="cs-CZ" dirty="0"/>
              <a:t> (BAL – British anti-Lewisit) nebo jeho analog </a:t>
            </a:r>
            <a:r>
              <a:rPr lang="cs-CZ" dirty="0">
                <a:solidFill>
                  <a:srgbClr val="FFFF00"/>
                </a:solidFill>
              </a:rPr>
              <a:t>dimerkaptopropansulfát</a:t>
            </a:r>
            <a:r>
              <a:rPr lang="cs-CZ" dirty="0"/>
              <a:t> (DMPS) </a:t>
            </a:r>
          </a:p>
          <a:p>
            <a:pPr lvl="1"/>
            <a:r>
              <a:rPr lang="cs-CZ" dirty="0"/>
              <a:t>eliminuje toxický efekt arzénu obsaženého v molekule lewisitu</a:t>
            </a:r>
          </a:p>
          <a:p>
            <a:pPr lvl="1"/>
            <a:r>
              <a:rPr lang="cs-CZ" dirty="0"/>
              <a:t>účinný po dobu 24 hodin po zasažení</a:t>
            </a:r>
          </a:p>
          <a:p>
            <a:pPr lvl="1"/>
            <a:r>
              <a:rPr lang="cs-CZ" dirty="0"/>
              <a:t>doporučuje se podávat 3–6 dávek antidota intramuskulárně během prvních 24 hodin po intoxikaci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96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zneschopňující</a:t>
            </a:r>
          </a:p>
        </p:txBody>
      </p:sp>
    </p:spTree>
    <p:extLst>
      <p:ext uri="{BB962C8B-B14F-4D97-AF65-F5344CB8AC3E}">
        <p14:creationId xmlns:p14="http://schemas.microsoft.com/office/powerpoint/2010/main" val="212397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současně s hledáním vhodných otravných látek byly vyvíjeny i prostředky jejich bojového nasazení (granáty…)</a:t>
            </a:r>
          </a:p>
          <a:p>
            <a:r>
              <a:rPr lang="cs-CZ" dirty="0"/>
              <a:t>1914–1918 - 1. světová válka – počátek éry CHZ (útok německých vojsk s použitím chlóru dne 22. 4. 1915 na 6-8km úseku fronty u belgického města Ypres v proti Francouzům) </a:t>
            </a:r>
          </a:p>
          <a:p>
            <a:pPr lvl="1"/>
            <a:r>
              <a:rPr lang="cs-CZ" dirty="0"/>
              <a:t>během 5 minut bylo do vzduchu rozptýleno kolem 180 tun chlóru</a:t>
            </a:r>
          </a:p>
          <a:p>
            <a:pPr lvl="1"/>
            <a:r>
              <a:rPr lang="cs-CZ" dirty="0"/>
              <a:t>15 000 zasažených osob, z nichž do 2 dnů zemřela jedna třetina</a:t>
            </a:r>
          </a:p>
          <a:p>
            <a:pPr lvl="1"/>
            <a:r>
              <a:rPr lang="cs-CZ" dirty="0"/>
              <a:t>silný účinek = francouzská vojska neměla ochranné prostředky (i přesto, že byla upozorněna na blížící se plynový útok)</a:t>
            </a:r>
          </a:p>
          <a:p>
            <a:r>
              <a:rPr lang="cs-CZ" dirty="0"/>
              <a:t>Prosinec 1915 - Němci poprvé použili toxičtější plyn – fosgen (nejpoužívanější otravná látka 1. světové války)</a:t>
            </a:r>
          </a:p>
        </p:txBody>
      </p:sp>
    </p:spTree>
    <p:extLst>
      <p:ext uri="{BB962C8B-B14F-4D97-AF65-F5344CB8AC3E}">
        <p14:creationId xmlns:p14="http://schemas.microsoft.com/office/powerpoint/2010/main" val="1035729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psychicky zneschopňující </a:t>
            </a:r>
            <a:r>
              <a:rPr lang="cs-CZ" dirty="0"/>
              <a:t>(psychotomimetika)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fyzicky zneschopňující </a:t>
            </a:r>
            <a:r>
              <a:rPr lang="cs-CZ" dirty="0"/>
              <a:t>(fyzikanty)</a:t>
            </a:r>
          </a:p>
          <a:p>
            <a:pPr lvl="1"/>
            <a:r>
              <a:rPr lang="cs-CZ" dirty="0"/>
              <a:t>hranice mezi skupinami je pohyblivá</a:t>
            </a:r>
          </a:p>
          <a:p>
            <a:pPr lvl="1"/>
            <a:endParaRPr lang="cs-CZ" dirty="0"/>
          </a:p>
          <a:p>
            <a:r>
              <a:rPr lang="cs-CZ" dirty="0"/>
              <a:t>Cílem použití zneschopňujících látek je vyřazení lidí z racionální činnosti na přechodnou dobu</a:t>
            </a:r>
          </a:p>
          <a:p>
            <a:endParaRPr lang="cs-CZ" dirty="0"/>
          </a:p>
          <a:p>
            <a:r>
              <a:rPr lang="cs-CZ" dirty="0"/>
              <a:t>Dávky až 100x nižší než dávky letální</a:t>
            </a:r>
          </a:p>
          <a:p>
            <a:endParaRPr lang="cs-CZ" dirty="0"/>
          </a:p>
          <a:p>
            <a:r>
              <a:rPr lang="cs-CZ" dirty="0"/>
              <a:t>Tyto látky nemají dlouhotrvající účinky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848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psychicky zneschopňující</a:t>
            </a:r>
          </a:p>
        </p:txBody>
      </p:sp>
    </p:spTree>
    <p:extLst>
      <p:ext uri="{BB962C8B-B14F-4D97-AF65-F5344CB8AC3E}">
        <p14:creationId xmlns:p14="http://schemas.microsoft.com/office/powerpoint/2010/main" val="2677616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Látky, které bez hrubší poruchy vědomí vyvolávají u psychicky zdravého člověka změny ve sféře emoční a ve sféře vnímání, jindy vedou i k poruchám myšlení, a to všechno bez výraznějšího ovlivnění tělesných funkcí</a:t>
            </a:r>
          </a:p>
          <a:p>
            <a:endParaRPr lang="cs-CZ" dirty="0"/>
          </a:p>
          <a:p>
            <a:r>
              <a:rPr lang="cs-CZ" dirty="0"/>
              <a:t>Pro tyto látky jsou používána synonyma: psychotomimetika, halucinogeny, fantastika, psychedelika, psychodysleptika, psycholytika</a:t>
            </a:r>
          </a:p>
          <a:p>
            <a:endParaRPr lang="cs-CZ" dirty="0"/>
          </a:p>
          <a:p>
            <a:r>
              <a:rPr lang="cs-CZ" dirty="0"/>
              <a:t>Řada z těchto látek je zneužívána jako drogy</a:t>
            </a:r>
          </a:p>
        </p:txBody>
      </p:sp>
    </p:spTree>
    <p:extLst>
      <p:ext uri="{BB962C8B-B14F-4D97-AF65-F5344CB8AC3E}">
        <p14:creationId xmlns:p14="http://schemas.microsoft.com/office/powerpoint/2010/main" val="1091924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/>
              <a:t>kyselina d-</a:t>
            </a:r>
            <a:r>
              <a:rPr lang="cs-CZ" dirty="0" err="1"/>
              <a:t>lysergová</a:t>
            </a:r>
            <a:r>
              <a:rPr lang="cs-CZ" dirty="0"/>
              <a:t> a její deriváty (</a:t>
            </a:r>
            <a:r>
              <a:rPr lang="cs-CZ" dirty="0">
                <a:solidFill>
                  <a:srgbClr val="FFFF00"/>
                </a:solidFill>
              </a:rPr>
              <a:t>LSD-25</a:t>
            </a:r>
            <a:r>
              <a:rPr lang="cs-CZ" dirty="0"/>
              <a:t>, ALD-52, LAE-32)</a:t>
            </a:r>
          </a:p>
          <a:p>
            <a:pPr lvl="1"/>
            <a:r>
              <a:rPr lang="cs-CZ" dirty="0"/>
              <a:t>fenylethylaminy (meskalin, amfetamin, efedrin)</a:t>
            </a:r>
          </a:p>
          <a:p>
            <a:pPr lvl="1"/>
            <a:r>
              <a:rPr lang="cs-CZ" dirty="0"/>
              <a:t>indolalkylaminy (bufotenin, psilocin, psilocybin)</a:t>
            </a:r>
          </a:p>
          <a:p>
            <a:pPr lvl="1"/>
            <a:r>
              <a:rPr lang="cs-CZ" dirty="0"/>
              <a:t>ostatní indolové deriváty (harmin, harmalin, ibogain)</a:t>
            </a:r>
          </a:p>
          <a:p>
            <a:pPr lvl="1"/>
            <a:r>
              <a:rPr lang="cs-CZ" dirty="0"/>
              <a:t>anticholinergika (atropin, skopolamin, benaktyzin, </a:t>
            </a:r>
            <a:r>
              <a:rPr lang="cs-CZ" dirty="0">
                <a:solidFill>
                  <a:srgbClr val="FFFF00"/>
                </a:solidFill>
              </a:rPr>
              <a:t>BZ látka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arylcyklohexylaminy (fencyklidin, adamantylfencyklidin)</a:t>
            </a:r>
          </a:p>
          <a:p>
            <a:pPr lvl="1"/>
            <a:r>
              <a:rPr lang="cs-CZ" dirty="0"/>
              <a:t>různorodá skupina (cannabis, kokain, arekolin)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22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LSD-25:</a:t>
            </a:r>
          </a:p>
          <a:p>
            <a:pPr lvl="1"/>
            <a:r>
              <a:rPr lang="cs-CZ" dirty="0"/>
              <a:t>přechodná akutní porucha myšlenkových procesů, projevující se urychlením myšlenek až myšlenkovým tryskem (vzácně zpomalení myšlení)</a:t>
            </a:r>
          </a:p>
          <a:p>
            <a:pPr lvl="1"/>
            <a:r>
              <a:rPr lang="cs-CZ" dirty="0"/>
              <a:t>dochází k poruchám řeči, vyjadřování, vyskytuje se nemotivovaný smích</a:t>
            </a:r>
          </a:p>
          <a:p>
            <a:pPr lvl="1"/>
            <a:r>
              <a:rPr lang="cs-CZ" dirty="0"/>
              <a:t>častý je výskyt halucinací</a:t>
            </a:r>
          </a:p>
          <a:p>
            <a:pPr lvl="1"/>
            <a:r>
              <a:rPr lang="cs-CZ" dirty="0"/>
              <a:t>intoxikovaným se zdá, že vidí geometrické obrazce, figury lidí nebo zvířat + změny ve vnímání času + porušeny sluchové vjemy</a:t>
            </a:r>
          </a:p>
          <a:p>
            <a:pPr lvl="1"/>
            <a:r>
              <a:rPr lang="cs-CZ" dirty="0"/>
              <a:t>euforie nebo deprese, nekoordinované pohyby, záškuby lýtkových svalů, tváří a víček, jindy je přítomen tremor, vzácně křeče</a:t>
            </a:r>
          </a:p>
          <a:p>
            <a:pPr lvl="1"/>
            <a:r>
              <a:rPr lang="cs-CZ" dirty="0"/>
              <a:t>z vegetativních příznaků jsou přítomny tachykardie, vzestup krevního tlaku, slinění, pocity tepla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524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LSD-25:</a:t>
            </a:r>
          </a:p>
          <a:p>
            <a:pPr lvl="1"/>
            <a:r>
              <a:rPr lang="cs-CZ" dirty="0"/>
              <a:t>diagnóza intoxikace = hromadný výskyt intoxikací s typickými psychickými a vegetativními příznaky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akutní fázi intoxikace je třeba zabránit, aby se abnormální chování a jednání jedinců pod vlivem LSD-25 nestalo zdrojem sebepoškození, zranění jiných, případně smrti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nejúčinnějším je antagonista jak psychických, tak vegetativních symptomů LSD-25 je </a:t>
            </a:r>
            <a:r>
              <a:rPr lang="cs-CZ" dirty="0">
                <a:solidFill>
                  <a:srgbClr val="FFFF00"/>
                </a:solidFill>
              </a:rPr>
              <a:t>chlorpromazin </a:t>
            </a:r>
            <a:r>
              <a:rPr lang="cs-CZ" dirty="0"/>
              <a:t>(Plegomazin) a příbuzné fenothiazinové přípravky</a:t>
            </a:r>
          </a:p>
        </p:txBody>
      </p:sp>
    </p:spTree>
    <p:extLst>
      <p:ext uri="{BB962C8B-B14F-4D97-AF65-F5344CB8AC3E}">
        <p14:creationId xmlns:p14="http://schemas.microsoft.com/office/powerpoint/2010/main" val="39039541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látka:</a:t>
            </a:r>
          </a:p>
          <a:p>
            <a:pPr lvl="1"/>
            <a:r>
              <a:rPr lang="cs-CZ" dirty="0"/>
              <a:t>prozatím jediná bojová chemická látka, která byla naplněna do munice</a:t>
            </a:r>
          </a:p>
          <a:p>
            <a:pPr lvl="1"/>
            <a:r>
              <a:rPr lang="cs-CZ" dirty="0"/>
              <a:t>za obvyklých laboratorních podmínek je stabilní, ve vodě málo rozpustný, bezbarvý krystalický prášek bez zápachu</a:t>
            </a:r>
          </a:p>
          <a:p>
            <a:pPr lvl="1"/>
            <a:r>
              <a:rPr lang="cs-CZ" dirty="0"/>
              <a:t>psychotomimetický účinek několikanásobně převyšuje účinek atropinu</a:t>
            </a:r>
          </a:p>
          <a:p>
            <a:pPr lvl="1"/>
            <a:r>
              <a:rPr lang="cs-CZ" dirty="0"/>
              <a:t>účinky se dostavují asi za ½ h, vrchol působení se klade mezi 4. a 8. h po expozici aerosolu</a:t>
            </a:r>
          </a:p>
          <a:p>
            <a:pPr lvl="1"/>
            <a:r>
              <a:rPr lang="cs-CZ" dirty="0"/>
              <a:t>účinky mohou v různé intenzitě přetrvávat 2–5 dnů v závislosti na velikosti dávky</a:t>
            </a:r>
          </a:p>
          <a:p>
            <a:pPr lvl="1"/>
            <a:r>
              <a:rPr lang="cs-CZ" dirty="0"/>
              <a:t>první toxické příznaky jsou vegetativní povahy a objevují se za 30–60 min po podání látky a přetrvávají obvykle několik hodin</a:t>
            </a:r>
          </a:p>
        </p:txBody>
      </p:sp>
    </p:spTree>
    <p:extLst>
      <p:ext uri="{BB962C8B-B14F-4D97-AF65-F5344CB8AC3E}">
        <p14:creationId xmlns:p14="http://schemas.microsoft.com/office/powerpoint/2010/main" val="39763606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látka:</a:t>
            </a:r>
          </a:p>
          <a:p>
            <a:pPr lvl="1"/>
            <a:r>
              <a:rPr lang="cs-CZ" dirty="0"/>
              <a:t>tachykardie v klidu, zčervenání obličeje (flush) a kůže, snížení až vymizení salivace, retence moče, zácpa, třes prstů, mydriáza se sníženou reakcí zornic na světlo a paralýza akomodace</a:t>
            </a:r>
          </a:p>
          <a:p>
            <a:pPr lvl="1"/>
            <a:r>
              <a:rPr lang="cs-CZ" dirty="0"/>
              <a:t>pocit sucha a pálení v hrdle a ústech, pocit tepla</a:t>
            </a:r>
          </a:p>
          <a:p>
            <a:pPr lvl="1"/>
            <a:r>
              <a:rPr lang="cs-CZ" dirty="0"/>
              <a:t>v období rozvinutých vegetativních příznaků intoxikace se objevují první známky postižení psychických funkcí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delirantní fáze </a:t>
            </a:r>
            <a:r>
              <a:rPr lang="cs-CZ" dirty="0"/>
              <a:t>intoxikace se začíná obvykle rozvíjet mezi 1–1,5 h po průniku otravné látky do organismu a odeznívá mezi 6.–8. h, manifestuje se změnami procesu myšlení, nálady, časovými a místními změnami kontaktu s okolím, halucinacemi, výrazným psychomotorickým neklidem a poruchami rovnováhy, delirantní stav je doprovázen výskytem různých halucinací (sluchové, zrakové, čichové, dotykové), řeč se stává nesrozumitelnou </a:t>
            </a:r>
          </a:p>
          <a:p>
            <a:pPr lvl="2"/>
            <a:r>
              <a:rPr lang="cs-CZ" dirty="0"/>
              <a:t>po odeznění delirantní fáze otravy nastupuje </a:t>
            </a:r>
            <a:r>
              <a:rPr lang="cs-CZ" dirty="0">
                <a:solidFill>
                  <a:srgbClr val="FFFF00"/>
                </a:solidFill>
              </a:rPr>
              <a:t>letargické stádium</a:t>
            </a:r>
            <a:r>
              <a:rPr lang="cs-CZ" dirty="0"/>
              <a:t>, které se rozvíjí obvykle za 12–24 h po otravě, v této fázi převládá somnolence až hluboký spánek, celková strnulost, adynamie a zvýšená únava, otravu vysokými dávkami může charakterizovat komatózní stav</a:t>
            </a:r>
          </a:p>
        </p:txBody>
      </p:sp>
    </p:spTree>
    <p:extLst>
      <p:ext uri="{BB962C8B-B14F-4D97-AF65-F5344CB8AC3E}">
        <p14:creationId xmlns:p14="http://schemas.microsoft.com/office/powerpoint/2010/main" val="38978812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psychicky zneschopňující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BZ látka léčba:</a:t>
            </a:r>
          </a:p>
          <a:p>
            <a:pPr lvl="1"/>
            <a:r>
              <a:rPr lang="cs-CZ" dirty="0"/>
              <a:t>s ohledem na charakteristickou alteraci cholinergního systému se jako antidotum podává </a:t>
            </a:r>
            <a:r>
              <a:rPr lang="cs-CZ" dirty="0">
                <a:solidFill>
                  <a:srgbClr val="FFFF00"/>
                </a:solidFill>
              </a:rPr>
              <a:t>fyzostigmin </a:t>
            </a:r>
            <a:r>
              <a:rPr lang="cs-CZ" dirty="0"/>
              <a:t>v dávce od 2 do 4 mg i.v. nebo i.m, dávku lze opakovat podle potřeby v 1–2h intervalech, nejméně však po dobu 24 h, dodržování tohoto léčebného režimu je nezbytné z důvodů rychlé metabolizace fyzostigminu v organismu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 excitovaných osob je možné podat </a:t>
            </a:r>
            <a:r>
              <a:rPr lang="cs-CZ" dirty="0">
                <a:solidFill>
                  <a:srgbClr val="FFFF00"/>
                </a:solidFill>
              </a:rPr>
              <a:t>Diazepam</a:t>
            </a:r>
            <a:r>
              <a:rPr lang="cs-CZ" dirty="0"/>
              <a:t> k celkovému zklidnění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nemocní, kteří se během 4 dní nevyléčí, potřebují psychiatrickou péči</a:t>
            </a:r>
          </a:p>
        </p:txBody>
      </p:sp>
    </p:spTree>
    <p:extLst>
      <p:ext uri="{BB962C8B-B14F-4D97-AF65-F5344CB8AC3E}">
        <p14:creationId xmlns:p14="http://schemas.microsoft.com/office/powerpoint/2010/main" val="2113223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Látky fyzicky zneschopňující</a:t>
            </a:r>
            <a:br>
              <a:rPr lang="cs-CZ" sz="4000" dirty="0"/>
            </a:br>
            <a:r>
              <a:rPr lang="cs-CZ" sz="4000" dirty="0"/>
              <a:t>(dysregulátory)</a:t>
            </a:r>
          </a:p>
        </p:txBody>
      </p:sp>
    </p:spTree>
    <p:extLst>
      <p:ext uri="{BB962C8B-B14F-4D97-AF65-F5344CB8AC3E}">
        <p14:creationId xmlns:p14="http://schemas.microsoft.com/office/powerpoint/2010/main" val="19970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12. 7. 1916 – opět německá armáda u Ypres – použit Yperit</a:t>
            </a:r>
          </a:p>
          <a:p>
            <a:r>
              <a:rPr lang="cs-CZ" dirty="0"/>
              <a:t>během 1. světové války bylo použito kolem 45 druhů otravných chemických látek (18 bylo smrtících, 27 v různé míře dráždivých) </a:t>
            </a:r>
          </a:p>
          <a:p>
            <a:pPr lvl="1"/>
            <a:r>
              <a:rPr lang="cs-CZ" dirty="0"/>
              <a:t>nejvíce nebezpečné chlór, fosgen, difosgen, kyanovodík a yperit</a:t>
            </a:r>
          </a:p>
          <a:p>
            <a:pPr lvl="1"/>
            <a:r>
              <a:rPr lang="cs-CZ" dirty="0"/>
              <a:t>zasaženo a intoxikováno bylo 1 300 000 osob, z nichž skoro 100 000 zemřelo</a:t>
            </a:r>
          </a:p>
          <a:p>
            <a:pPr lvl="1"/>
            <a:r>
              <a:rPr lang="cs-CZ" dirty="0"/>
              <a:t>efektivnost chemických zbraní (1 tuna otravných látek způsobila zhruba dvojnásobek zdravotnických ztrát než klasická munice) </a:t>
            </a:r>
          </a:p>
          <a:p>
            <a:r>
              <a:rPr lang="cs-CZ" dirty="0"/>
              <a:t>17. červen 1925 - Ženevský protokol </a:t>
            </a:r>
          </a:p>
          <a:p>
            <a:pPr lvl="1"/>
            <a:r>
              <a:rPr lang="cs-CZ" dirty="0">
                <a:effectLst/>
              </a:rPr>
              <a:t>řeší použití chemických či biologických zbraní, nicméně neřeší vývoj, výrobu a skladování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1361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fyzicky zneschopňující (dysregulátory)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Svými účinky na CNS vyvolávají zvýšenou únavu až paralýzu, podrážděnost, nervozitu, poruchy pohybové koordinace, poruchy zrakové ostrosti až přechodnou slepotu, poruchy sluchu, tremor, křeče, parkinsonský syndrom, paralýzu</a:t>
            </a:r>
          </a:p>
          <a:p>
            <a:r>
              <a:rPr lang="cs-CZ" dirty="0"/>
              <a:t>Nausea, ovlivnění tělesné termoregulace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Aziridiny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Tremorgenní látky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Lathyrogenní látky</a:t>
            </a:r>
          </a:p>
        </p:txBody>
      </p:sp>
    </p:spTree>
    <p:extLst>
      <p:ext uri="{BB962C8B-B14F-4D97-AF65-F5344CB8AC3E}">
        <p14:creationId xmlns:p14="http://schemas.microsoft.com/office/powerpoint/2010/main" val="8976018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Látky fyzicky zneschopňující (dysregulátory)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Aziridiny:</a:t>
            </a:r>
          </a:p>
          <a:p>
            <a:pPr lvl="1"/>
            <a:r>
              <a:rPr lang="cs-CZ" dirty="0"/>
              <a:t>vyvolávají abnormální chování, výraznou poruchu motorických funkcí (ustrašenost, agresivitu, třes, křeče, parkinsonský syndrom)</a:t>
            </a:r>
          </a:p>
          <a:p>
            <a:r>
              <a:rPr lang="cs-CZ" dirty="0">
                <a:solidFill>
                  <a:srgbClr val="FFFF00"/>
                </a:solidFill>
              </a:rPr>
              <a:t>Tremorgenní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Tremorin:</a:t>
            </a:r>
          </a:p>
          <a:p>
            <a:pPr lvl="2"/>
            <a:r>
              <a:rPr lang="cs-CZ" dirty="0"/>
              <a:t>způsobuje parasympatomimetické příznaky se salivací, slzením, miózou, svalovou slabostí, hypertermií, bradykardií a průjmy</a:t>
            </a:r>
          </a:p>
          <a:p>
            <a:pPr lvl="2"/>
            <a:r>
              <a:rPr lang="cs-CZ" dirty="0"/>
              <a:t>svalové záškuby, třes hlavy a končetin, mohou být generalizované tonicko-klonické křeče</a:t>
            </a:r>
          </a:p>
          <a:p>
            <a:r>
              <a:rPr lang="cs-CZ" dirty="0">
                <a:solidFill>
                  <a:srgbClr val="FFFF00"/>
                </a:solidFill>
              </a:rPr>
              <a:t>Lathyrogenní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Imino-dipropionitril (IDPN)</a:t>
            </a:r>
          </a:p>
          <a:p>
            <a:pPr lvl="2"/>
            <a:r>
              <a:rPr lang="cs-CZ" dirty="0"/>
              <a:t>vyvolává krouživé pohyby v obou směrech (syndrom tance waltzu)</a:t>
            </a:r>
          </a:p>
          <a:p>
            <a:pPr lvl="2"/>
            <a:r>
              <a:rPr lang="cs-CZ" dirty="0"/>
              <a:t>vysoké dávky vedou k vážnému poškození očí</a:t>
            </a:r>
          </a:p>
          <a:p>
            <a:endParaRPr lang="cs-CZ" dirty="0"/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6131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Všeobecně jedovaté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42354104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termín „všeobecně jedovatý“ je obvykle používán pro látky blokující přenos kyslíku při dýchání, takže spektrum všeobecně jedovatých látek je relativně široké</a:t>
            </a:r>
          </a:p>
          <a:p>
            <a:r>
              <a:rPr lang="cs-CZ" dirty="0"/>
              <a:t>toxický zásah bývá často zprostředkován tvorbou abnormálního hemoglobinu (dyshemoglobinémie), jindy je to přímá inhibice enzymů respiračního řetězce mitochondriálních membrán a narušení vnitřního dýchání</a:t>
            </a:r>
          </a:p>
          <a:p>
            <a:r>
              <a:rPr lang="cs-CZ" dirty="0"/>
              <a:t>do organismu pronikají všemi branami vstupu</a:t>
            </a: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kyanovodík</a:t>
            </a:r>
            <a:r>
              <a:rPr lang="cs-CZ" dirty="0"/>
              <a:t>, chlorkyan, bromkyan, arzenovodík, fluorooctany, </a:t>
            </a:r>
            <a:r>
              <a:rPr lang="cs-CZ" dirty="0">
                <a:solidFill>
                  <a:srgbClr val="FFFF00"/>
                </a:solidFill>
              </a:rPr>
              <a:t>oxid uhelnatý</a:t>
            </a:r>
          </a:p>
          <a:p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6159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Kyanovodík:</a:t>
            </a:r>
          </a:p>
          <a:p>
            <a:pPr lvl="1"/>
            <a:r>
              <a:rPr lang="cs-CZ" dirty="0"/>
              <a:t>bezbarvá, vysoce těkavá kapalina s typickým hořkomandlovým zápachem</a:t>
            </a:r>
          </a:p>
          <a:p>
            <a:pPr lvl="1"/>
            <a:r>
              <a:rPr lang="cs-CZ" dirty="0"/>
              <a:t>je nestálý, terén zamořuje v létě asi na 5 min, v zimě na 10 minut</a:t>
            </a:r>
          </a:p>
          <a:p>
            <a:pPr lvl="1"/>
            <a:r>
              <a:rPr lang="cs-CZ" dirty="0"/>
              <a:t>vysoká toxicita</a:t>
            </a:r>
          </a:p>
          <a:p>
            <a:pPr lvl="1"/>
            <a:r>
              <a:rPr lang="cs-CZ" dirty="0"/>
              <a:t>klinický obraz intoxikace závisí na dávce, trvání expozice a bráně vstupu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superakutní otrava </a:t>
            </a:r>
            <a:r>
              <a:rPr lang="cs-CZ" dirty="0"/>
              <a:t>vzniká tehdy, je-li člověk nečekaně zasažen vysokou koncentrací HCN, jeden či dva vdechy vyvolají závrať, pocit sevření hrdla, křečovité dýchání a během desítek sekund ztrátu vědomí, zasažený se kácí v křečích a umírá během 2–3 minut</a:t>
            </a:r>
          </a:p>
          <a:p>
            <a:pPr lvl="1"/>
            <a:r>
              <a:rPr lang="cs-CZ" dirty="0"/>
              <a:t>u </a:t>
            </a:r>
            <a:r>
              <a:rPr lang="cs-CZ" dirty="0">
                <a:solidFill>
                  <a:srgbClr val="FFFF00"/>
                </a:solidFill>
              </a:rPr>
              <a:t>akutní otravy </a:t>
            </a:r>
            <a:r>
              <a:rPr lang="cs-CZ" dirty="0"/>
              <a:t>dochází k bolesti hlavy, závratím, mžitkám před očima, pocitu tlaku na hrudi, zrychlení tepové i dechové frekvence, otrávená osoba se dusí, poměrně rychle nastává ztráta vědomí, zornice jsou dilatovány, objevují se tonicko-klonické křeče, dýchání postupně slábne až ustává spolu se zástavou srdeční činnosti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1472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Kyanovodík: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Lehká intoxikace </a:t>
            </a:r>
            <a:r>
              <a:rPr lang="cs-CZ" dirty="0"/>
              <a:t>probíhá bez ztráty vědomí, typické jsou bolesti hlavy, závratě, šumění v uších, přechodné poruchy vidění, dýchání je ztíženo</a:t>
            </a:r>
          </a:p>
          <a:p>
            <a:r>
              <a:rPr lang="cs-CZ" dirty="0"/>
              <a:t>Diagnóza se opírá o podrobnou anamnézu a rychlý sled příznaků, hořkomandlový zápach zvratků, dušnost, růžové zabarvení kůže a sliznic a mydriázu</a:t>
            </a:r>
          </a:p>
          <a:p>
            <a:r>
              <a:rPr lang="cs-CZ" dirty="0"/>
              <a:t>Zásadním úkonem první pomoci je – po vynesení zasažené osoby ze zamořeného prostoru – co nejrychlejší zahájení umělého dýchání</a:t>
            </a:r>
            <a:br>
              <a:rPr lang="cs-CZ" dirty="0"/>
            </a:br>
            <a:r>
              <a:rPr lang="cs-CZ" dirty="0"/>
              <a:t>(u otrav kyanidy se vyhnout přímému dýchání z úst do úst), dlouhá inhalace 100 % O2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050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Oxid uhelnatý:</a:t>
            </a:r>
          </a:p>
          <a:p>
            <a:pPr lvl="1"/>
            <a:r>
              <a:rPr lang="cs-CZ" dirty="0"/>
              <a:t>bezbarvý plyn, bez chuti a zápachu, nedráždí dýchací cesty</a:t>
            </a:r>
          </a:p>
          <a:p>
            <a:pPr lvl="1"/>
            <a:r>
              <a:rPr lang="cs-CZ" dirty="0">
                <a:effectLst/>
              </a:rPr>
              <a:t>vdechnutý CO přestupuje přes alveolární membránu a rozpouští se v plazmě</a:t>
            </a:r>
          </a:p>
          <a:p>
            <a:pPr lvl="1"/>
            <a:r>
              <a:rPr lang="cs-CZ" dirty="0">
                <a:effectLst/>
              </a:rPr>
              <a:t>velmi silně se váže na hemoproteiny, přičemž blokuje jejich funkci (hemoglobin v krvi, myoglobin v srdečním svalu, cytochromy dýchacích řetězců mitochondrií)</a:t>
            </a:r>
          </a:p>
          <a:p>
            <a:pPr lvl="1"/>
            <a:r>
              <a:rPr lang="cs-CZ" dirty="0">
                <a:effectLst/>
              </a:rPr>
              <a:t>vzniklý Karbonylhemoglobin (COHb) blokuje vazebná místa hemoglobinu pro kyslík, snižuje srdeční výdej = rozvoj tkáňové hypoxie</a:t>
            </a:r>
          </a:p>
          <a:p>
            <a:pPr lvl="1"/>
            <a:r>
              <a:rPr lang="cs-CZ" dirty="0">
                <a:effectLst/>
              </a:rPr>
              <a:t>nejdříve mírné příznaky: nevolnost, zvracení, bolesti hlavy nebo na hrudi, závratě, palpitace, slabost, agitovanost nebo deprese</a:t>
            </a:r>
          </a:p>
          <a:p>
            <a:pPr lvl="1"/>
            <a:r>
              <a:rPr lang="cs-CZ" dirty="0">
                <a:effectLst/>
              </a:rPr>
              <a:t>přidávají se neurologické příznaky (extrapyramidové a pyramidové)</a:t>
            </a:r>
          </a:p>
          <a:p>
            <a:pPr lvl="1"/>
            <a:r>
              <a:rPr lang="cs-CZ" dirty="0">
                <a:effectLst/>
              </a:rPr>
              <a:t>prohlubuje se porucha vědomí, až kóma</a:t>
            </a:r>
          </a:p>
        </p:txBody>
      </p:sp>
    </p:spTree>
    <p:extLst>
      <p:ext uri="{BB962C8B-B14F-4D97-AF65-F5344CB8AC3E}">
        <p14:creationId xmlns:p14="http://schemas.microsoft.com/office/powerpoint/2010/main" val="25079576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Všeobecně jedovaté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Stanovení COHb:</a:t>
            </a:r>
          </a:p>
          <a:p>
            <a:pPr lvl="1"/>
            <a:r>
              <a:rPr lang="cs-CZ" dirty="0">
                <a:effectLst/>
              </a:rPr>
              <a:t>neinvazivní pulsní cooxymetrie – neinvazivní měření COHb v krvi, zobrazuje i SpO2 a další moduly</a:t>
            </a:r>
          </a:p>
          <a:p>
            <a:pPr lvl="1"/>
            <a:r>
              <a:rPr lang="cs-CZ" dirty="0">
                <a:effectLst/>
              </a:rPr>
              <a:t>klasické měření SpO2 není vhodné – používá světla ve 2 vlnových délkách a nedokáže rozlišit COHb a HbO2 (falešné hodnoty)</a:t>
            </a:r>
          </a:p>
          <a:p>
            <a:r>
              <a:rPr lang="cs-CZ" dirty="0">
                <a:solidFill>
                  <a:srgbClr val="FFFF00"/>
                </a:solidFill>
                <a:effectLst/>
              </a:rPr>
              <a:t>Terapie v PNP:</a:t>
            </a:r>
          </a:p>
          <a:p>
            <a:pPr lvl="1"/>
            <a:r>
              <a:rPr lang="cs-CZ" dirty="0">
                <a:effectLst/>
              </a:rPr>
              <a:t>evakuace (ev. otevření oken)</a:t>
            </a:r>
          </a:p>
          <a:p>
            <a:pPr lvl="1"/>
            <a:r>
              <a:rPr lang="cs-CZ" dirty="0">
                <a:effectLst/>
              </a:rPr>
              <a:t>kyslík maskou s rezervoárem, vysoký průtok O2 (15 l/min) nebo OTI s UPV s FiO2 1,0</a:t>
            </a:r>
          </a:p>
          <a:p>
            <a:pPr lvl="1"/>
            <a:r>
              <a:rPr lang="cs-CZ" dirty="0">
                <a:effectLst/>
              </a:rPr>
              <a:t>symptomatická terapie a podpora dle klinického stavu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03725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Dusivé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36308562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Vstupují do organismu dýchacími cestami ve formě plynu nebo aerosolu</a:t>
            </a:r>
          </a:p>
          <a:p>
            <a:r>
              <a:rPr lang="cs-CZ" dirty="0">
                <a:solidFill>
                  <a:srgbClr val="FFFF00"/>
                </a:solidFill>
              </a:rPr>
              <a:t>Zástupci: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chlor, fosgen, difosgen, chlorpikrin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Fosgen </a:t>
            </a:r>
            <a:r>
              <a:rPr lang="cs-CZ" dirty="0"/>
              <a:t>je bezbarvá kapalina, rychle se odpařující, zapáchající po zatuchlém senu, je dobře rozpustný ve vodě i organických rozpouštědlech, málo stálý v terénu (5–10 minut v létě a 10–20 minut v zimě)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Difosgen</a:t>
            </a:r>
            <a:r>
              <a:rPr lang="cs-CZ" dirty="0"/>
              <a:t> je čirá, olejovitá kapalina podobného zápachu jako fosgen, dobře rozpustný v organických rozpouštědlech a špatně rozpustný ve vodě, jeho těkavost je nižší než u fosgenu, proto vydrží v terénu déle (1–3 hodiny)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Chlorpikrin</a:t>
            </a:r>
            <a:r>
              <a:rPr lang="cs-CZ" dirty="0"/>
              <a:t> je bezbarvá až nažloutlá olejovitá kapalina se silným dusivým zápachem a dráždivým účinkem na oči a dýchací cesty, ve vodě je téměř nerozpustný, dobře se rozpouští v organických rozpouštědlech, je dost stálý, v terénu vydrží až 4 hodiny v létě, v zimě až týden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245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dvěma světovými válkami se urychleně hledaly nové a účinnější chemikálie</a:t>
            </a:r>
          </a:p>
          <a:p>
            <a:r>
              <a:rPr lang="cs-CZ" dirty="0"/>
              <a:t>23. prosinec 1936 - syntéza tabunu</a:t>
            </a:r>
          </a:p>
          <a:p>
            <a:r>
              <a:rPr lang="cs-CZ" dirty="0"/>
              <a:t>1940–1945 - koncentrační tábory – Cyklon B (kyanovodík)</a:t>
            </a:r>
          </a:p>
          <a:p>
            <a:r>
              <a:rPr lang="cs-CZ" dirty="0"/>
              <a:t>1943 - syntéza sarinu, syntéza LSD-25</a:t>
            </a:r>
          </a:p>
          <a:p>
            <a:r>
              <a:rPr lang="cs-CZ" dirty="0"/>
              <a:t>1945 - syntéza somanu</a:t>
            </a:r>
          </a:p>
          <a:p>
            <a:r>
              <a:rPr lang="cs-CZ" dirty="0"/>
              <a:t>ve 2. světové válce nebyly v masovějším měřítku použity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4808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Mechanismus účinku </a:t>
            </a:r>
          </a:p>
          <a:p>
            <a:pPr lvl="1"/>
            <a:r>
              <a:rPr lang="cs-CZ" dirty="0"/>
              <a:t>v buněčných membránách stimulují metabolické procesy v buňce s postupným vyčerpáním zásob buněčné energie, tím dochází k uvolňování enzymů a k poškozování buněčných membrán alveolů a plicních kapilár se změnami jejich permeability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 alveolech se začíná hromadit tekutina, dochází ke vzniku toxického otoku plic s poruchou výměny plynů v plicích (zvýšení pCO2 a snížení pO2 ) a následnou acidózou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zvýšení odporu v plicním oběhu vede pak k selhání srdečního oběhu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09494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Podle velikosti expozice se rozeznává: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superakutní otrava</a:t>
            </a:r>
          </a:p>
          <a:p>
            <a:pPr lvl="2"/>
            <a:r>
              <a:rPr lang="cs-CZ" dirty="0"/>
              <a:t>vdechování velmi vysokých koncentrací dusivých látek</a:t>
            </a:r>
          </a:p>
          <a:p>
            <a:pPr lvl="2"/>
            <a:r>
              <a:rPr lang="cs-CZ" dirty="0"/>
              <a:t>prudké podráždění dýchacích cest, těžká dušnost, dezorientace, šok a rychlá smrt během několika minut následkem zástavy dýchání mechanismem blokády dechových center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akutní otrava </a:t>
            </a:r>
            <a:r>
              <a:rPr lang="cs-CZ" dirty="0"/>
              <a:t>(pět klinických období):</a:t>
            </a:r>
          </a:p>
          <a:p>
            <a:pPr lvl="2"/>
            <a:r>
              <a:rPr lang="cs-CZ" dirty="0"/>
              <a:t>období počátečních příznaků (reflexní)</a:t>
            </a:r>
          </a:p>
          <a:p>
            <a:pPr lvl="2"/>
            <a:r>
              <a:rPr lang="cs-CZ" dirty="0"/>
              <a:t>období latence</a:t>
            </a:r>
          </a:p>
          <a:p>
            <a:pPr lvl="2"/>
            <a:r>
              <a:rPr lang="cs-CZ" dirty="0"/>
              <a:t>období narůstání klinických příznaků</a:t>
            </a:r>
          </a:p>
          <a:p>
            <a:pPr lvl="2"/>
            <a:r>
              <a:rPr lang="cs-CZ" dirty="0"/>
              <a:t>období plného rozvoje toxického edému plic</a:t>
            </a:r>
          </a:p>
          <a:p>
            <a:pPr lvl="2"/>
            <a:r>
              <a:rPr lang="cs-CZ" dirty="0"/>
              <a:t>období regrese patologických změn (pokud přežije)</a:t>
            </a:r>
          </a:p>
          <a:p>
            <a:pPr lvl="1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75919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počátečních příznaků (reflexní):</a:t>
            </a:r>
          </a:p>
          <a:p>
            <a:pPr lvl="1"/>
            <a:r>
              <a:rPr lang="cs-CZ" dirty="0"/>
              <a:t>Ihned po expozici se dostavují nevýrazné subjektivní příznaky jako mírné škrábání a pálení v nosohltanu a za hrudní kostí, pocit tísně na hrudníku, zvracení, podráždění kůže, bolest hlavy a pocit celkové slabosti</a:t>
            </a:r>
          </a:p>
          <a:p>
            <a:pPr lvl="1"/>
            <a:r>
              <a:rPr lang="cs-CZ" dirty="0"/>
              <a:t>do 1 hodiny ustoupí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Období latence: </a:t>
            </a:r>
          </a:p>
          <a:p>
            <a:pPr lvl="1"/>
            <a:r>
              <a:rPr lang="cs-CZ" dirty="0"/>
              <a:t>trvá 3–6 hodin </a:t>
            </a:r>
          </a:p>
          <a:p>
            <a:pPr lvl="1"/>
            <a:r>
              <a:rPr lang="cs-CZ" dirty="0"/>
              <a:t>postižený se cítí subjektivně zcela zdráv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Období narůstání klinických příznaků:</a:t>
            </a:r>
          </a:p>
          <a:p>
            <a:pPr lvl="1"/>
            <a:r>
              <a:rPr lang="cs-CZ" dirty="0"/>
              <a:t>zrychlování dechu, dušnost, kašel, cyanóza</a:t>
            </a:r>
          </a:p>
          <a:p>
            <a:pPr lvl="1"/>
            <a:r>
              <a:rPr lang="cs-CZ" dirty="0"/>
              <a:t>kašel nevýrazný, bez vykašlávání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01585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Období plného rozvoje toxického edému plic:</a:t>
            </a:r>
          </a:p>
          <a:p>
            <a:pPr lvl="1"/>
            <a:r>
              <a:rPr lang="cs-CZ" dirty="0"/>
              <a:t>začíná za 6–12 hodin po otravě, trvá 2–3 dny</a:t>
            </a:r>
          </a:p>
          <a:p>
            <a:pPr lvl="1"/>
            <a:r>
              <a:rPr lang="cs-CZ" dirty="0"/>
              <a:t>toto období může probíhat dvěma způsoby: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Modrý typ hypoxie:</a:t>
            </a:r>
          </a:p>
          <a:p>
            <a:pPr lvl="3"/>
            <a:r>
              <a:rPr lang="cs-CZ" dirty="0"/>
              <a:t>otrávený je silně dušný, kůže a viditelné sliznice jsou namodralé, povrchové žíly obličeje, krku a hrudníku jsou přeplněny krví, dýchání je značně zrychlené (frekvence 50–60/min), povrchní a namáhavé, vykašlává značné množství tekutiny (1–1,5 l za 24 h) s příměsí krve, poslechem zjistíme na celých plicích záplavu chropů, tachykardie, normotenze, prognóza je relativně dobrá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Šedý typ hypoxie:</a:t>
            </a:r>
          </a:p>
          <a:p>
            <a:pPr lvl="3"/>
            <a:r>
              <a:rPr lang="cs-CZ" dirty="0"/>
              <a:t>intoxikovaný má našedlé zabarvení kůže a rtů a kůži pokrytou studeným, lepkavým potem, tep je velmi rychlý (130–160 min), nitkovitý a nepravidelný, hypotenze, dýchání je povrchní, zrychlené, na plicích je typický nález edému, dochází k otoku plic za současného selhávání periferního krevního oběhu, pokud nedojde k adekvátní a včasné léčbě – smrt do 24 až 48 hodin, horší prognóza</a:t>
            </a:r>
          </a:p>
          <a:p>
            <a:pPr lvl="2"/>
            <a:endParaRPr lang="cs-CZ" dirty="0"/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20850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Dusivé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Léčba:</a:t>
            </a:r>
          </a:p>
          <a:p>
            <a:pPr lvl="1"/>
            <a:r>
              <a:rPr lang="cs-CZ" dirty="0"/>
              <a:t>specifická antidota proti dusivým látkám nejsou v současné době známa</a:t>
            </a:r>
          </a:p>
          <a:p>
            <a:pPr lvl="1"/>
            <a:r>
              <a:rPr lang="cs-CZ" dirty="0"/>
              <a:t>oxygenoterapie s přetlakem</a:t>
            </a:r>
          </a:p>
          <a:p>
            <a:pPr lvl="1"/>
            <a:r>
              <a:rPr lang="cs-CZ" dirty="0"/>
              <a:t>lze Amynofilin (Syntophyllin)</a:t>
            </a:r>
          </a:p>
          <a:p>
            <a:pPr lvl="1"/>
            <a:r>
              <a:rPr lang="cs-CZ" dirty="0"/>
              <a:t>methylprednisolon se doporučuje 2 000 mg i.v. nebo i.m. 15 minut po expozici a opakovat tutéž dávku 6 a 12 hodin po expozici</a:t>
            </a:r>
          </a:p>
          <a:p>
            <a:pPr lvl="1"/>
            <a:r>
              <a:rPr lang="cs-CZ" dirty="0"/>
              <a:t>existuje reálné nebezpečí infekce, doporučuje se preventivně podávat ATB (G-penicilin, amoxycilin nebo chloramfenikol)</a:t>
            </a:r>
          </a:p>
          <a:p>
            <a:pPr lvl="2"/>
            <a:endParaRPr lang="cs-CZ" dirty="0"/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43263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Dráždivé otravné látky</a:t>
            </a:r>
          </a:p>
        </p:txBody>
      </p:sp>
    </p:spTree>
    <p:extLst>
      <p:ext uri="{BB962C8B-B14F-4D97-AF65-F5344CB8AC3E}">
        <p14:creationId xmlns:p14="http://schemas.microsoft.com/office/powerpoint/2010/main" val="14359655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/>
              <a:t>Typickými vlastnostmi látek této skupiny jsou dráždivé účinky na oči, kůži a sliznici dýchacího a trávicího ústrojí a relativně nízká toxicita</a:t>
            </a:r>
          </a:p>
          <a:p>
            <a:r>
              <a:rPr lang="cs-CZ" dirty="0"/>
              <a:t>Současný význam z  hlediska vojenského a  policejního použití mají látky: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CN</a:t>
            </a:r>
            <a:r>
              <a:rPr lang="cs-CZ" dirty="0"/>
              <a:t>, </a:t>
            </a:r>
            <a:r>
              <a:rPr lang="cs-CZ" dirty="0">
                <a:solidFill>
                  <a:srgbClr val="FFFF00"/>
                </a:solidFill>
              </a:rPr>
              <a:t>CS</a:t>
            </a:r>
            <a:r>
              <a:rPr lang="cs-CZ" dirty="0"/>
              <a:t>, </a:t>
            </a:r>
            <a:r>
              <a:rPr lang="cs-CZ" dirty="0">
                <a:solidFill>
                  <a:srgbClr val="FFFF00"/>
                </a:solidFill>
              </a:rPr>
              <a:t>CR</a:t>
            </a:r>
            <a:r>
              <a:rPr lang="cs-CZ" dirty="0"/>
              <a:t> a </a:t>
            </a:r>
            <a:r>
              <a:rPr lang="cs-CZ" dirty="0">
                <a:solidFill>
                  <a:srgbClr val="FFFF00"/>
                </a:solidFill>
              </a:rPr>
              <a:t>Adamsit</a:t>
            </a:r>
          </a:p>
          <a:p>
            <a:r>
              <a:rPr lang="cs-CZ" dirty="0"/>
              <a:t>Všechny dráždivé otravné látky účinkují na organismus ve formě jemně rozptýlených částic dýmu, mlhy nebo aerosolu</a:t>
            </a:r>
          </a:p>
          <a:p>
            <a:r>
              <a:rPr lang="cs-CZ" dirty="0"/>
              <a:t>Otrava může vzniknout po vdechnutí, průnikem přes kůži a sliznice, požitím kontaminované vody a potravin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46165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Rozdělení: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Lakrimátory </a:t>
            </a:r>
            <a:r>
              <a:rPr lang="cs-CZ" dirty="0"/>
              <a:t>(slzotvorné)</a:t>
            </a:r>
          </a:p>
          <a:p>
            <a:pPr lvl="2"/>
            <a:r>
              <a:rPr lang="cs-CZ" dirty="0">
                <a:solidFill>
                  <a:srgbClr val="FFFF00"/>
                </a:solidFill>
              </a:rPr>
              <a:t>CN, CS, CR</a:t>
            </a:r>
          </a:p>
          <a:p>
            <a:pPr lvl="2"/>
            <a:endParaRPr lang="cs-CZ" dirty="0">
              <a:solidFill>
                <a:srgbClr val="FFFF00"/>
              </a:solidFill>
            </a:endParaRPr>
          </a:p>
          <a:p>
            <a:pPr lvl="1"/>
            <a:r>
              <a:rPr lang="cs-CZ" dirty="0">
                <a:solidFill>
                  <a:srgbClr val="FFFF00"/>
                </a:solidFill>
                <a:effectLst/>
              </a:rPr>
              <a:t>Sternity </a:t>
            </a:r>
            <a:r>
              <a:rPr lang="cs-CZ" dirty="0">
                <a:effectLst/>
              </a:rPr>
              <a:t>(</a:t>
            </a:r>
            <a:r>
              <a:rPr lang="cs-CZ" dirty="0"/>
              <a:t>látky dráždící horní cesty dýchací)</a:t>
            </a:r>
          </a:p>
          <a:p>
            <a:pPr lvl="2"/>
            <a:r>
              <a:rPr lang="cs-CZ" dirty="0">
                <a:solidFill>
                  <a:srgbClr val="FFFF00"/>
                </a:solidFill>
                <a:effectLst/>
              </a:rPr>
              <a:t>Adamsit, CLARK I a CLARK II</a:t>
            </a:r>
          </a:p>
          <a:p>
            <a:pPr lvl="2"/>
            <a:endParaRPr lang="cs-CZ" dirty="0">
              <a:solidFill>
                <a:srgbClr val="FFFF00"/>
              </a:solidFill>
              <a:effectLst/>
            </a:endParaRPr>
          </a:p>
          <a:p>
            <a:r>
              <a:rPr lang="cs-CZ" dirty="0"/>
              <a:t>dráždivé látky působí na receptory senzorických nervů v rohovce, ve spojivkách očí, sliznicích dýchacích cest, trávicího ústrojí a v kůži, intenzita účinku je závislá na druhu použité dráždivé látky, její koncentraci a na způsobu použití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24105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Příznaky u zasažení lakrimátorem:</a:t>
            </a:r>
          </a:p>
          <a:p>
            <a:pPr lvl="1"/>
            <a:r>
              <a:rPr lang="cs-CZ" dirty="0"/>
              <a:t>oči - okamžité projevy pocitem pálení a řezání v očích, pocitem cizího tělesa, zarudnutí a otok víček, slzení, zarudnutí spojivek, světloplachost a blefarospasmus (křeč očních víček)</a:t>
            </a:r>
          </a:p>
          <a:p>
            <a:pPr lvl="1"/>
            <a:r>
              <a:rPr lang="cs-CZ" dirty="0">
                <a:effectLst/>
              </a:rPr>
              <a:t>kůže -</a:t>
            </a:r>
            <a:r>
              <a:rPr lang="cs-CZ" dirty="0"/>
              <a:t> napínání, pálení a svědění, zarudnutí, otok, vznik drobných puchýřů, při zasažení CS látkou v těžších případech vznikají puchýře, ulcerace a nekrózy; ve vlhkém prostředí mohou i nižší koncentrace vyvolat na kůži popáleniny až II. stupně</a:t>
            </a:r>
          </a:p>
          <a:p>
            <a:pPr lvl="1"/>
            <a:r>
              <a:rPr lang="cs-CZ" dirty="0">
                <a:effectLst/>
              </a:rPr>
              <a:t>dýchací systém - </a:t>
            </a:r>
            <a:r>
              <a:rPr lang="cs-CZ" dirty="0"/>
              <a:t>pocit pálení v nose a nosohltanu, bolest za sternem, kýchání, zvýšená sekrece hlenu, kašel, později rozvíjející se příznaky katarálního zánětu dýchacích cest a plic, v těžkých případech až otok plic</a:t>
            </a:r>
          </a:p>
          <a:p>
            <a:pPr lvl="1"/>
            <a:r>
              <a:rPr lang="cs-CZ" dirty="0">
                <a:effectLst/>
              </a:rPr>
              <a:t>GIT - </a:t>
            </a:r>
            <a:r>
              <a:rPr lang="cs-CZ" dirty="0"/>
              <a:t>nauzea, bolesti v nadbřišku, střevní křeče, pocit celkové slabosti, zvracení a vodnaté průjmy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72344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Terapie u zasažení lakrimátorem:</a:t>
            </a:r>
          </a:p>
          <a:p>
            <a:pPr lvl="1"/>
            <a:r>
              <a:rPr lang="cs-CZ" dirty="0"/>
              <a:t>nasazení ochranné masky, urychlené opuštění zamořeného prostředí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projevy podráždění většinou pobytem na čerstvém vzduchu spontánně mizí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 opuštění zamořeného prostředí se doplňuje o dekontaminaci očí, nosu, úst a hrdla výplachy 1–2 % roztokem NaHCO3 (Hydrogenuhličitan sodný), borovou vodou, fyziologickým roztokem, nedoporučuje se třít oči (mechanické dráždění může vyvolat erozi rohovky)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kontaminované partie kůže se potírají 1–2 % roztokem NaHCO3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zasažení kůže je nutno ošetřovat jako popáleniny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190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2. světové válce začíná další kapitola vývoje a výroby</a:t>
            </a:r>
          </a:p>
          <a:p>
            <a:pPr lvl="1"/>
            <a:r>
              <a:rPr lang="cs-CZ" dirty="0"/>
              <a:t>část zásob otravných látek a technologií Německa se dostala do rukou SSSR, část ukořistila americká a britská vojska (vědecké archivy a odborníci)</a:t>
            </a:r>
          </a:p>
          <a:p>
            <a:r>
              <a:rPr lang="cs-CZ" dirty="0"/>
              <a:t>1961–1968 - výroba VX</a:t>
            </a:r>
          </a:p>
          <a:p>
            <a:r>
              <a:rPr lang="cs-CZ" dirty="0"/>
              <a:t>Vietnamská válka – USA, 15 různých chemických látek k ničení lesů, polí, plantáží atd.</a:t>
            </a:r>
          </a:p>
          <a:p>
            <a:pPr lvl="1"/>
            <a:r>
              <a:rPr lang="cs-CZ" dirty="0"/>
              <a:t>barely s chemikáliemi byly většinou označeny barevnými pruhy</a:t>
            </a:r>
          </a:p>
          <a:p>
            <a:pPr lvl="1"/>
            <a:r>
              <a:rPr lang="cs-CZ" dirty="0"/>
              <a:t>látka oranžová (agent orange – složka vyráběna i v ČSSR), žlutá (yellow), modrá (blue) - podle složení účinných herbicidních látek</a:t>
            </a:r>
          </a:p>
        </p:txBody>
      </p:sp>
    </p:spTree>
    <p:extLst>
      <p:ext uri="{BB962C8B-B14F-4D97-AF65-F5344CB8AC3E}">
        <p14:creationId xmlns:p14="http://schemas.microsoft.com/office/powerpoint/2010/main" val="247585923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Příznaky u zasažení sternitem:</a:t>
            </a:r>
          </a:p>
          <a:p>
            <a:pPr lvl="1"/>
            <a:r>
              <a:rPr lang="cs-CZ" dirty="0"/>
              <a:t>vedle očních příznaků vždycky podráždění horních cest dýchacích</a:t>
            </a:r>
          </a:p>
          <a:p>
            <a:pPr lvl="1"/>
            <a:r>
              <a:rPr lang="cs-CZ" dirty="0"/>
              <a:t>latentní období trvá několik sekund až několik minut, po něm se objeví příznaky podráždění sliznice nosu, hltanu a hrtanu </a:t>
            </a:r>
          </a:p>
          <a:p>
            <a:pPr lvl="1"/>
            <a:r>
              <a:rPr lang="cs-CZ" dirty="0"/>
              <a:t>zasažený má pocit celkové nevolnosti a nucení na zvracení</a:t>
            </a:r>
          </a:p>
          <a:p>
            <a:pPr lvl="1"/>
            <a:r>
              <a:rPr lang="cs-CZ" dirty="0"/>
              <a:t>připojují se bolesti v čelní krajině, dásní, zubů, čelistí, bolestivý tlak v uších a řezavé bolesti za sternem. Na nechráněné kůži vznikají erytémy, pocity napětí, bolestivost, otok a vznik puchýřů i větších rozměrů</a:t>
            </a:r>
          </a:p>
          <a:p>
            <a:pPr lvl="1"/>
            <a:r>
              <a:rPr lang="cs-CZ" dirty="0"/>
              <a:t>pálení očí, světloplachost, slzení, zarudnutí a záněty spojivek </a:t>
            </a:r>
          </a:p>
          <a:p>
            <a:pPr lvl="1"/>
            <a:r>
              <a:rPr lang="cs-CZ" dirty="0"/>
              <a:t>zasažení spojivkového vaku a rohovky v tekutém stavu vyvolává prudkou reakci s nekrózou spojivky a rohovky</a:t>
            </a:r>
          </a:p>
          <a:p>
            <a:pPr lvl="1"/>
            <a:r>
              <a:rPr lang="cs-CZ" dirty="0"/>
              <a:t>pokud se dostanou sternity se zamořenou vodou nebo potravinami do trávicího traktu, vznikne brzy onemocnění připomínající choleru kolikovými bolestmi v břiše, zvracením a vodnatými stolicemi a příměsí krve</a:t>
            </a:r>
            <a:endParaRPr lang="cs-CZ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40617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Dráždivé otravné látky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  <a:effectLst/>
              </a:rPr>
              <a:t>Terapie u zasažení sternitem:</a:t>
            </a:r>
          </a:p>
          <a:p>
            <a:pPr lvl="1"/>
            <a:r>
              <a:rPr lang="cs-CZ" dirty="0"/>
              <a:t>okamžité nasazení ochranné masky a urychleném opuštění zamořeného prostoru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vhodný výplach nosohltanu pitnou vodou nebo borovou vodou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oči ošetřujeme stejným způsobem jako u lakrimátorů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léčba popálenin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effectLst/>
              </a:rPr>
              <a:t>dále dle stavu (diuretika, ATB, kortikoidy…)</a:t>
            </a:r>
          </a:p>
        </p:txBody>
      </p:sp>
    </p:spTree>
    <p:extLst>
      <p:ext uri="{BB962C8B-B14F-4D97-AF65-F5344CB8AC3E}">
        <p14:creationId xmlns:p14="http://schemas.microsoft.com/office/powerpoint/2010/main" val="8535264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přístup k terapii v PNP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Přerušení expozice jedu </a:t>
            </a:r>
          </a:p>
          <a:p>
            <a:pPr lvl="1"/>
            <a:r>
              <a:rPr lang="cs-CZ" dirty="0"/>
              <a:t>evakuace, ochranné pomůcky</a:t>
            </a:r>
          </a:p>
          <a:p>
            <a:r>
              <a:rPr lang="cs-CZ" dirty="0">
                <a:solidFill>
                  <a:srgbClr val="FFFF00"/>
                </a:solidFill>
              </a:rPr>
              <a:t>Udržování základních životních funkcí </a:t>
            </a:r>
          </a:p>
          <a:p>
            <a:pPr lvl="1"/>
            <a:r>
              <a:rPr lang="cs-CZ" dirty="0"/>
              <a:t>v rámci ABCDE</a:t>
            </a:r>
          </a:p>
          <a:p>
            <a:r>
              <a:rPr lang="cs-CZ" dirty="0">
                <a:solidFill>
                  <a:srgbClr val="FFFF00"/>
                </a:solidFill>
              </a:rPr>
              <a:t>Eliminace jedu z organismu </a:t>
            </a:r>
          </a:p>
          <a:p>
            <a:pPr lvl="1"/>
            <a:r>
              <a:rPr lang="cs-CZ" dirty="0"/>
              <a:t>zvracení, výplach žaludku</a:t>
            </a:r>
          </a:p>
          <a:p>
            <a:r>
              <a:rPr lang="cs-CZ" dirty="0">
                <a:solidFill>
                  <a:srgbClr val="FFFF00"/>
                </a:solidFill>
              </a:rPr>
              <a:t>Neutralizace jedu </a:t>
            </a:r>
          </a:p>
          <a:p>
            <a:pPr lvl="1"/>
            <a:r>
              <a:rPr lang="cs-CZ" dirty="0"/>
              <a:t>dekontaminace, antidotum</a:t>
            </a:r>
          </a:p>
          <a:p>
            <a:r>
              <a:rPr lang="cs-CZ" dirty="0">
                <a:solidFill>
                  <a:srgbClr val="FFFF00"/>
                </a:solidFill>
              </a:rPr>
              <a:t>Symptomatická léčba</a:t>
            </a:r>
          </a:p>
          <a:p>
            <a:r>
              <a:rPr lang="cs-CZ" dirty="0">
                <a:solidFill>
                  <a:srgbClr val="FFFF00"/>
                </a:solidFill>
              </a:rPr>
              <a:t>Předcházení komplikacím </a:t>
            </a:r>
          </a:p>
          <a:p>
            <a:pPr lvl="1"/>
            <a:r>
              <a:rPr lang="cs-CZ" dirty="0"/>
              <a:t>zabránění infekci, tlumení bolesti, protistresová opatření</a:t>
            </a:r>
          </a:p>
        </p:txBody>
      </p:sp>
    </p:spTree>
    <p:extLst>
      <p:ext uri="{BB962C8B-B14F-4D97-AF65-F5344CB8AC3E}">
        <p14:creationId xmlns:p14="http://schemas.microsoft.com/office/powerpoint/2010/main" val="34581234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6752"/>
            <a:ext cx="9613861" cy="4572000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KLEMENT, Cyril. </a:t>
            </a:r>
            <a:r>
              <a:rPr lang="cs-CZ" i="1" dirty="0">
                <a:effectLst/>
              </a:rPr>
              <a:t>Mimoriadne udalosti vo verejnom zdravotníctve</a:t>
            </a:r>
            <a:r>
              <a:rPr lang="cs-CZ" dirty="0">
                <a:effectLst/>
              </a:rPr>
              <a:t>. 1. Banská Bystrica: PRO, 2011. ISBN 978-80-89057-29-0.</a:t>
            </a:r>
          </a:p>
          <a:p>
            <a:r>
              <a:rPr lang="cs-CZ" dirty="0">
                <a:effectLst/>
              </a:rPr>
              <a:t>PATOČKA, Jiří. </a:t>
            </a:r>
            <a:r>
              <a:rPr lang="cs-CZ" i="1" dirty="0">
                <a:effectLst/>
              </a:rPr>
              <a:t>Vojenská toxikologie</a:t>
            </a:r>
            <a:r>
              <a:rPr lang="cs-CZ" dirty="0">
                <a:effectLst/>
              </a:rPr>
              <a:t>. Praha: Grada, 2004. ISBN 80-247-0608-3.</a:t>
            </a:r>
          </a:p>
          <a:p>
            <a:r>
              <a:rPr lang="cs-CZ" dirty="0">
                <a:effectLst/>
              </a:rPr>
              <a:t>MIKA, Otakar J., Lubomír POLÍVKA a Jozef SABOL. </a:t>
            </a:r>
            <a:r>
              <a:rPr lang="cs-CZ" i="1" dirty="0">
                <a:effectLst/>
              </a:rPr>
              <a:t>Zbraně hromadného ničení a ochrana proti jejich účinkům</a:t>
            </a:r>
            <a:r>
              <a:rPr lang="cs-CZ" dirty="0">
                <a:effectLst/>
              </a:rPr>
              <a:t>. Praha: Policejní akademie České republiky v Praze, 2009. ISBN 978-80-7251-302-4.</a:t>
            </a:r>
          </a:p>
          <a:p>
            <a:r>
              <a:rPr lang="cs-CZ" dirty="0">
                <a:effectLst/>
              </a:rPr>
              <a:t>ŠÍN, Robin. </a:t>
            </a:r>
            <a:r>
              <a:rPr lang="cs-CZ" i="1" dirty="0">
                <a:effectLst/>
              </a:rPr>
              <a:t>Medicína katastrof</a:t>
            </a:r>
            <a:r>
              <a:rPr lang="cs-CZ" dirty="0">
                <a:effectLst/>
              </a:rPr>
              <a:t>. Praha: Galén, [2017]. ISBN 978-80-7492-295-4.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483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……</a:t>
            </a:r>
          </a:p>
          <a:p>
            <a:endParaRPr lang="cs-CZ" dirty="0"/>
          </a:p>
          <a:p>
            <a:r>
              <a:rPr lang="cs-CZ" dirty="0"/>
              <a:t>1994 - Óm šinrikjó – sarinový útok v Matsumotu</a:t>
            </a:r>
          </a:p>
          <a:p>
            <a:pPr lvl="1"/>
            <a:r>
              <a:rPr lang="cs-CZ" dirty="0"/>
              <a:t>cílem bylo zabít místního soudce a otestovat nasazení sarinu proti obyvatelstvu</a:t>
            </a:r>
          </a:p>
          <a:p>
            <a:pPr lvl="1"/>
            <a:r>
              <a:rPr lang="cs-CZ" dirty="0"/>
              <a:t>sekta vypustila sarin v obytné čtvrti města z nákladního automobilu</a:t>
            </a:r>
          </a:p>
          <a:p>
            <a:pPr lvl="1"/>
            <a:r>
              <a:rPr lang="cs-CZ" dirty="0"/>
              <a:t>celkem bylo postiženo asi 600 osob. 253 osob bylo lékařsky ošetřeno, 56 z nich bylo hospitalizováno a 7 pacientů zemřelo</a:t>
            </a:r>
          </a:p>
        </p:txBody>
      </p:sp>
    </p:spTree>
    <p:extLst>
      <p:ext uri="{BB962C8B-B14F-4D97-AF65-F5344CB8AC3E}">
        <p14:creationId xmlns:p14="http://schemas.microsoft.com/office/powerpoint/2010/main" val="24791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94C2-DBA1-F343-A909-D63B40AB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95F9D-C04C-F046-9D31-39C5E30B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1995 - Óm šinrikjó – sarinový útok v tokijském metru</a:t>
            </a:r>
          </a:p>
          <a:p>
            <a:pPr lvl="1"/>
            <a:r>
              <a:rPr lang="cs-CZ" dirty="0"/>
              <a:t>útok proveden v ranní špičce na třech trasách metra křížících se ve stanici Kasumigaseki, poblíž vládní čtvrti</a:t>
            </a:r>
          </a:p>
          <a:p>
            <a:pPr lvl="1"/>
            <a:r>
              <a:rPr lang="cs-CZ" dirty="0"/>
              <a:t>postupně bylo do 15 stanic metra vysláno 1364 zdravotníků a 131 sanitních vozů</a:t>
            </a:r>
          </a:p>
          <a:p>
            <a:pPr lvl="1"/>
            <a:r>
              <a:rPr lang="cs-CZ" dirty="0"/>
              <a:t>zasažených bylo kolem x tisíc osob (není přesné číslo 5-10?) , 12 zemřelo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 </a:t>
            </a:r>
            <a:r>
              <a:rPr lang="cs-CZ"/>
              <a:t>dispozici postup IZS </a:t>
            </a:r>
            <a:r>
              <a:rPr lang="cs-CZ" dirty="0"/>
              <a:t>- </a:t>
            </a:r>
            <a:r>
              <a:rPr lang="cs-CZ" b="1" dirty="0">
                <a:solidFill>
                  <a:srgbClr val="FFFF00"/>
                </a:solidFill>
                <a:effectLst/>
                <a:hlinkClick r:id="rId2" tooltip="STČ 13_Metro_130819_fin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STČ  13/IZS Reakce na chemický útok v metru</a:t>
            </a:r>
            <a:endParaRPr lang="cs-CZ" dirty="0">
              <a:solidFill>
                <a:srgbClr val="FFFF00"/>
              </a:solidFill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84498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{2195E566-555B-FB42-A101-7EE6750E100C}tf10001057</Template>
  <TotalTime>7239</TotalTime>
  <Words>5581</Words>
  <Application>Microsoft Macintosh PowerPoint</Application>
  <PresentationFormat>Širokoúhlá obrazovka</PresentationFormat>
  <Paragraphs>546</Paragraphs>
  <Slides>73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8" baseType="lpstr">
      <vt:lpstr>Arial</vt:lpstr>
      <vt:lpstr>Calibri</vt:lpstr>
      <vt:lpstr>Open Sans</vt:lpstr>
      <vt:lpstr>Trebuchet MS</vt:lpstr>
      <vt:lpstr>Berlín</vt:lpstr>
      <vt:lpstr>Bojové otravné látky</vt:lpstr>
      <vt:lpstr>Historie</vt:lpstr>
      <vt:lpstr>Historie</vt:lpstr>
      <vt:lpstr>Historie</vt:lpstr>
      <vt:lpstr>Historie</vt:lpstr>
      <vt:lpstr>Historie</vt:lpstr>
      <vt:lpstr>Historie</vt:lpstr>
      <vt:lpstr>Historie</vt:lpstr>
      <vt:lpstr>Historie</vt:lpstr>
      <vt:lpstr>Otravné látky</vt:lpstr>
      <vt:lpstr>Schéma úniku nebo použití chemických látek</vt:lpstr>
      <vt:lpstr>Podmínky pro OL = BOL</vt:lpstr>
      <vt:lpstr>Chemická zbraň</vt:lpstr>
      <vt:lpstr>Způsoby vstupu do organismu</vt:lpstr>
      <vt:lpstr>Klasifikace podle bojového určení</vt:lpstr>
      <vt:lpstr>Klasifikace podle stálosti v polních podmínkách</vt:lpstr>
      <vt:lpstr>Klasifikace podle rychlosti účinku</vt:lpstr>
      <vt:lpstr>Klasifikace podle povahy poškození organismu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Nervově paralytické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Zpuchýřující otravné látky</vt:lpstr>
      <vt:lpstr>Látky zneschopňující</vt:lpstr>
      <vt:lpstr>Látky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psychicky zneschopňující</vt:lpstr>
      <vt:lpstr>Látky fyzicky zneschopňující (dysregulátory)</vt:lpstr>
      <vt:lpstr>Látky fyzicky zneschopňující (dysregulátory)</vt:lpstr>
      <vt:lpstr>Látky fyzicky zneschopňující (dysregulátory)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Všeobecně jedovaté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Dusivé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Dráždivé otravné látky</vt:lpstr>
      <vt:lpstr>Obecný přístup k terapii v PNP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Teroristické hrozby a použití biologických zbraní</dc:title>
  <dc:creator>Zdeněk Jindříšek</dc:creator>
  <cp:lastModifiedBy>Zdeněk Jindříšek</cp:lastModifiedBy>
  <cp:revision>224</cp:revision>
  <dcterms:created xsi:type="dcterms:W3CDTF">2021-03-17T14:44:11Z</dcterms:created>
  <dcterms:modified xsi:type="dcterms:W3CDTF">2021-03-26T10:32:55Z</dcterms:modified>
</cp:coreProperties>
</file>