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sldIdLst>
    <p:sldId id="256" r:id="rId2"/>
    <p:sldId id="301" r:id="rId3"/>
    <p:sldId id="271" r:id="rId4"/>
    <p:sldId id="278" r:id="rId5"/>
    <p:sldId id="279" r:id="rId6"/>
    <p:sldId id="280" r:id="rId7"/>
    <p:sldId id="273" r:id="rId8"/>
    <p:sldId id="281" r:id="rId9"/>
    <p:sldId id="283" r:id="rId10"/>
    <p:sldId id="282" r:id="rId11"/>
    <p:sldId id="286" r:id="rId12"/>
    <p:sldId id="284" r:id="rId13"/>
    <p:sldId id="287" r:id="rId14"/>
    <p:sldId id="288" r:id="rId15"/>
    <p:sldId id="289" r:id="rId16"/>
    <p:sldId id="290" r:id="rId17"/>
    <p:sldId id="292" r:id="rId18"/>
    <p:sldId id="293" r:id="rId19"/>
    <p:sldId id="294" r:id="rId20"/>
    <p:sldId id="295" r:id="rId21"/>
    <p:sldId id="296" r:id="rId22"/>
    <p:sldId id="297" r:id="rId23"/>
    <p:sldId id="291" r:id="rId24"/>
    <p:sldId id="298" r:id="rId25"/>
    <p:sldId id="299" r:id="rId26"/>
    <p:sldId id="300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2776-1D35-5A42-96D1-1F14823BD08D}" type="datetimeFigureOut">
              <a:rPr lang="cs-CZ" smtClean="0"/>
              <a:t>26.03.2021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B04A2DBC-E7C0-1447-B28C-CA8DA45423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4465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2776-1D35-5A42-96D1-1F14823BD08D}" type="datetimeFigureOut">
              <a:rPr lang="cs-CZ" smtClean="0"/>
              <a:t>26.03.2021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B04A2DBC-E7C0-1447-B28C-CA8DA45423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4968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2776-1D35-5A42-96D1-1F14823BD08D}" type="datetimeFigureOut">
              <a:rPr lang="cs-CZ" smtClean="0"/>
              <a:t>26.03.2021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B04A2DBC-E7C0-1447-B28C-CA8DA45423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9935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2776-1D35-5A42-96D1-1F14823BD08D}" type="datetimeFigureOut">
              <a:rPr lang="cs-CZ" smtClean="0"/>
              <a:t>26.03.2021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04A2DBC-E7C0-1447-B28C-CA8DA45423EE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1768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2776-1D35-5A42-96D1-1F14823BD08D}" type="datetimeFigureOut">
              <a:rPr lang="cs-CZ" smtClean="0"/>
              <a:t>26.03.2021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04A2DBC-E7C0-1447-B28C-CA8DA45423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6877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2776-1D35-5A42-96D1-1F14823BD08D}" type="datetimeFigureOut">
              <a:rPr lang="cs-CZ" smtClean="0"/>
              <a:t>26.03.2021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2DBC-E7C0-1447-B28C-CA8DA45423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583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2776-1D35-5A42-96D1-1F14823BD08D}" type="datetimeFigureOut">
              <a:rPr lang="cs-CZ" smtClean="0"/>
              <a:t>26.03.2021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2DBC-E7C0-1447-B28C-CA8DA45423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2303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2776-1D35-5A42-96D1-1F14823BD08D}" type="datetimeFigureOut">
              <a:rPr lang="cs-CZ" smtClean="0"/>
              <a:t>26.03.2021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2DBC-E7C0-1447-B28C-CA8DA45423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4097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9E42776-1D35-5A42-96D1-1F14823BD08D}" type="datetimeFigureOut">
              <a:rPr lang="cs-CZ" smtClean="0"/>
              <a:t>26.03.2021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04A2DBC-E7C0-1447-B28C-CA8DA45423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36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2776-1D35-5A42-96D1-1F14823BD08D}" type="datetimeFigureOut">
              <a:rPr lang="cs-CZ" smtClean="0"/>
              <a:t>26.03.2021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2DBC-E7C0-1447-B28C-CA8DA45423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293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2776-1D35-5A42-96D1-1F14823BD08D}" type="datetimeFigureOut">
              <a:rPr lang="cs-CZ" smtClean="0"/>
              <a:t>26.03.2021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B04A2DBC-E7C0-1447-B28C-CA8DA45423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318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2776-1D35-5A42-96D1-1F14823BD08D}" type="datetimeFigureOut">
              <a:rPr lang="cs-CZ" smtClean="0"/>
              <a:t>26.03.2021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2DBC-E7C0-1447-B28C-CA8DA45423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5926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2776-1D35-5A42-96D1-1F14823BD08D}" type="datetimeFigureOut">
              <a:rPr lang="cs-CZ" smtClean="0"/>
              <a:t>26.03.2021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2DBC-E7C0-1447-B28C-CA8DA45423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2168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2776-1D35-5A42-96D1-1F14823BD08D}" type="datetimeFigureOut">
              <a:rPr lang="cs-CZ" smtClean="0"/>
              <a:t>26.03.2021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2DBC-E7C0-1447-B28C-CA8DA45423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7870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2776-1D35-5A42-96D1-1F14823BD08D}" type="datetimeFigureOut">
              <a:rPr lang="cs-CZ" smtClean="0"/>
              <a:t>26.03.2021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2DBC-E7C0-1447-B28C-CA8DA45423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0908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2776-1D35-5A42-96D1-1F14823BD08D}" type="datetimeFigureOut">
              <a:rPr lang="cs-CZ" smtClean="0"/>
              <a:t>26.03.2021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2DBC-E7C0-1447-B28C-CA8DA45423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48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2776-1D35-5A42-96D1-1F14823BD08D}" type="datetimeFigureOut">
              <a:rPr lang="cs-CZ" smtClean="0"/>
              <a:t>26.03.2021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2DBC-E7C0-1447-B28C-CA8DA45423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6132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42776-1D35-5A42-96D1-1F14823BD08D}" type="datetimeFigureOut">
              <a:rPr lang="cs-CZ" smtClean="0"/>
              <a:t>26.03.2021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A2DBC-E7C0-1447-B28C-CA8DA45423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4654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urgmed.cz/wp-content/uploads/2019/03/2014_neurotraumata-v-pnp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E1358B-18C8-4D48-8FA9-C21179491D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cs-CZ" sz="4400" dirty="0"/>
            </a:br>
            <a:r>
              <a:rPr lang="cs-CZ" sz="4400" dirty="0"/>
              <a:t>Kraniocerebrální poranění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7D5F1C0-411F-064A-B9D6-759DDCB74B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371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1F8088-2E84-BC41-8EA3-26627A53E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Sekundární poranění/poškození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E5549D-6580-6A45-973B-0A29F98D9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112565"/>
          </a:xfrm>
        </p:spPr>
        <p:txBody>
          <a:bodyPr>
            <a:normAutofit/>
          </a:bodyPr>
          <a:lstStyle/>
          <a:p>
            <a:r>
              <a:rPr lang="cs-CZ" dirty="0"/>
              <a:t>Další (extracerebrální) příčiny sekundárního poškození mozku:</a:t>
            </a:r>
            <a:br>
              <a:rPr lang="cs-CZ" dirty="0"/>
            </a:br>
            <a:endParaRPr lang="cs-CZ" dirty="0"/>
          </a:p>
          <a:p>
            <a:pPr lvl="1"/>
            <a:r>
              <a:rPr lang="cs-CZ" dirty="0"/>
              <a:t>hyperkapnie</a:t>
            </a:r>
          </a:p>
          <a:p>
            <a:pPr lvl="2"/>
            <a:r>
              <a:rPr lang="cs-CZ" dirty="0"/>
              <a:t>vede k vazodilataci (zvýšení objemu vaskulárního kompartmentu) a následnému zhoršení mozkového edému</a:t>
            </a:r>
          </a:p>
          <a:p>
            <a:pPr lvl="2"/>
            <a:r>
              <a:rPr lang="cs-CZ" dirty="0"/>
              <a:t>zvýšení ICP = negativní ovlivnění CPP (CPP=MAP-ICP)</a:t>
            </a:r>
          </a:p>
          <a:p>
            <a:pPr lvl="1"/>
            <a:r>
              <a:rPr lang="cs-CZ" dirty="0"/>
              <a:t>hypokapnie </a:t>
            </a:r>
          </a:p>
          <a:p>
            <a:pPr lvl="2"/>
            <a:r>
              <a:rPr lang="cs-CZ" dirty="0"/>
              <a:t>pokles ICP</a:t>
            </a:r>
          </a:p>
          <a:p>
            <a:pPr lvl="2"/>
            <a:r>
              <a:rPr lang="cs-CZ" dirty="0"/>
              <a:t>způsobuje vazokonstrikci (snížení objemu vaskulárního kompartmentu) riziko ischémie mozkové tkáně</a:t>
            </a:r>
          </a:p>
          <a:p>
            <a:pPr lvl="1"/>
            <a:r>
              <a:rPr lang="cs-CZ" dirty="0"/>
              <a:t>hypertermie </a:t>
            </a:r>
          </a:p>
          <a:p>
            <a:pPr lvl="1"/>
            <a:r>
              <a:rPr lang="cs-CZ" dirty="0"/>
              <a:t>hypoglykémie a hyperglykémie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73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E1358B-18C8-4D48-8FA9-C21179491D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400" dirty="0"/>
              <a:t>Typy poranění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7D5F1C0-411F-064A-B9D6-759DDCB74B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6913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1F8088-2E84-BC41-8EA3-26627A53E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Poranění skalpu (měkkých částí hlavy)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E5549D-6580-6A45-973B-0A29F98D9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Tupá nebo ostrá poranění podle své intenzity vedou k různým stupňům poškození od prosté kontuze skalpu po totální avulzi</a:t>
            </a:r>
          </a:p>
          <a:p>
            <a:r>
              <a:rPr lang="cs-CZ" dirty="0"/>
              <a:t>Poranění skalpu je častou součástí zlomenin lebky a nitrolebečních traumat, ukazuje místo působení zevní síly</a:t>
            </a:r>
          </a:p>
          <a:p>
            <a:r>
              <a:rPr lang="cs-CZ" dirty="0"/>
              <a:t>I drobné poranění skalpu může zakrývat rozsáhlé poranění kalvy a nitrolebního prostoru</a:t>
            </a:r>
          </a:p>
          <a:p>
            <a:r>
              <a:rPr lang="cs-CZ" dirty="0"/>
              <a:t>Anamnéza, klinické vyšetření, sterilní krytí</a:t>
            </a:r>
          </a:p>
          <a:p>
            <a:r>
              <a:rPr lang="cs-CZ" dirty="0"/>
              <a:t>RTG (ev. CT, </a:t>
            </a:r>
            <a:r>
              <a:rPr lang="cs-CZ" dirty="0">
                <a:solidFill>
                  <a:srgbClr val="FFFF00"/>
                </a:solidFill>
              </a:rPr>
              <a:t>CAVE: antikoagulační terapie</a:t>
            </a:r>
            <a:r>
              <a:rPr lang="cs-CZ" dirty="0"/>
              <a:t>), sutura (ev. plastika), dále dle nálezu</a:t>
            </a:r>
          </a:p>
        </p:txBody>
      </p:sp>
    </p:spTree>
    <p:extLst>
      <p:ext uri="{BB962C8B-B14F-4D97-AF65-F5344CB8AC3E}">
        <p14:creationId xmlns:p14="http://schemas.microsoft.com/office/powerpoint/2010/main" val="1290464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1F8088-2E84-BC41-8EA3-26627A53E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Fraktura kalvy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E5549D-6580-6A45-973B-0A29F98D9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986106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Tupá nebo ostrá poranění</a:t>
            </a:r>
          </a:p>
          <a:p>
            <a:r>
              <a:rPr lang="cs-CZ" dirty="0"/>
              <a:t>Rozdělujeme na lineární (fissury) a impresivní (vpáčené)</a:t>
            </a:r>
          </a:p>
          <a:p>
            <a:r>
              <a:rPr lang="cs-CZ" dirty="0"/>
              <a:t>Klinické vyšetření, RTG, CT</a:t>
            </a:r>
          </a:p>
          <a:p>
            <a:r>
              <a:rPr lang="cs-CZ" dirty="0"/>
              <a:t>Lineární fraktury mohou způsobit epidurální hematom (poranění meningeální arterie hranou kosti nebo krvácení z diploe - struktury mezi dvěma vrstvami lebeční kosti), nutné pečlivé klinické sledování, neurologické kontroly, CT s odstupem</a:t>
            </a:r>
          </a:p>
          <a:p>
            <a:r>
              <a:rPr lang="cs-CZ" dirty="0"/>
              <a:t>Konzervativně </a:t>
            </a:r>
          </a:p>
          <a:p>
            <a:pPr lvl="1"/>
            <a:r>
              <a:rPr lang="cs-CZ" dirty="0"/>
              <a:t>lineární fraktura kalvy a imprese do šíře kosti bez neurologického deficitu</a:t>
            </a:r>
          </a:p>
          <a:p>
            <a:r>
              <a:rPr lang="cs-CZ" dirty="0"/>
              <a:t>Operačně:</a:t>
            </a:r>
          </a:p>
          <a:p>
            <a:pPr lvl="1"/>
            <a:r>
              <a:rPr lang="cs-CZ" dirty="0"/>
              <a:t>imprese kosti větší než šíře kalvy a neurologický deficit</a:t>
            </a:r>
          </a:p>
          <a:p>
            <a:pPr lvl="1"/>
            <a:r>
              <a:rPr lang="cs-CZ" dirty="0"/>
              <a:t>fraktura otevřeného KC poranění (porušená dura mater, likvorea, pneumocefalus)</a:t>
            </a:r>
          </a:p>
          <a:p>
            <a:pPr lvl="1"/>
            <a:r>
              <a:rPr lang="cs-CZ" dirty="0"/>
              <a:t>rostoucí fraktura u malých dětí (uskřinutí dura mater, růst defektu mezi okraji kosti)</a:t>
            </a:r>
          </a:p>
        </p:txBody>
      </p:sp>
    </p:spTree>
    <p:extLst>
      <p:ext uri="{BB962C8B-B14F-4D97-AF65-F5344CB8AC3E}">
        <p14:creationId xmlns:p14="http://schemas.microsoft.com/office/powerpoint/2010/main" val="3078910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1F8088-2E84-BC41-8EA3-26627A53E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Fraktura baze lební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E5549D-6580-6A45-973B-0A29F98D9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986106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Tvořena kostí týlní, klínovou, čichovou, spánkovou a čelní.</a:t>
            </a:r>
          </a:p>
          <a:p>
            <a:r>
              <a:rPr lang="cs-CZ" dirty="0"/>
              <a:t>Přímým důkazem traumatu je průkaz lomné linie</a:t>
            </a:r>
          </a:p>
          <a:p>
            <a:r>
              <a:rPr lang="cs-CZ" dirty="0"/>
              <a:t>Klinicky se může projevovat přítomností </a:t>
            </a:r>
            <a:r>
              <a:rPr lang="cs-CZ" dirty="0">
                <a:solidFill>
                  <a:srgbClr val="FFFF00"/>
                </a:solidFill>
              </a:rPr>
              <a:t>brýlového</a:t>
            </a:r>
            <a:r>
              <a:rPr lang="cs-CZ" dirty="0"/>
              <a:t> nebo </a:t>
            </a:r>
            <a:r>
              <a:rPr lang="cs-CZ" dirty="0">
                <a:solidFill>
                  <a:srgbClr val="FFFF00"/>
                </a:solidFill>
              </a:rPr>
              <a:t>retroaurikulárního hematomu</a:t>
            </a:r>
            <a:r>
              <a:rPr lang="cs-CZ" dirty="0"/>
              <a:t>, </a:t>
            </a:r>
            <a:r>
              <a:rPr lang="cs-CZ" dirty="0">
                <a:solidFill>
                  <a:srgbClr val="FFFF00"/>
                </a:solidFill>
              </a:rPr>
              <a:t>likvorea </a:t>
            </a:r>
            <a:r>
              <a:rPr lang="cs-CZ" dirty="0"/>
              <a:t>(</a:t>
            </a:r>
            <a:r>
              <a:rPr lang="cs-CZ" dirty="0">
                <a:solidFill>
                  <a:srgbClr val="FFFF00"/>
                </a:solidFill>
              </a:rPr>
              <a:t>rhinorea </a:t>
            </a:r>
            <a:r>
              <a:rPr lang="cs-CZ" dirty="0"/>
              <a:t>– odkapávání likvoru z nosu, </a:t>
            </a:r>
            <a:r>
              <a:rPr lang="cs-CZ" dirty="0">
                <a:solidFill>
                  <a:srgbClr val="FFFF00"/>
                </a:solidFill>
              </a:rPr>
              <a:t>otorea </a:t>
            </a:r>
            <a:r>
              <a:rPr lang="cs-CZ" dirty="0"/>
              <a:t>– odkapávání likvoru z ucha)</a:t>
            </a:r>
          </a:p>
          <a:p>
            <a:r>
              <a:rPr lang="cs-CZ" dirty="0"/>
              <a:t>Konzervativní postup:</a:t>
            </a:r>
          </a:p>
          <a:p>
            <a:pPr lvl="1"/>
            <a:r>
              <a:rPr lang="cs-CZ" dirty="0"/>
              <a:t>u pacientů bez likvorey nebo ustupující likvoreou</a:t>
            </a:r>
          </a:p>
          <a:p>
            <a:pPr lvl="1"/>
            <a:r>
              <a:rPr lang="cs-CZ" dirty="0"/>
              <a:t>profylaxe ATB</a:t>
            </a:r>
          </a:p>
          <a:p>
            <a:r>
              <a:rPr lang="cs-CZ" dirty="0"/>
              <a:t>Operační postup:</a:t>
            </a:r>
          </a:p>
          <a:p>
            <a:pPr lvl="1"/>
            <a:r>
              <a:rPr lang="cs-CZ" dirty="0"/>
              <a:t>např. u pacientů s neustupující likvoreou a dalších</a:t>
            </a:r>
          </a:p>
          <a:p>
            <a:r>
              <a:rPr lang="cs-CZ" dirty="0"/>
              <a:t>U pacientů s frakturou baze lební je nutné se vyvarovat zavádění nazálních sond (volíme zavedení ústy)</a:t>
            </a:r>
          </a:p>
        </p:txBody>
      </p:sp>
    </p:spTree>
    <p:extLst>
      <p:ext uri="{BB962C8B-B14F-4D97-AF65-F5344CB8AC3E}">
        <p14:creationId xmlns:p14="http://schemas.microsoft.com/office/powerpoint/2010/main" val="734965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1F8088-2E84-BC41-8EA3-26627A53E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Epidurální hematom (EDH)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E5549D-6580-6A45-973B-0A29F98D9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98610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Krevní kolekce v epidurálním prostoru </a:t>
            </a:r>
            <a:r>
              <a:rPr lang="cs-CZ" dirty="0">
                <a:solidFill>
                  <a:srgbClr val="FFFF00"/>
                </a:solidFill>
              </a:rPr>
              <a:t>mezi dura mater a kalvou</a:t>
            </a:r>
          </a:p>
          <a:p>
            <a:r>
              <a:rPr lang="cs-CZ" dirty="0"/>
              <a:t>Typicky se EDH nachází v temporální, případně v temporo-parietální oblasti</a:t>
            </a:r>
          </a:p>
          <a:p>
            <a:r>
              <a:rPr lang="cs-CZ" dirty="0">
                <a:solidFill>
                  <a:srgbClr val="FFFF00"/>
                </a:solidFill>
              </a:rPr>
              <a:t>Nejčastěji poraněna a. meningea </a:t>
            </a:r>
            <a:r>
              <a:rPr lang="cs-CZ" dirty="0"/>
              <a:t>(90 % případů EDH), méně časté je krvácení ze zlomené kosti, natrženého splavu, meningeální žíly nebo diploických žil</a:t>
            </a:r>
          </a:p>
          <a:p>
            <a:r>
              <a:rPr lang="cs-CZ" dirty="0"/>
              <a:t>U cca 20-40% pacientů může být tzv. </a:t>
            </a:r>
            <a:r>
              <a:rPr lang="cs-CZ" dirty="0">
                <a:solidFill>
                  <a:srgbClr val="FFFF00"/>
                </a:solidFill>
              </a:rPr>
              <a:t>lucidní interval </a:t>
            </a:r>
            <a:r>
              <a:rPr lang="cs-CZ" dirty="0"/>
              <a:t>= časový úsek mezi dvěma epizodami poruchy vědomí, první je způsobena  v momentě úrazu mozkovou komocí, druhá je způsobena kompresí mozku epidurálním hematomem (dalších 20% kóma po úraze, bez poruchy vědomí 40-60% pacientů)</a:t>
            </a:r>
          </a:p>
        </p:txBody>
      </p:sp>
    </p:spTree>
    <p:extLst>
      <p:ext uri="{BB962C8B-B14F-4D97-AF65-F5344CB8AC3E}">
        <p14:creationId xmlns:p14="http://schemas.microsoft.com/office/powerpoint/2010/main" val="2886646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1F8088-2E84-BC41-8EA3-26627A53E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Epidurální hematom (EDH)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E5549D-6580-6A45-973B-0A29F98D9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986106"/>
          </a:xfrm>
        </p:spPr>
        <p:txBody>
          <a:bodyPr>
            <a:normAutofit/>
          </a:bodyPr>
          <a:lstStyle/>
          <a:p>
            <a:r>
              <a:rPr lang="cs-CZ" dirty="0"/>
              <a:t>Klinický obraz dle rozsahu postižení (může být asymptomatický)</a:t>
            </a:r>
          </a:p>
          <a:p>
            <a:r>
              <a:rPr lang="cs-CZ" dirty="0"/>
              <a:t>Anizokorie – komprese n. oculomotorius (většinou na straně hematomu)</a:t>
            </a:r>
          </a:p>
          <a:p>
            <a:r>
              <a:rPr lang="cs-CZ" dirty="0"/>
              <a:t>Hemiparéza – opačná strana než je hematom (nemusí být)</a:t>
            </a:r>
          </a:p>
          <a:p>
            <a:r>
              <a:rPr lang="cs-CZ" dirty="0"/>
              <a:t>Vždy minimálně observace - ideálně JIP</a:t>
            </a:r>
          </a:p>
          <a:p>
            <a:r>
              <a:rPr lang="cs-CZ" dirty="0">
                <a:solidFill>
                  <a:srgbClr val="FFFF00"/>
                </a:solidFill>
              </a:rPr>
              <a:t>CAVE: </a:t>
            </a:r>
            <a:r>
              <a:rPr lang="cs-CZ" dirty="0"/>
              <a:t>CT mozku provedené bezprostředně po úraze může prokázat malý rozsah krvácení, které se může v čase znásobit = kontrolní CT s odstupem!</a:t>
            </a:r>
          </a:p>
          <a:p>
            <a:r>
              <a:rPr lang="cs-CZ" dirty="0"/>
              <a:t>Většina EDH se operuje (evakuace z kraniotomie)</a:t>
            </a:r>
          </a:p>
        </p:txBody>
      </p:sp>
    </p:spTree>
    <p:extLst>
      <p:ext uri="{BB962C8B-B14F-4D97-AF65-F5344CB8AC3E}">
        <p14:creationId xmlns:p14="http://schemas.microsoft.com/office/powerpoint/2010/main" val="1290414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1F8088-2E84-BC41-8EA3-26627A53E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Akutní subdurální hematom (aSDH)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E5549D-6580-6A45-973B-0A29F98D9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986106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Krvácení do prostoru mezi </a:t>
            </a:r>
            <a:r>
              <a:rPr lang="cs-CZ" dirty="0">
                <a:solidFill>
                  <a:srgbClr val="FFFF00"/>
                </a:solidFill>
              </a:rPr>
              <a:t>arachnoideou a dura mater</a:t>
            </a:r>
          </a:p>
          <a:p>
            <a:r>
              <a:rPr lang="cs-CZ" dirty="0"/>
              <a:t>Vysoká mortalita (30-80%) spíše z důvodu sekundárního poškození mozku</a:t>
            </a:r>
          </a:p>
          <a:p>
            <a:pPr lvl="1"/>
            <a:r>
              <a:rPr lang="cs-CZ" dirty="0"/>
              <a:t>především edém mozku a jeho ischémii při současném vzestupu ICP a poklesu CPP</a:t>
            </a:r>
          </a:p>
          <a:p>
            <a:r>
              <a:rPr lang="cs-CZ" dirty="0"/>
              <a:t>Klinicky – porucha vědomí různého stupně, hemiparéza, fatická porucha, může být anizokorie, poruchy vitálních funkcí</a:t>
            </a:r>
          </a:p>
          <a:p>
            <a:r>
              <a:rPr lang="cs-CZ" dirty="0"/>
              <a:t>Konzervativní postup – u plášťových hematomů</a:t>
            </a:r>
          </a:p>
          <a:p>
            <a:r>
              <a:rPr lang="cs-CZ" dirty="0"/>
              <a:t>Operační postup – rozsáhlá kraniektomie, někdy je edém mozku při OP tak velký, že je výhodnější nevracet zpět kostní ploténku (</a:t>
            </a:r>
            <a:r>
              <a:rPr lang="cs-CZ" dirty="0">
                <a:solidFill>
                  <a:srgbClr val="FFFF00"/>
                </a:solidFill>
              </a:rPr>
              <a:t>dekompresivní kraniektomie, </a:t>
            </a:r>
            <a:r>
              <a:rPr lang="cs-CZ" dirty="0"/>
              <a:t>provádí se za účelem radikálního snížení nitrolebečního tlaku, což umožní obnovení dostatečné perfuze krve mozkem a zabrání jeho ischemizaci– replantace kosti se provádí po poklesu parenchymu pod úroveň okolní kalvy za 3-12 týdnů podle klinického stavu, odstraněnou kostní ploténku vkládáme do podkoží břicha nebo se hluboce zmrazí)</a:t>
            </a:r>
          </a:p>
        </p:txBody>
      </p:sp>
    </p:spTree>
    <p:extLst>
      <p:ext uri="{BB962C8B-B14F-4D97-AF65-F5344CB8AC3E}">
        <p14:creationId xmlns:p14="http://schemas.microsoft.com/office/powerpoint/2010/main" val="1574146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1F8088-2E84-BC41-8EA3-26627A53E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Subarachnoidální krvácení (SAK)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E5549D-6580-6A45-973B-0A29F98D9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986106"/>
          </a:xfrm>
        </p:spPr>
        <p:txBody>
          <a:bodyPr>
            <a:normAutofit/>
          </a:bodyPr>
          <a:lstStyle/>
          <a:p>
            <a:r>
              <a:rPr lang="cs-CZ" dirty="0"/>
              <a:t>Krvácení do prostoru mezi </a:t>
            </a:r>
            <a:r>
              <a:rPr lang="cs-CZ" dirty="0">
                <a:solidFill>
                  <a:srgbClr val="FFFF00"/>
                </a:solidFill>
              </a:rPr>
              <a:t>arachnoideou a pia mater</a:t>
            </a:r>
          </a:p>
          <a:p>
            <a:r>
              <a:rPr lang="cs-CZ" dirty="0"/>
              <a:t>Klinika – prudká bolest hlavy, zmatenost, vertigo, nausea zvracení, meningeální příznaky (opozice šíje), poruchy vědomí, ložiskové příznaky</a:t>
            </a:r>
          </a:p>
          <a:p>
            <a:r>
              <a:rPr lang="cs-CZ" dirty="0"/>
              <a:t>Konzervativně</a:t>
            </a:r>
          </a:p>
          <a:p>
            <a:r>
              <a:rPr lang="cs-CZ" dirty="0"/>
              <a:t>Operačně (aneuryzmata – kliping, coiling)</a:t>
            </a:r>
          </a:p>
        </p:txBody>
      </p:sp>
    </p:spTree>
    <p:extLst>
      <p:ext uri="{BB962C8B-B14F-4D97-AF65-F5344CB8AC3E}">
        <p14:creationId xmlns:p14="http://schemas.microsoft.com/office/powerpoint/2010/main" val="2083526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1F8088-2E84-BC41-8EA3-26627A53E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Perforující poranění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E5549D-6580-6A45-973B-0A29F98D9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98610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způsobena nejčastěji ostrým předmětem (nůž, meč, vidle…), který proniká do nitrolebí malou rychlostí</a:t>
            </a:r>
          </a:p>
          <a:p>
            <a:pPr lvl="1"/>
            <a:r>
              <a:rPr lang="cs-CZ" dirty="0"/>
              <a:t>tím vzniká úzká fraktura s prokrvácením mozkového parenchymu v oblasti punkčního kanálu a jeho blízkém okolí </a:t>
            </a:r>
          </a:p>
          <a:p>
            <a:r>
              <a:rPr lang="cs-CZ" dirty="0"/>
              <a:t>Tíže zranění a prognóza pacienta je úzce spjata pouze s místem a hloubkou poranění</a:t>
            </a:r>
          </a:p>
          <a:p>
            <a:pPr lvl="1"/>
            <a:r>
              <a:rPr lang="cs-CZ" dirty="0"/>
              <a:t>poranění ve frontální oblasti má často velmi malou symptomatologii a relativně dobrou prognózu</a:t>
            </a:r>
          </a:p>
          <a:p>
            <a:pPr lvl="1"/>
            <a:r>
              <a:rPr lang="cs-CZ" dirty="0"/>
              <a:t>temporální oblast je chráněna tenkou kostěnou šupinou a je zde krátká vzdálenost k mozkovému kmeni, thalamu, hlavovým nervům, tureckému sedlu, Willisovu kruhu (poranění v této oblasti mají proto  mnohem vyšší morbiditu a mortalitu)</a:t>
            </a:r>
          </a:p>
          <a:p>
            <a:r>
              <a:rPr lang="cs-CZ" dirty="0"/>
              <a:t>Operační revize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4198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AB43340-4AA0-7845-AF0F-A39626E5CC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9914" y="714329"/>
            <a:ext cx="7692172" cy="5736900"/>
          </a:xfrm>
        </p:spPr>
      </p:pic>
    </p:spTree>
    <p:extLst>
      <p:ext uri="{BB962C8B-B14F-4D97-AF65-F5344CB8AC3E}">
        <p14:creationId xmlns:p14="http://schemas.microsoft.com/office/powerpoint/2010/main" val="1586150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1F8088-2E84-BC41-8EA3-26627A53E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Penetrující poranění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E5549D-6580-6A45-973B-0A29F98D9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986106"/>
          </a:xfrm>
        </p:spPr>
        <p:txBody>
          <a:bodyPr>
            <a:normAutofit/>
          </a:bodyPr>
          <a:lstStyle/>
          <a:p>
            <a:r>
              <a:rPr lang="cs-CZ" dirty="0"/>
              <a:t>způsobují střelné zbraně </a:t>
            </a:r>
          </a:p>
          <a:p>
            <a:pPr lvl="1"/>
            <a:r>
              <a:rPr lang="cs-CZ" dirty="0">
                <a:solidFill>
                  <a:srgbClr val="FFFF00"/>
                </a:solidFill>
              </a:rPr>
              <a:t>zástřel </a:t>
            </a:r>
            <a:r>
              <a:rPr lang="cs-CZ" dirty="0"/>
              <a:t>= kulka zůstane uvnitř lebky</a:t>
            </a:r>
          </a:p>
          <a:p>
            <a:pPr lvl="1"/>
            <a:r>
              <a:rPr lang="cs-CZ" dirty="0">
                <a:solidFill>
                  <a:srgbClr val="FFFF00"/>
                </a:solidFill>
              </a:rPr>
              <a:t>průstřel </a:t>
            </a:r>
            <a:r>
              <a:rPr lang="cs-CZ" dirty="0"/>
              <a:t>= kulka proletí hlavou</a:t>
            </a:r>
          </a:p>
          <a:p>
            <a:r>
              <a:rPr lang="cs-CZ" dirty="0"/>
              <a:t>Odražená střela má v době průniku lebkou již malou kinetickou energii, která nestačí na to, aby z hlavy vyletěla = odráží se od vnitřní kosti a způsobuje rozsáhle škody</a:t>
            </a:r>
          </a:p>
          <a:p>
            <a:pPr lvl="1"/>
            <a:r>
              <a:rPr lang="cs-CZ" dirty="0"/>
              <a:t>u střel s nízkou rychlostí (vzduchovka) není rozsah poškození tak velký a prognóza záleží na poškození CNS v dráze střely</a:t>
            </a:r>
          </a:p>
          <a:p>
            <a:pPr lvl="1"/>
            <a:r>
              <a:rPr lang="cs-CZ" dirty="0"/>
              <a:t>u střel s vysokou rychlostí (vojenské) je smrtelné na 90% a více </a:t>
            </a:r>
          </a:p>
          <a:p>
            <a:r>
              <a:rPr lang="cs-CZ" dirty="0"/>
              <a:t>Operační postup x transplantační program x smrt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2197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1F8088-2E84-BC41-8EA3-26627A53E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Difúzní poranění mozku – komoce mozku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E5549D-6580-6A45-973B-0A29F98D9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986106"/>
          </a:xfrm>
        </p:spPr>
        <p:txBody>
          <a:bodyPr>
            <a:normAutofit/>
          </a:bodyPr>
          <a:lstStyle/>
          <a:p>
            <a:r>
              <a:rPr lang="cs-CZ" dirty="0"/>
              <a:t>Přechodná (několik málo minut trvající) ztráta vědomí následovaná stavem plného vědomí s přetrvávající amnézií bez ložiskového neurologického deficitu</a:t>
            </a:r>
          </a:p>
          <a:p>
            <a:r>
              <a:rPr lang="cs-CZ" dirty="0"/>
              <a:t>Bolesti hlavy, nauzea,  zvracení,  závratě (až několik dní)</a:t>
            </a:r>
          </a:p>
          <a:p>
            <a:r>
              <a:rPr lang="cs-CZ" dirty="0"/>
              <a:t>Diagnóza na základě anamnézy a neurologického vyšetření</a:t>
            </a:r>
          </a:p>
          <a:p>
            <a:r>
              <a:rPr lang="cs-CZ" dirty="0"/>
              <a:t>RTG lebky a C páteře (ev. CT)</a:t>
            </a:r>
          </a:p>
        </p:txBody>
      </p:sp>
    </p:spTree>
    <p:extLst>
      <p:ext uri="{BB962C8B-B14F-4D97-AF65-F5344CB8AC3E}">
        <p14:creationId xmlns:p14="http://schemas.microsoft.com/office/powerpoint/2010/main" val="2798252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1F8088-2E84-BC41-8EA3-26627A53E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Difúzní axonální poranění (DAP)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E5549D-6580-6A45-973B-0A29F98D9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986106"/>
          </a:xfrm>
        </p:spPr>
        <p:txBody>
          <a:bodyPr>
            <a:normAutofit/>
          </a:bodyPr>
          <a:lstStyle/>
          <a:p>
            <a:r>
              <a:rPr lang="cs-CZ" dirty="0"/>
              <a:t>Vlivem akceleračně - deceleračního mechanismu úrazu dochází k mnohočetným přerušením axonů ve středočárových strukturách (mnohočetné traumatické postižení axonů)</a:t>
            </a:r>
          </a:p>
          <a:p>
            <a:r>
              <a:rPr lang="cs-CZ" dirty="0"/>
              <a:t>Může být porucha vědomí (kóma), ložiskové příznaky dekortikační nebo decerebrační postavení končetin</a:t>
            </a:r>
          </a:p>
          <a:p>
            <a:r>
              <a:rPr lang="cs-CZ" dirty="0"/>
              <a:t>CT může prokázat drobná prokrvácená ložiska, MR (více senzitivní)</a:t>
            </a:r>
          </a:p>
          <a:p>
            <a:r>
              <a:rPr lang="cs-CZ" dirty="0"/>
              <a:t>Mortalita okolo 50% dle typu</a:t>
            </a:r>
          </a:p>
          <a:p>
            <a:r>
              <a:rPr lang="cs-CZ" dirty="0"/>
              <a:t>JIP, pokud rozvoj krvácení – OP sál</a:t>
            </a:r>
          </a:p>
        </p:txBody>
      </p:sp>
    </p:spTree>
    <p:extLst>
      <p:ext uri="{BB962C8B-B14F-4D97-AF65-F5344CB8AC3E}">
        <p14:creationId xmlns:p14="http://schemas.microsoft.com/office/powerpoint/2010/main" val="1905702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1F8088-2E84-BC41-8EA3-26627A53E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Obecný přístup v PNP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E5549D-6580-6A45-973B-0A29F98D9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986106"/>
          </a:xfrm>
        </p:spPr>
        <p:txBody>
          <a:bodyPr>
            <a:normAutofit/>
          </a:bodyPr>
          <a:lstStyle/>
          <a:p>
            <a:r>
              <a:rPr lang="cs-CZ" dirty="0"/>
              <a:t>Cílem PNP je zabránit rozvoji nebo alespoň zmenšit rozsah a tíži sekundárního postižení struktur CNS a zvýšit tak pravděpodobnost přežití pacienta</a:t>
            </a:r>
          </a:p>
          <a:p>
            <a:r>
              <a:rPr lang="cs-CZ" dirty="0"/>
              <a:t>Předcházení a léčba systémové </a:t>
            </a:r>
            <a:r>
              <a:rPr lang="cs-CZ" dirty="0">
                <a:solidFill>
                  <a:srgbClr val="FFFF00"/>
                </a:solidFill>
              </a:rPr>
              <a:t>hypotenze</a:t>
            </a:r>
            <a:r>
              <a:rPr lang="cs-CZ" dirty="0"/>
              <a:t>, </a:t>
            </a:r>
            <a:r>
              <a:rPr lang="cs-CZ" dirty="0">
                <a:solidFill>
                  <a:srgbClr val="FFFF00"/>
                </a:solidFill>
              </a:rPr>
              <a:t>hypoxie</a:t>
            </a:r>
            <a:r>
              <a:rPr lang="cs-CZ" dirty="0"/>
              <a:t>, </a:t>
            </a:r>
            <a:r>
              <a:rPr lang="cs-CZ" dirty="0">
                <a:solidFill>
                  <a:srgbClr val="FFFF00"/>
                </a:solidFill>
              </a:rPr>
              <a:t>hyperkapnie/hypokapnie</a:t>
            </a:r>
            <a:r>
              <a:rPr lang="cs-CZ" dirty="0"/>
              <a:t>, spolu s </a:t>
            </a:r>
            <a:r>
              <a:rPr lang="cs-CZ" dirty="0">
                <a:solidFill>
                  <a:srgbClr val="FFFF00"/>
                </a:solidFill>
              </a:rPr>
              <a:t>maximálním zkrácením doby </a:t>
            </a:r>
            <a:r>
              <a:rPr lang="cs-CZ" dirty="0"/>
              <a:t>do definitivního ošetření v traumacentru, označujeme jako klíčové faktory vedoucí ke zlepšení morbidity a mortality u pacientů s neurotraumatem</a:t>
            </a:r>
          </a:p>
          <a:p>
            <a:r>
              <a:rPr lang="cs-CZ" dirty="0"/>
              <a:t>Pravidlo </a:t>
            </a:r>
            <a:r>
              <a:rPr lang="cs-CZ" dirty="0">
                <a:solidFill>
                  <a:srgbClr val="FFFF00"/>
                </a:solidFill>
              </a:rPr>
              <a:t>A</a:t>
            </a:r>
            <a:r>
              <a:rPr lang="cs-CZ" dirty="0"/>
              <a:t>c (Airway and cervical spine) </a:t>
            </a:r>
            <a:r>
              <a:rPr lang="cs-CZ" dirty="0">
                <a:solidFill>
                  <a:srgbClr val="FFFF00"/>
                </a:solidFill>
              </a:rPr>
              <a:t>B</a:t>
            </a:r>
            <a:r>
              <a:rPr lang="cs-CZ" dirty="0"/>
              <a:t> (Breathing) </a:t>
            </a:r>
            <a:br>
              <a:rPr lang="cs-CZ" dirty="0"/>
            </a:br>
            <a:r>
              <a:rPr lang="cs-CZ" dirty="0">
                <a:solidFill>
                  <a:srgbClr val="FFFF00"/>
                </a:solidFill>
              </a:rPr>
              <a:t>C</a:t>
            </a:r>
            <a:r>
              <a:rPr lang="cs-CZ" dirty="0"/>
              <a:t> (Circulation) </a:t>
            </a:r>
            <a:r>
              <a:rPr lang="cs-CZ" dirty="0">
                <a:solidFill>
                  <a:srgbClr val="FFFF00"/>
                </a:solidFill>
              </a:rPr>
              <a:t>D</a:t>
            </a:r>
            <a:r>
              <a:rPr lang="cs-CZ" dirty="0"/>
              <a:t> (Disability) </a:t>
            </a:r>
            <a:r>
              <a:rPr lang="cs-CZ" dirty="0">
                <a:solidFill>
                  <a:srgbClr val="FFFF00"/>
                </a:solidFill>
              </a:rPr>
              <a:t>E</a:t>
            </a:r>
            <a:r>
              <a:rPr lang="cs-CZ" dirty="0"/>
              <a:t> (Exposure)</a:t>
            </a:r>
          </a:p>
        </p:txBody>
      </p:sp>
    </p:spTree>
    <p:extLst>
      <p:ext uri="{BB962C8B-B14F-4D97-AF65-F5344CB8AC3E}">
        <p14:creationId xmlns:p14="http://schemas.microsoft.com/office/powerpoint/2010/main" val="1293270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1F8088-2E84-BC41-8EA3-26627A53E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A</a:t>
            </a:r>
            <a:r>
              <a:rPr lang="cs-CZ" dirty="0"/>
              <a:t>c (Airway and cervical spine)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E5549D-6580-6A45-973B-0A29F98D9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986106"/>
          </a:xfrm>
        </p:spPr>
        <p:txBody>
          <a:bodyPr>
            <a:normAutofit/>
          </a:bodyPr>
          <a:lstStyle/>
          <a:p>
            <a:r>
              <a:rPr lang="cs-CZ" dirty="0"/>
              <a:t>I krátkodobá perioda hypoxie fatální následky pro další osud pacienta s neurotraumatem a jako taková musí být korigována co nejdříve po jejím zjištění</a:t>
            </a:r>
          </a:p>
          <a:p>
            <a:r>
              <a:rPr lang="cs-CZ" dirty="0"/>
              <a:t>Každý pacient se závažným kraniocerebrálním poraněním (KCP; GCS ≤8) nebo ten, který není schopen udržet volné dýchací cesty, nemá obranné dýchací reflexy, není schopen udržet SpO2 &gt;90% i přes oxygenoterapii, má těžké orofaciální poranění (zlomeniny Le Fort, zlomeniny mandibuly) nebo opakované epileptické paroxysmy, vyžaduje zajištění dýchacích cest OTI</a:t>
            </a:r>
          </a:p>
        </p:txBody>
      </p:sp>
    </p:spTree>
    <p:extLst>
      <p:ext uri="{BB962C8B-B14F-4D97-AF65-F5344CB8AC3E}">
        <p14:creationId xmlns:p14="http://schemas.microsoft.com/office/powerpoint/2010/main" val="1321669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1F8088-2E84-BC41-8EA3-26627A53E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A</a:t>
            </a:r>
            <a:r>
              <a:rPr lang="cs-CZ" dirty="0"/>
              <a:t>c (Airway and cervical spine)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E5549D-6580-6A45-973B-0A29F98D9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986106"/>
          </a:xfrm>
        </p:spPr>
        <p:txBody>
          <a:bodyPr>
            <a:normAutofit/>
          </a:bodyPr>
          <a:lstStyle/>
          <a:p>
            <a:r>
              <a:rPr lang="cs-CZ" dirty="0"/>
              <a:t>Pokud zajištění dýchacích cest nevyžaduje urgentní postup, je vhodné toto provádět s využitím analgosedace a relaxace</a:t>
            </a:r>
          </a:p>
          <a:p>
            <a:endParaRPr lang="cs-CZ" dirty="0"/>
          </a:p>
          <a:p>
            <a:r>
              <a:rPr lang="cs-CZ" dirty="0"/>
              <a:t>V případě OTI prováděné bez analgosedace vede vyvolaná vegetativní odpověď (stresová reakce) organismu k vyplavení stresových hormonů působící hyperglykemii a zvýšení metabolismu mozku, čímž se zvyšují i jeho nároky na dodávku O2</a:t>
            </a:r>
          </a:p>
          <a:p>
            <a:endParaRPr lang="cs-CZ" dirty="0"/>
          </a:p>
          <a:p>
            <a:r>
              <a:rPr lang="cs-CZ" dirty="0"/>
              <a:t>K zabránění desaturační epizody v průběhu OTI se doporučuje preoxygenace pacienta</a:t>
            </a:r>
          </a:p>
        </p:txBody>
      </p:sp>
    </p:spTree>
    <p:extLst>
      <p:ext uri="{BB962C8B-B14F-4D97-AF65-F5344CB8AC3E}">
        <p14:creationId xmlns:p14="http://schemas.microsoft.com/office/powerpoint/2010/main" val="4985645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1F8088-2E84-BC41-8EA3-26627A53E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A</a:t>
            </a:r>
            <a:r>
              <a:rPr lang="cs-CZ" dirty="0"/>
              <a:t>c (Airway and cervical spine)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E5549D-6580-6A45-973B-0A29F98D9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986106"/>
          </a:xfrm>
        </p:spPr>
        <p:txBody>
          <a:bodyPr>
            <a:normAutofit/>
          </a:bodyPr>
          <a:lstStyle/>
          <a:p>
            <a:r>
              <a:rPr lang="cs-CZ" dirty="0"/>
              <a:t>Vzhledem k reálné možnosti poranění krční páteře u pacientů s KCP je nutné při zajišťování dýchacích cest tento fakt zohlednit</a:t>
            </a:r>
          </a:p>
          <a:p>
            <a:endParaRPr lang="cs-CZ" dirty="0"/>
          </a:p>
          <a:p>
            <a:r>
              <a:rPr lang="cs-CZ" dirty="0"/>
              <a:t>Všechny pacienty se závažným KCP je nutné zajistit </a:t>
            </a:r>
            <a:r>
              <a:rPr lang="cs-CZ" dirty="0">
                <a:solidFill>
                  <a:srgbClr val="FFFF00"/>
                </a:solidFill>
              </a:rPr>
              <a:t>in-line stabilizací krční páteře (MILS) </a:t>
            </a:r>
            <a:r>
              <a:rPr lang="cs-CZ" dirty="0"/>
              <a:t>při zajišťování dýchacích cest</a:t>
            </a:r>
          </a:p>
          <a:p>
            <a:endParaRPr lang="cs-CZ" dirty="0"/>
          </a:p>
          <a:p>
            <a:r>
              <a:rPr lang="cs-CZ" dirty="0"/>
              <a:t>Následně je krční páteř pro transport imobilizována krčním límcem a pacient je nejlépe ještě uložen do celotělové vakuové dlahy</a:t>
            </a:r>
          </a:p>
        </p:txBody>
      </p:sp>
    </p:spTree>
    <p:extLst>
      <p:ext uri="{BB962C8B-B14F-4D97-AF65-F5344CB8AC3E}">
        <p14:creationId xmlns:p14="http://schemas.microsoft.com/office/powerpoint/2010/main" val="4216068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1F8088-2E84-BC41-8EA3-26627A53E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B</a:t>
            </a:r>
            <a:r>
              <a:rPr lang="cs-CZ" dirty="0"/>
              <a:t> (Breathing)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E5549D-6580-6A45-973B-0A29F98D9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986106"/>
          </a:xfrm>
        </p:spPr>
        <p:txBody>
          <a:bodyPr>
            <a:normAutofit/>
          </a:bodyPr>
          <a:lstStyle/>
          <a:p>
            <a:r>
              <a:rPr lang="cs-CZ" dirty="0"/>
              <a:t>Hypoxie je u neurotraumat v rámci PNP definována jako pokles SpO2 pod 90 %, měřeno pulzní oxymetrií </a:t>
            </a:r>
          </a:p>
          <a:p>
            <a:r>
              <a:rPr lang="cs-CZ" dirty="0"/>
              <a:t>Setkáváme se s ní nejen u pacientů s polytraumaty, ale často je důsledkem závažného izolovaného neurotraumatu</a:t>
            </a:r>
          </a:p>
          <a:p>
            <a:r>
              <a:rPr lang="cs-CZ" dirty="0"/>
              <a:t>Přítomnost epizod hypoxie vede u obou skupin pacientů k výraznému nárůstu mortality, a proto je potřeba tyto stavy adekvátně léčit</a:t>
            </a:r>
          </a:p>
          <a:p>
            <a:r>
              <a:rPr lang="cs-CZ" dirty="0"/>
              <a:t>Hypoventilace, stejně jako závažnost KCP, je tedy indikací k OTI a umělé plicní ventilaci (UPV)</a:t>
            </a:r>
          </a:p>
        </p:txBody>
      </p:sp>
    </p:spTree>
    <p:extLst>
      <p:ext uri="{BB962C8B-B14F-4D97-AF65-F5344CB8AC3E}">
        <p14:creationId xmlns:p14="http://schemas.microsoft.com/office/powerpoint/2010/main" val="2706468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1F8088-2E84-BC41-8EA3-26627A53E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B</a:t>
            </a:r>
            <a:r>
              <a:rPr lang="cs-CZ" dirty="0"/>
              <a:t> (Breathing)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E5549D-6580-6A45-973B-0A29F98D9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986106"/>
          </a:xfrm>
        </p:spPr>
        <p:txBody>
          <a:bodyPr>
            <a:normAutofit fontScale="92500"/>
          </a:bodyPr>
          <a:lstStyle/>
          <a:p>
            <a:r>
              <a:rPr lang="cs-CZ" dirty="0"/>
              <a:t>V případě UPV je nutné pacienta udržovat analgosedovaného a relaxovaného, jelikož interference s řízenou ventilací nejen prohlubuje stresovou reakci organismu, ale současně zhoršuje žilní návrat a vede tak k dalšímu zvýšení nitrolebního tlaku</a:t>
            </a:r>
          </a:p>
          <a:p>
            <a:r>
              <a:rPr lang="cs-CZ" dirty="0"/>
              <a:t>Nastavení parametrů UPV musí odpovídat normoventilaci pro danou věkovou skupinu, k orientačnímu nastavení UPV slouží hodnoty:</a:t>
            </a:r>
          </a:p>
          <a:p>
            <a:pPr lvl="1"/>
            <a:r>
              <a:rPr lang="cs-CZ" dirty="0"/>
              <a:t>frekvence dýchání 10 – 14 /min., dechový objem 6 – 7 ml/kg t.hm., vdech během 1 sekundy a umožnit (časově) úplný výdech</a:t>
            </a:r>
          </a:p>
          <a:p>
            <a:pPr lvl="1"/>
            <a:r>
              <a:rPr lang="cs-CZ" dirty="0"/>
              <a:t>na paměti je nutné mít riziko hyperventilace s negativním ovlivněním CBF (cerebral blood flow) a to obzvláště po těžkých KCP, u kterých je porušena autoregulace mozkových cév a současně snížen CBF vlastním primárním mozkovým poraněním, proto je nutné u pacientů na UPV současně monitorovat EtCO2 a udržovat jej v rozmezí 35 až 40 mmHg</a:t>
            </a:r>
          </a:p>
        </p:txBody>
      </p:sp>
    </p:spTree>
    <p:extLst>
      <p:ext uri="{BB962C8B-B14F-4D97-AF65-F5344CB8AC3E}">
        <p14:creationId xmlns:p14="http://schemas.microsoft.com/office/powerpoint/2010/main" val="17777369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1F8088-2E84-BC41-8EA3-26627A53E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B</a:t>
            </a:r>
            <a:r>
              <a:rPr lang="cs-CZ" dirty="0"/>
              <a:t> (Breathing)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E5549D-6580-6A45-973B-0A29F98D9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24875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 případě klinické symptomatologie odpovídající rozvoji mozkové herniace nebo nitrolební hypertenze je indikována akutní hyperventilace, jako přechodná, život zachraňující intervence</a:t>
            </a:r>
          </a:p>
          <a:p>
            <a:r>
              <a:rPr lang="cs-CZ" dirty="0"/>
              <a:t>Hyperventilace je obecně dosaženo zvýšením dechové frekvence u kojenců na 30 dechů/min., u dětí na 25 dechů/min. a u dospělých na 20 dechů/min </a:t>
            </a:r>
          </a:p>
          <a:p>
            <a:r>
              <a:rPr lang="cs-CZ" dirty="0"/>
              <a:t>Vlastní parametry UPV je ovšem nutné optimalizovat podle hodnot EtCO2, které by měly být udržovány v rozmezí hodnot 30 až 35 mmHg </a:t>
            </a:r>
          </a:p>
          <a:p>
            <a:r>
              <a:rPr lang="cs-CZ" dirty="0"/>
              <a:t>Je nutné se striktně vyvarovat poklesu EtCO2 pod 30 mmHg</a:t>
            </a:r>
          </a:p>
          <a:p>
            <a:r>
              <a:rPr lang="cs-CZ" dirty="0"/>
              <a:t>V rámci udržování dostatečné oxemie v PNP uvádí evropské standardy cílovou hodnotu SpO2 ≥95%</a:t>
            </a:r>
          </a:p>
          <a:p>
            <a:pPr lvl="1"/>
            <a:r>
              <a:rPr lang="cs-CZ" dirty="0"/>
              <a:t>při inhalaci vysoké frakce O2 dochází k vazokonstrikci mozkových cév a tím ke snížení CPP</a:t>
            </a:r>
          </a:p>
        </p:txBody>
      </p:sp>
    </p:spTree>
    <p:extLst>
      <p:ext uri="{BB962C8B-B14F-4D97-AF65-F5344CB8AC3E}">
        <p14:creationId xmlns:p14="http://schemas.microsoft.com/office/powerpoint/2010/main" val="3090780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2CFC66-836B-DC4F-98F7-9B962B445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Kraniocerebrální poranění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1EA723-D852-AA4C-B988-5646472A4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>
                <a:solidFill>
                  <a:srgbClr val="FFFF00"/>
                </a:solidFill>
                <a:effectLst/>
              </a:rPr>
              <a:t>Kraniocerebrální poranění </a:t>
            </a:r>
            <a:r>
              <a:rPr lang="cs-CZ" dirty="0">
                <a:effectLst/>
              </a:rPr>
              <a:t>= poškození měkkých tkání a kostí hlavy a mozku na základě úrazového děje</a:t>
            </a:r>
          </a:p>
          <a:p>
            <a:pPr lvl="0"/>
            <a:endParaRPr lang="cs-CZ" dirty="0">
              <a:effectLst/>
            </a:endParaRPr>
          </a:p>
          <a:p>
            <a:pPr lvl="0"/>
            <a:r>
              <a:rPr lang="cs-CZ" dirty="0"/>
              <a:t>Jsou příčinou 30% náhlých úmrtí, ve věkové skupině do 45 let jsou nejčastější příčinou smrti, v až 60% případů jsou doprovázena poraněním jiných orgánů (dutina břišní, hrudník, končetiny)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Ve zhruba 5% případů doprovázeno frakturou zejména krční páteře (C1-C3)</a:t>
            </a:r>
          </a:p>
          <a:p>
            <a:pPr lvl="0"/>
            <a:endParaRPr lang="cs-CZ" dirty="0">
              <a:solidFill>
                <a:srgbClr val="FFFF00"/>
              </a:solidFill>
            </a:endParaRP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6987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1F8088-2E84-BC41-8EA3-26627A53E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C</a:t>
            </a:r>
            <a:r>
              <a:rPr lang="cs-CZ" dirty="0"/>
              <a:t> (Circulation)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E5549D-6580-6A45-973B-0A29F98D9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986106"/>
          </a:xfrm>
        </p:spPr>
        <p:txBody>
          <a:bodyPr>
            <a:normAutofit/>
          </a:bodyPr>
          <a:lstStyle/>
          <a:p>
            <a:r>
              <a:rPr lang="cs-CZ" dirty="0"/>
              <a:t>Základem prevence sekundárního mozkového postižení je důsledná prevence a léčba systémové hypotenze (u dospělých definována jako systolický TK (sTK) &lt; 90 mmHg při nepřímém měření krevního tlaku s užitím manžety odpovídající šířky vzhledem k síle a objemu končetiny, u dětí je náležitý sTK vztahován k věku)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518524-1731-694F-A05E-74D642A8D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101" y="4383428"/>
            <a:ext cx="36703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84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1F8088-2E84-BC41-8EA3-26627A53E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C</a:t>
            </a:r>
            <a:r>
              <a:rPr lang="cs-CZ" dirty="0"/>
              <a:t> (Circulation)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E5549D-6580-6A45-973B-0A29F98D9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986106"/>
          </a:xfrm>
        </p:spPr>
        <p:txBody>
          <a:bodyPr>
            <a:normAutofit/>
          </a:bodyPr>
          <a:lstStyle/>
          <a:p>
            <a:r>
              <a:rPr lang="cs-CZ" dirty="0"/>
              <a:t>Hypotenze trvající déle než 5 minut znamená pro mozek druhotný inzult </a:t>
            </a:r>
          </a:p>
          <a:p>
            <a:r>
              <a:rPr lang="cs-CZ" dirty="0"/>
              <a:t>Cílem terapie je tedy dosažení středního arteriálního tlaku (MAP) 90 mmHg v co nejkratší době, nicméně vzhledem k obtížnému stanovení MAP v podmínkách PNP je doporučováno udržovat u dospělých sTK &gt;110 mmHg </a:t>
            </a:r>
          </a:p>
          <a:p>
            <a:pPr lvl="1"/>
            <a:r>
              <a:rPr lang="cs-CZ" dirty="0"/>
              <a:t>proto je u všech pacientů s těžkým neurotraumatem samozřejmostí zajištění spolehlivého žilního vstupu (minimálně jeden žilní vstup dostatečného průměru/průtoku)</a:t>
            </a:r>
          </a:p>
        </p:txBody>
      </p:sp>
    </p:spTree>
    <p:extLst>
      <p:ext uri="{BB962C8B-B14F-4D97-AF65-F5344CB8AC3E}">
        <p14:creationId xmlns:p14="http://schemas.microsoft.com/office/powerpoint/2010/main" val="14924010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1F8088-2E84-BC41-8EA3-26627A53E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C</a:t>
            </a:r>
            <a:r>
              <a:rPr lang="cs-CZ" dirty="0"/>
              <a:t> (Circulation)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E5549D-6580-6A45-973B-0A29F98D9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986106"/>
          </a:xfrm>
        </p:spPr>
        <p:txBody>
          <a:bodyPr>
            <a:normAutofit/>
          </a:bodyPr>
          <a:lstStyle/>
          <a:p>
            <a:r>
              <a:rPr lang="cs-CZ" dirty="0"/>
              <a:t>I přes různou etiologii nízkého TK u pacientů s KCP (krevní ztráty, neurogenní šok, …) je základem terapie systémové hypotenze podávání izotonických roztoků krystaloidů</a:t>
            </a:r>
          </a:p>
          <a:p>
            <a:r>
              <a:rPr lang="cs-CZ" dirty="0"/>
              <a:t>I když prozatím nebyl jednoznačně určen optimální roztok pro resuscitaci těchto pacientů, preferuje se podávání fyziologického roztoku</a:t>
            </a:r>
          </a:p>
          <a:p>
            <a:r>
              <a:rPr lang="cs-CZ" dirty="0"/>
              <a:t>Pokud nelze i přes volumoterapii zajistit dostatečný systémový krevní tlak, je indikováno podání sympatomimetik</a:t>
            </a:r>
          </a:p>
          <a:p>
            <a:pPr lvl="1"/>
            <a:r>
              <a:rPr lang="cs-CZ" dirty="0"/>
              <a:t>lékem volby je </a:t>
            </a:r>
            <a:r>
              <a:rPr lang="cs-CZ" dirty="0">
                <a:solidFill>
                  <a:srgbClr val="FFFF00"/>
                </a:solidFill>
              </a:rPr>
              <a:t>noradrenalin v kontinuálním podání</a:t>
            </a:r>
            <a:r>
              <a:rPr lang="cs-CZ" dirty="0"/>
              <a:t>, případně v kombinaci s dopaminem nebo dobutaminem </a:t>
            </a:r>
          </a:p>
          <a:p>
            <a:pPr lvl="1"/>
            <a:r>
              <a:rPr lang="cs-CZ" dirty="0"/>
              <a:t>dávku katecholaminů titrujeme dle odezvy systémového TK</a:t>
            </a:r>
          </a:p>
        </p:txBody>
      </p:sp>
    </p:spTree>
    <p:extLst>
      <p:ext uri="{BB962C8B-B14F-4D97-AF65-F5344CB8AC3E}">
        <p14:creationId xmlns:p14="http://schemas.microsoft.com/office/powerpoint/2010/main" val="16142187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1F8088-2E84-BC41-8EA3-26627A53E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D</a:t>
            </a:r>
            <a:r>
              <a:rPr lang="cs-CZ" dirty="0"/>
              <a:t> (Disability)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E5549D-6580-6A45-973B-0A29F98D9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986106"/>
          </a:xfrm>
        </p:spPr>
        <p:txBody>
          <a:bodyPr>
            <a:normAutofit/>
          </a:bodyPr>
          <a:lstStyle/>
          <a:p>
            <a:r>
              <a:rPr lang="cs-CZ" sz="2000" dirty="0"/>
              <a:t>U všech pacientů s KCP je nutné stanovit úroveň poruchy vědomí pomocí </a:t>
            </a:r>
            <a:r>
              <a:rPr lang="cs-CZ" sz="2000" dirty="0">
                <a:solidFill>
                  <a:srgbClr val="FFFF00"/>
                </a:solidFill>
              </a:rPr>
              <a:t>Glasgow Coma Scale </a:t>
            </a:r>
            <a:r>
              <a:rPr lang="cs-CZ" sz="2000" dirty="0"/>
              <a:t>(GCS), a to pro každou modalitu zvlášť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67B4729-6574-C142-BFEE-B6ABCB501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3036095"/>
            <a:ext cx="9523994" cy="37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774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1F8088-2E84-BC41-8EA3-26627A53E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D</a:t>
            </a:r>
            <a:r>
              <a:rPr lang="cs-CZ" dirty="0"/>
              <a:t> (Disability)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E5549D-6580-6A45-973B-0A29F98D9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986106"/>
          </a:xfrm>
        </p:spPr>
        <p:txBody>
          <a:bodyPr>
            <a:normAutofit/>
          </a:bodyPr>
          <a:lstStyle/>
          <a:p>
            <a:r>
              <a:rPr lang="cs-CZ" sz="2000" dirty="0"/>
              <a:t>Hodnota GCS je indikačním kritériem konkrétních postupů v rámci PNP (např. zajištění dýchacích cest, GCS 8 a níže) a její opakované stanovení také nepřímým ukazatelem dynamiky vývoje nitrolebního poranění</a:t>
            </a:r>
          </a:p>
          <a:p>
            <a:pPr lvl="1"/>
            <a:r>
              <a:rPr lang="cs-CZ" sz="1600" dirty="0"/>
              <a:t>GCS je ovlivněno řadou faktorů, které snižují reaktivitu nervového systému, jako je systémová hypotenze, hypoxie, hypoglykémie, analgosedace a další </a:t>
            </a:r>
          </a:p>
          <a:p>
            <a:pPr lvl="1"/>
            <a:r>
              <a:rPr lang="cs-CZ" sz="1600" dirty="0">
                <a:solidFill>
                  <a:srgbClr val="FFFF00"/>
                </a:solidFill>
              </a:rPr>
              <a:t>validní hodnota GCS, odrážející stupeň poruchy vědomí, by měla být stanovena po stabilizaci vitálních funkcí, po korekci dalších spolupůsobících faktorů a před podáním farmak s tlumivým a myorelaxačním účinkem</a:t>
            </a:r>
          </a:p>
          <a:p>
            <a:pPr lvl="1"/>
            <a:endParaRPr lang="cs-CZ" sz="1600" dirty="0">
              <a:solidFill>
                <a:srgbClr val="FFFF00"/>
              </a:solidFill>
            </a:endParaRPr>
          </a:p>
          <a:p>
            <a:r>
              <a:rPr lang="cs-CZ" sz="2000" dirty="0"/>
              <a:t>Pokles GCS o 2 a více bodů je považován za signifikantní; u takovéhoto pacienta je nutné vyslovit podezření na expanzivně se chovající a progredující nitrolební proces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537546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1F8088-2E84-BC41-8EA3-26627A53E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D</a:t>
            </a:r>
            <a:r>
              <a:rPr lang="cs-CZ" dirty="0"/>
              <a:t> (Disability)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E5549D-6580-6A45-973B-0A29F98D9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986106"/>
          </a:xfrm>
        </p:spPr>
        <p:txBody>
          <a:bodyPr>
            <a:normAutofit/>
          </a:bodyPr>
          <a:lstStyle/>
          <a:p>
            <a:r>
              <a:rPr lang="cs-CZ" sz="2000" dirty="0"/>
              <a:t>Všichni pacienti s jiným než lehkým stupněm izolovaného KCP (GCS &lt;12) a/nebo závažným či rizikovým charakterem úrazového děje jsou indikováni k primárnímu transportu na </a:t>
            </a:r>
            <a:r>
              <a:rPr lang="cs-CZ" sz="2000" dirty="0">
                <a:solidFill>
                  <a:srgbClr val="FFFF00"/>
                </a:solidFill>
              </a:rPr>
              <a:t>urgentní příjem traumacentra</a:t>
            </a:r>
            <a:r>
              <a:rPr lang="cs-CZ" sz="2000" dirty="0"/>
              <a:t>, které garantuje možnost časné neurochirurgické intervence</a:t>
            </a:r>
          </a:p>
          <a:p>
            <a:endParaRPr lang="cs-CZ" sz="2000" dirty="0"/>
          </a:p>
          <a:p>
            <a:r>
              <a:rPr lang="cs-CZ" sz="2000" dirty="0"/>
              <a:t>Hodnocení závažnosti KCP:</a:t>
            </a:r>
          </a:p>
          <a:p>
            <a:pPr lvl="1"/>
            <a:r>
              <a:rPr lang="cs-CZ" sz="1600" dirty="0"/>
              <a:t>Lehké (GCS 13-15)</a:t>
            </a:r>
          </a:p>
          <a:p>
            <a:pPr lvl="1"/>
            <a:r>
              <a:rPr lang="cs-CZ" sz="1600" dirty="0"/>
              <a:t>Střední (GCS 9-12)</a:t>
            </a:r>
          </a:p>
          <a:p>
            <a:pPr lvl="1"/>
            <a:r>
              <a:rPr lang="cs-CZ" sz="1600" dirty="0"/>
              <a:t>Těžké (GCS menší nebo rovno 8)</a:t>
            </a:r>
          </a:p>
        </p:txBody>
      </p:sp>
    </p:spTree>
    <p:extLst>
      <p:ext uri="{BB962C8B-B14F-4D97-AF65-F5344CB8AC3E}">
        <p14:creationId xmlns:p14="http://schemas.microsoft.com/office/powerpoint/2010/main" val="4911284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1F8088-2E84-BC41-8EA3-26627A53E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E</a:t>
            </a:r>
            <a:r>
              <a:rPr lang="cs-CZ" dirty="0"/>
              <a:t> (Exposure)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E5549D-6580-6A45-973B-0A29F98D9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986106"/>
          </a:xfrm>
        </p:spPr>
        <p:txBody>
          <a:bodyPr>
            <a:normAutofit/>
          </a:bodyPr>
          <a:lstStyle/>
          <a:p>
            <a:r>
              <a:rPr lang="cs-CZ" sz="2000" dirty="0"/>
              <a:t>Objektivní vyšetření pacienta s podezřením na neurotrauma vyžaduje především orientační neurologické vyšetření, které je klíčové pro zhodnocení závažnosti nitrolebního poranění</a:t>
            </a:r>
          </a:p>
          <a:p>
            <a:r>
              <a:rPr lang="cs-CZ" sz="2000" dirty="0"/>
              <a:t>Vyšetření zahrnuje nejen hodnocení GCS, ale také </a:t>
            </a:r>
            <a:r>
              <a:rPr lang="cs-CZ" sz="2000" dirty="0">
                <a:solidFill>
                  <a:srgbClr val="FFFF00"/>
                </a:solidFill>
              </a:rPr>
              <a:t>zjištění velikosti a reakce zornic na osvit</a:t>
            </a:r>
            <a:r>
              <a:rPr lang="cs-CZ" sz="2000" dirty="0"/>
              <a:t> (včetně konsenzuální reakce) a dále </a:t>
            </a:r>
            <a:r>
              <a:rPr lang="cs-CZ" sz="2000" dirty="0">
                <a:solidFill>
                  <a:srgbClr val="FFFF00"/>
                </a:solidFill>
              </a:rPr>
              <a:t>přítomnost motorické reakce spolu s její případnou lateralizací </a:t>
            </a:r>
            <a:r>
              <a:rPr lang="cs-CZ" sz="2000" dirty="0"/>
              <a:t>(Abnormální nález při vyšetření šíře a reakce zornic odráží nitrolební patologii a prognózu, avšak postrádá adekvátní specificitu a senzitivitu)</a:t>
            </a:r>
          </a:p>
          <a:p>
            <a:r>
              <a:rPr lang="cs-CZ" sz="2000" dirty="0"/>
              <a:t>Porucha hybnosti charakteristická pro nitrolební poranění je hemiparéza kontralaterálně ke straně nitrolební patologie, v případě nálezu monoparézy je nutno myslet na možnost poranění periferních nervových pletení, např. brachiální pleteně </a:t>
            </a:r>
          </a:p>
        </p:txBody>
      </p:sp>
    </p:spTree>
    <p:extLst>
      <p:ext uri="{BB962C8B-B14F-4D97-AF65-F5344CB8AC3E}">
        <p14:creationId xmlns:p14="http://schemas.microsoft.com/office/powerpoint/2010/main" val="30356433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1F8088-2E84-BC41-8EA3-26627A53E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E</a:t>
            </a:r>
            <a:r>
              <a:rPr lang="cs-CZ" dirty="0"/>
              <a:t> (Exposure)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E5549D-6580-6A45-973B-0A29F98D9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986106"/>
          </a:xfrm>
        </p:spPr>
        <p:txBody>
          <a:bodyPr>
            <a:normAutofit/>
          </a:bodyPr>
          <a:lstStyle/>
          <a:p>
            <a:r>
              <a:rPr lang="cs-CZ" sz="2000" dirty="0"/>
              <a:t>Naopak paraparéza až kvadruparéza jsou známkou poranění míšního</a:t>
            </a:r>
          </a:p>
          <a:p>
            <a:r>
              <a:rPr lang="cs-CZ" sz="2000" dirty="0"/>
              <a:t>Základní neurologické vyšetření je nutné provádět v rámci PNP opakovaně a dynamicky, s cílem včasně rozpoznat rozvoj syndromu mozkové herniace nebo nitrolební hypertenze. </a:t>
            </a:r>
          </a:p>
          <a:p>
            <a:pPr lvl="1"/>
            <a:r>
              <a:rPr lang="cs-CZ" dirty="0"/>
              <a:t>klinické známky transtentoriální (temporální, unkální) herniace zahrnují asymetrii šíře zornic &gt;1 mm, jednostrannou nebo oboustrannou mydriázu bez fotoreakce, kontralaterální hemiparézu nebo decerebrační (extenční) motorickou reakci na bolestivé podněty a/nebo pokles GCS o 2 a více bodů při iniciální hodnotě ≤8</a:t>
            </a:r>
          </a:p>
        </p:txBody>
      </p:sp>
    </p:spTree>
    <p:extLst>
      <p:ext uri="{BB962C8B-B14F-4D97-AF65-F5344CB8AC3E}">
        <p14:creationId xmlns:p14="http://schemas.microsoft.com/office/powerpoint/2010/main" val="40603536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1F8088-2E84-BC41-8EA3-26627A53E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Transport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E5549D-6580-6A45-973B-0A29F98D9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52536"/>
            <a:ext cx="9613861" cy="4630365"/>
          </a:xfrm>
        </p:spPr>
        <p:txBody>
          <a:bodyPr>
            <a:normAutofit/>
          </a:bodyPr>
          <a:lstStyle/>
          <a:p>
            <a:r>
              <a:rPr lang="cs-CZ" sz="2000" dirty="0"/>
              <a:t>Stejně jako při ohrožení životních funkcí u traumatických pacientů obecně, platí i pro PNP o neurotraumata princip tzv. „</a:t>
            </a:r>
            <a:r>
              <a:rPr lang="cs-CZ" sz="2000" dirty="0">
                <a:solidFill>
                  <a:srgbClr val="FFFF00"/>
                </a:solidFill>
              </a:rPr>
              <a:t>zlaté hodiny</a:t>
            </a:r>
            <a:r>
              <a:rPr lang="cs-CZ" sz="2000" dirty="0"/>
              <a:t>“, tj. doby, ve které by měl být pacient dopraven k definitivnímu ošetření neurochirurgem do traumacentra</a:t>
            </a:r>
          </a:p>
          <a:p>
            <a:r>
              <a:rPr lang="cs-CZ" sz="2000" dirty="0"/>
              <a:t>Neadekvátní prodloužení doby PNP je spojeno se zhoršením šance na přežití</a:t>
            </a:r>
          </a:p>
          <a:p>
            <a:r>
              <a:rPr lang="cs-CZ" sz="2000" dirty="0"/>
              <a:t>V průběhu transportu je vhodné, mimo jiné, udržovat neutrální </a:t>
            </a:r>
            <a:r>
              <a:rPr lang="cs-CZ" sz="2000" dirty="0">
                <a:solidFill>
                  <a:srgbClr val="FFFF00"/>
                </a:solidFill>
              </a:rPr>
              <a:t>polohu hlavy se zvýšenou horní polovinou těla o 30° (drenážní poloha), </a:t>
            </a:r>
            <a:r>
              <a:rPr lang="cs-CZ" sz="2000" dirty="0"/>
              <a:t>umožní-li to stav a další přidružená poranění pacienta, tato poloha zlepšuje odtok žilní krve z nitrolebí, čímž zabraňuje progresi mozkového edému z venostázy</a:t>
            </a:r>
          </a:p>
          <a:p>
            <a:r>
              <a:rPr lang="cs-CZ" sz="2000" dirty="0"/>
              <a:t>Dále není vhodné případně podchlazené pacienty s izolovaným kraniocerebrálním poraněním v rámci PNP agresivně zahřívat, ale udržovat je v teplotním rozmezí 32 až 34 °C</a:t>
            </a:r>
          </a:p>
        </p:txBody>
      </p:sp>
    </p:spTree>
    <p:extLst>
      <p:ext uri="{BB962C8B-B14F-4D97-AF65-F5344CB8AC3E}">
        <p14:creationId xmlns:p14="http://schemas.microsoft.com/office/powerpoint/2010/main" val="1874225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1F8088-2E84-BC41-8EA3-26627A53E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E5549D-6580-6A45-973B-0A29F98D9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52536"/>
            <a:ext cx="9613861" cy="4630365"/>
          </a:xfrm>
        </p:spPr>
        <p:txBody>
          <a:bodyPr>
            <a:normAutofit/>
          </a:bodyPr>
          <a:lstStyle/>
          <a:p>
            <a:r>
              <a:rPr lang="cs-CZ" dirty="0"/>
              <a:t>ŠEVČÍK, Pavel a Martin MATĚJOVIČ, ed. </a:t>
            </a:r>
            <a:r>
              <a:rPr lang="cs-CZ" i="1" dirty="0"/>
              <a:t>Intenzivní medicína</a:t>
            </a:r>
            <a:r>
              <a:rPr lang="cs-CZ" dirty="0"/>
              <a:t>. 3., přeprac. a </a:t>
            </a:r>
            <a:r>
              <a:rPr lang="cs-CZ" dirty="0" err="1"/>
              <a:t>rozš</a:t>
            </a:r>
            <a:r>
              <a:rPr lang="cs-CZ" dirty="0"/>
              <a:t>. vyd. Praha: Galén, c2014. ISBN 9788074920660.</a:t>
            </a:r>
          </a:p>
          <a:p>
            <a:r>
              <a:rPr lang="cs-CZ" dirty="0"/>
              <a:t>WENDSCHE, Peter a Radek VESELÝ. </a:t>
            </a:r>
            <a:r>
              <a:rPr lang="cs-CZ" i="1" dirty="0"/>
              <a:t>Traumatologie</a:t>
            </a:r>
            <a:r>
              <a:rPr lang="cs-CZ" dirty="0"/>
              <a:t>. Praha: Galén, [2015]. ISBN 978-80-7492-211-4.</a:t>
            </a:r>
          </a:p>
          <a:p>
            <a:r>
              <a:rPr lang="cs-CZ" i="1" dirty="0"/>
              <a:t>Přednemocniční neodkladná péče o neurotraumata</a:t>
            </a:r>
            <a:r>
              <a:rPr lang="cs-CZ" dirty="0"/>
              <a:t> [online]. Dostupné z: </a:t>
            </a:r>
            <a:r>
              <a:rPr lang="cs-CZ" dirty="0">
                <a:solidFill>
                  <a:srgbClr val="2998E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https://urgmed.cz/wp-content/uploads/2019/03/2014_neurotraumata-v-pnp.</a:t>
            </a:r>
            <a:r>
              <a:rPr lang="cs-CZ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5619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2CFC66-836B-DC4F-98F7-9B962B445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Kraniocerebrální poranění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1EA723-D852-AA4C-B988-5646472A4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dirty="0">
                <a:solidFill>
                  <a:srgbClr val="FFFF00"/>
                </a:solidFill>
                <a:effectLst/>
              </a:rPr>
              <a:t>Nejčastější příčiny:</a:t>
            </a:r>
          </a:p>
          <a:p>
            <a:pPr lvl="1"/>
            <a:r>
              <a:rPr lang="cs-CZ" dirty="0"/>
              <a:t>dopravní nehody (60-80%)</a:t>
            </a:r>
          </a:p>
          <a:p>
            <a:pPr lvl="1"/>
            <a:r>
              <a:rPr lang="cs-CZ" dirty="0"/>
              <a:t>pády (10%, CAVE - starší lidé s antikoagulační terapií)</a:t>
            </a:r>
          </a:p>
          <a:p>
            <a:pPr lvl="1"/>
            <a:r>
              <a:rPr lang="cs-CZ" dirty="0"/>
              <a:t>násilné děje (ve smyslu napadení)</a:t>
            </a:r>
          </a:p>
          <a:p>
            <a:pPr lvl="1"/>
            <a:r>
              <a:rPr lang="cs-CZ" dirty="0"/>
              <a:t>sport</a:t>
            </a:r>
          </a:p>
          <a:p>
            <a:pPr lvl="1"/>
            <a:r>
              <a:rPr lang="cs-CZ" dirty="0"/>
              <a:t>střelná poranění (většinou v rámci suicidálního pokusu)</a:t>
            </a:r>
          </a:p>
          <a:p>
            <a:pPr lvl="1"/>
            <a:r>
              <a:rPr lang="cs-CZ" dirty="0"/>
              <a:t>pracovní úrazy (např. dřevozpracující průmysl, stavebnictví…)</a:t>
            </a:r>
          </a:p>
          <a:p>
            <a:pPr lvl="1"/>
            <a:r>
              <a:rPr lang="cs-CZ" dirty="0"/>
              <a:t>specifická skupina: syndrom týraného a zanedbávaného dítěte (child abuse and neglect)</a:t>
            </a:r>
          </a:p>
          <a:p>
            <a:pPr lvl="2"/>
            <a:r>
              <a:rPr lang="cs-CZ" dirty="0"/>
              <a:t>shaken baby syndrom (úrazové poranění hlavy malého dítěte v důsledku násilného třesení, tupého úderu nebo kombinace těchto mechanismů)</a:t>
            </a:r>
          </a:p>
          <a:p>
            <a:pPr lvl="0"/>
            <a:endParaRPr lang="cs-CZ" dirty="0">
              <a:solidFill>
                <a:srgbClr val="FFFF00"/>
              </a:solidFill>
            </a:endParaRP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5596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2CFC66-836B-DC4F-98F7-9B962B445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Kraniocerebrální poranění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1EA723-D852-AA4C-B988-5646472A4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151476"/>
          </a:xfrm>
        </p:spPr>
        <p:txBody>
          <a:bodyPr>
            <a:normAutofit/>
          </a:bodyPr>
          <a:lstStyle/>
          <a:p>
            <a:pPr lvl="0"/>
            <a:r>
              <a:rPr lang="cs-CZ" dirty="0">
                <a:solidFill>
                  <a:srgbClr val="FFFF00"/>
                </a:solidFill>
                <a:effectLst/>
              </a:rPr>
              <a:t>Rozdělení:</a:t>
            </a:r>
          </a:p>
          <a:p>
            <a:pPr lvl="1"/>
            <a:r>
              <a:rPr lang="cs-CZ" dirty="0"/>
              <a:t>Primární poranění</a:t>
            </a:r>
          </a:p>
          <a:p>
            <a:pPr lvl="1"/>
            <a:r>
              <a:rPr lang="cs-CZ" dirty="0"/>
              <a:t>Sekundární poranění/poškození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Fokální poranění (ložisková, v konkrétním místě) </a:t>
            </a:r>
          </a:p>
          <a:p>
            <a:pPr lvl="2"/>
            <a:r>
              <a:rPr lang="cs-CZ" dirty="0"/>
              <a:t>např. kontuze mozku</a:t>
            </a:r>
          </a:p>
          <a:p>
            <a:pPr lvl="1"/>
            <a:r>
              <a:rPr lang="cs-CZ" dirty="0"/>
              <a:t>Difúzní poranění (poranění na více místech)</a:t>
            </a:r>
          </a:p>
          <a:p>
            <a:pPr lvl="2"/>
            <a:r>
              <a:rPr lang="cs-CZ" dirty="0"/>
              <a:t>např. komoce mozku, DAP (difúzní axonální poranění)</a:t>
            </a:r>
          </a:p>
          <a:p>
            <a:pPr lvl="2"/>
            <a:endParaRPr lang="cs-CZ" dirty="0"/>
          </a:p>
          <a:p>
            <a:pPr lvl="1"/>
            <a:r>
              <a:rPr lang="cs-CZ" dirty="0"/>
              <a:t>Perforující poranění</a:t>
            </a:r>
          </a:p>
          <a:p>
            <a:pPr lvl="1"/>
            <a:r>
              <a:rPr lang="cs-CZ" dirty="0"/>
              <a:t>Penetrující poranění</a:t>
            </a:r>
          </a:p>
          <a:p>
            <a:pPr lvl="0"/>
            <a:endParaRPr lang="cs-CZ" dirty="0">
              <a:solidFill>
                <a:srgbClr val="FFFF00"/>
              </a:solidFill>
            </a:endParaRP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833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2CFC66-836B-DC4F-98F7-9B962B445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Kraniocerebrální poranění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1EA723-D852-AA4C-B988-5646472A4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Primární poranění:</a:t>
            </a:r>
          </a:p>
          <a:p>
            <a:pPr lvl="1"/>
            <a:r>
              <a:rPr lang="cs-CZ" dirty="0"/>
              <a:t>strukturální poškození mozkového parenchymu, které vzniká v okamžiku úrazu</a:t>
            </a:r>
            <a:br>
              <a:rPr lang="cs-CZ" dirty="0"/>
            </a:br>
            <a:endParaRPr lang="cs-CZ" dirty="0"/>
          </a:p>
          <a:p>
            <a:pPr lvl="1"/>
            <a:r>
              <a:rPr lang="cs-CZ" dirty="0"/>
              <a:t>způsobeno většinou nárazem předmětu na hlavu dynamickou silou v krátkém čase (kontaktní mechanismus)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někdy může poranění mozku vzniknout bez kontaktu s hlavou pulzním mechanismem na základě </a:t>
            </a:r>
            <a:r>
              <a:rPr lang="cs-CZ" dirty="0">
                <a:solidFill>
                  <a:srgbClr val="FFFF00"/>
                </a:solidFill>
              </a:rPr>
              <a:t>akcelerace a decelerace - </a:t>
            </a:r>
            <a:r>
              <a:rPr lang="cs-CZ" dirty="0"/>
              <a:t>například při prudkém pohybu v krční páteři (tzv. inerciální poranění)</a:t>
            </a:r>
            <a:endParaRPr lang="cs-CZ" dirty="0">
              <a:solidFill>
                <a:srgbClr val="FFFF00"/>
              </a:solidFill>
            </a:endParaRP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2848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1F8088-2E84-BC41-8EA3-26627A53E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Primární poranění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E5549D-6580-6A45-973B-0A29F98D9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040" y="2336873"/>
            <a:ext cx="9613861" cy="359931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Primární poranění:</a:t>
            </a:r>
          </a:p>
          <a:p>
            <a:pPr lvl="1"/>
            <a:r>
              <a:rPr lang="cs-CZ" dirty="0"/>
              <a:t>malé předměty mohou způsobit impresivní fraktury</a:t>
            </a:r>
            <a:br>
              <a:rPr lang="cs-CZ" dirty="0"/>
            </a:br>
            <a:r>
              <a:rPr lang="cs-CZ" dirty="0"/>
              <a:t>nebo otevřené poranění, velké kontaktní plochy</a:t>
            </a:r>
            <a:br>
              <a:rPr lang="cs-CZ" dirty="0"/>
            </a:br>
            <a:r>
              <a:rPr lang="cs-CZ" dirty="0"/>
              <a:t>spíše způsobí lineární fraktury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kromě fraktur vznikají u kontaktního mechanismu</a:t>
            </a:r>
            <a:br>
              <a:rPr lang="cs-CZ" dirty="0"/>
            </a:br>
            <a:r>
              <a:rPr lang="cs-CZ" dirty="0"/>
              <a:t>také kontuze, obvykle v </a:t>
            </a:r>
            <a:r>
              <a:rPr lang="cs-CZ" dirty="0">
                <a:solidFill>
                  <a:srgbClr val="FFFF00"/>
                </a:solidFill>
              </a:rPr>
              <a:t>místě nárazu </a:t>
            </a:r>
            <a:r>
              <a:rPr lang="cs-CZ" dirty="0"/>
              <a:t>(par coup),</a:t>
            </a:r>
            <a:br>
              <a:rPr lang="cs-CZ" dirty="0"/>
            </a:br>
            <a:r>
              <a:rPr lang="cs-CZ" dirty="0"/>
              <a:t>ale i na </a:t>
            </a:r>
            <a:r>
              <a:rPr lang="cs-CZ" dirty="0">
                <a:solidFill>
                  <a:srgbClr val="FFFF00"/>
                </a:solidFill>
              </a:rPr>
              <a:t>straně opačné </a:t>
            </a:r>
            <a:r>
              <a:rPr lang="cs-CZ" dirty="0"/>
              <a:t>(mechanismus</a:t>
            </a:r>
            <a:br>
              <a:rPr lang="cs-CZ" dirty="0"/>
            </a:br>
            <a:r>
              <a:rPr lang="cs-CZ" dirty="0"/>
              <a:t>par contre coup)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čím je delší doba působení akceleračního mechanismu,</a:t>
            </a:r>
            <a:br>
              <a:rPr lang="cs-CZ" dirty="0"/>
            </a:br>
            <a:r>
              <a:rPr lang="cs-CZ" dirty="0"/>
              <a:t>tím se síly propagují hlouběji do mozkové tkáně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BD4D5D-B1E5-D148-AE8C-4ADB64F60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503" y="2035356"/>
            <a:ext cx="3675524" cy="420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13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1F8088-2E84-BC41-8EA3-26627A53E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Sekundární poranění/poškození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E5549D-6580-6A45-973B-0A29F98D9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287663"/>
          </a:xfrm>
        </p:spPr>
        <p:txBody>
          <a:bodyPr>
            <a:normAutofit/>
          </a:bodyPr>
          <a:lstStyle/>
          <a:p>
            <a:r>
              <a:rPr lang="cs-CZ" dirty="0"/>
              <a:t>Sekundární poranění/poškození:</a:t>
            </a:r>
          </a:p>
          <a:p>
            <a:pPr lvl="1"/>
            <a:r>
              <a:rPr lang="cs-CZ" dirty="0"/>
              <a:t>z intrakraniálních příčin ovlivňuje postižení mozku po traumatu </a:t>
            </a:r>
            <a:r>
              <a:rPr lang="cs-CZ" dirty="0">
                <a:solidFill>
                  <a:srgbClr val="FFFF00"/>
                </a:solidFill>
              </a:rPr>
              <a:t>mozkový edém, </a:t>
            </a:r>
            <a:r>
              <a:rPr lang="cs-CZ" dirty="0"/>
              <a:t>významným faktorem v patofyziologii poranění mozku je </a:t>
            </a:r>
            <a:r>
              <a:rPr lang="cs-CZ" dirty="0">
                <a:solidFill>
                  <a:srgbClr val="FFFF00"/>
                </a:solidFill>
              </a:rPr>
              <a:t>nitrolební hypertenze </a:t>
            </a:r>
            <a:r>
              <a:rPr lang="cs-CZ" dirty="0"/>
              <a:t>(způsobena otokem mozku, traumatickým hematomem nebo poruchou pasáže likvoru)</a:t>
            </a:r>
          </a:p>
          <a:p>
            <a:pPr lvl="2"/>
            <a:r>
              <a:rPr lang="cs-CZ" dirty="0">
                <a:solidFill>
                  <a:srgbClr val="FFFF00"/>
                </a:solidFill>
              </a:rPr>
              <a:t>Monro-Kellieho doktrína:</a:t>
            </a:r>
          </a:p>
          <a:p>
            <a:pPr lvl="3"/>
            <a:r>
              <a:rPr lang="cs-CZ" dirty="0"/>
              <a:t>mozek se nachází v uzavřeném nitrolebním prostoru, který limituje nárůst objemu kterékoliv jeho složky (mozková tkáň 80%, krev 10%, likvor 10%)</a:t>
            </a:r>
          </a:p>
          <a:p>
            <a:pPr lvl="3"/>
            <a:r>
              <a:rPr lang="cs-CZ" dirty="0"/>
              <a:t>dojde-li ke zvětšení objemu některého z těchto složek, musí dojít ke zmenšení/stlačení ostatních složek</a:t>
            </a:r>
          </a:p>
          <a:p>
            <a:pPr lvl="3"/>
            <a:r>
              <a:rPr lang="cs-CZ" dirty="0">
                <a:solidFill>
                  <a:srgbClr val="FFFF00"/>
                </a:solidFill>
              </a:rPr>
              <a:t>kompenzační mechanismy: </a:t>
            </a:r>
            <a:r>
              <a:rPr lang="cs-CZ" dirty="0"/>
              <a:t>přesun mozkomíšního moku do spinálního kanálu, snížení mozkového krevního objemu hlavně v žilním systému, elasticita mozkové tkáně</a:t>
            </a:r>
          </a:p>
          <a:p>
            <a:pPr lvl="3"/>
            <a:r>
              <a:rPr lang="cs-CZ" dirty="0"/>
              <a:t>po vyčerpání kompenzačních mechanismů v nitrolebním prostoru vedou i malé změny objemu k exponenciálnímu vzestupu ICP, hypoperfuzi a hypoxii</a:t>
            </a:r>
          </a:p>
        </p:txBody>
      </p:sp>
    </p:spTree>
    <p:extLst>
      <p:ext uri="{BB962C8B-B14F-4D97-AF65-F5344CB8AC3E}">
        <p14:creationId xmlns:p14="http://schemas.microsoft.com/office/powerpoint/2010/main" val="3364332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1F8088-2E84-BC41-8EA3-26627A53E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Sekundární poranění/poškození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E5549D-6580-6A45-973B-0A29F98D9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054199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Sekundární poranění/poškození:</a:t>
            </a:r>
          </a:p>
          <a:p>
            <a:pPr lvl="1"/>
            <a:r>
              <a:rPr lang="cs-CZ" dirty="0"/>
              <a:t>Snížená schopnost zvýšit průtok krve mozkovým řečištěm v reakci na hypotenzi, hypoxii nebo akutní anémii</a:t>
            </a:r>
          </a:p>
          <a:p>
            <a:pPr lvl="1"/>
            <a:r>
              <a:rPr lang="cs-CZ" dirty="0"/>
              <a:t>Nastává buď po primárním inzultu přímo v mozkové tkáni (</a:t>
            </a:r>
            <a:r>
              <a:rPr lang="cs-CZ" dirty="0">
                <a:solidFill>
                  <a:srgbClr val="FFFF00"/>
                </a:solidFill>
              </a:rPr>
              <a:t>intracerebrální</a:t>
            </a:r>
            <a:r>
              <a:rPr lang="cs-CZ" dirty="0"/>
              <a:t>) nebo vzniká následkem různých </a:t>
            </a:r>
            <a:r>
              <a:rPr lang="cs-CZ" dirty="0">
                <a:solidFill>
                  <a:srgbClr val="FFFF00"/>
                </a:solidFill>
              </a:rPr>
              <a:t>extracerebrálních</a:t>
            </a:r>
            <a:r>
              <a:rPr lang="cs-CZ" dirty="0"/>
              <a:t> příčin</a:t>
            </a:r>
          </a:p>
          <a:p>
            <a:pPr lvl="1"/>
            <a:r>
              <a:rPr lang="cs-CZ" dirty="0"/>
              <a:t>Z </a:t>
            </a:r>
            <a:r>
              <a:rPr lang="cs-CZ" dirty="0">
                <a:solidFill>
                  <a:srgbClr val="FFFF00"/>
                </a:solidFill>
              </a:rPr>
              <a:t>extracerebrálních příčin </a:t>
            </a:r>
            <a:r>
              <a:rPr lang="cs-CZ" dirty="0"/>
              <a:t>ovlivňuje postižení mozku po traumatu přítomnost systémové </a:t>
            </a:r>
            <a:r>
              <a:rPr lang="cs-CZ" dirty="0">
                <a:solidFill>
                  <a:srgbClr val="FFFF00"/>
                </a:solidFill>
              </a:rPr>
              <a:t>hypoxie a hypotenze</a:t>
            </a:r>
            <a:br>
              <a:rPr lang="cs-CZ" dirty="0">
                <a:solidFill>
                  <a:srgbClr val="FFFF00"/>
                </a:solidFill>
              </a:rPr>
            </a:br>
            <a:endParaRPr lang="cs-CZ" dirty="0"/>
          </a:p>
          <a:p>
            <a:pPr lvl="1"/>
            <a:r>
              <a:rPr lang="cs-CZ" dirty="0"/>
              <a:t>Hypoxie </a:t>
            </a:r>
          </a:p>
          <a:p>
            <a:pPr lvl="2"/>
            <a:r>
              <a:rPr lang="cs-CZ" dirty="0"/>
              <a:t>často v souvislosti s neprůchodností dýchacích cest, při poranění hrudníku</a:t>
            </a:r>
          </a:p>
          <a:p>
            <a:pPr lvl="2"/>
            <a:r>
              <a:rPr lang="cs-CZ" dirty="0"/>
              <a:t>výskyt v souvislosti s těžkým úrazem hlavy = významný nárůst mortality</a:t>
            </a:r>
          </a:p>
          <a:p>
            <a:pPr lvl="2"/>
            <a:endParaRPr lang="cs-CZ" dirty="0"/>
          </a:p>
          <a:p>
            <a:pPr lvl="1"/>
            <a:r>
              <a:rPr lang="cs-CZ" dirty="0"/>
              <a:t>Hypotenze</a:t>
            </a:r>
          </a:p>
          <a:p>
            <a:pPr lvl="2"/>
            <a:r>
              <a:rPr lang="cs-CZ" dirty="0"/>
              <a:t>sTK &lt;90 mm Hg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2220952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Žlutá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{2195E566-555B-FB42-A101-7EE6750E100C}tf10001057</Template>
  <TotalTime>2981</TotalTime>
  <Words>3064</Words>
  <Application>Microsoft Macintosh PowerPoint</Application>
  <PresentationFormat>Širokoúhlá obrazovka</PresentationFormat>
  <Paragraphs>229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2" baseType="lpstr">
      <vt:lpstr>Arial</vt:lpstr>
      <vt:lpstr>Trebuchet MS</vt:lpstr>
      <vt:lpstr>Berlín</vt:lpstr>
      <vt:lpstr> Kraniocerebrální poranění</vt:lpstr>
      <vt:lpstr>Prezentace aplikace PowerPoint</vt:lpstr>
      <vt:lpstr>Kraniocerebrální poranění</vt:lpstr>
      <vt:lpstr>Kraniocerebrální poranění</vt:lpstr>
      <vt:lpstr>Kraniocerebrální poranění</vt:lpstr>
      <vt:lpstr>Kraniocerebrální poranění</vt:lpstr>
      <vt:lpstr>Primární poranění</vt:lpstr>
      <vt:lpstr>Sekundární poranění/poškození</vt:lpstr>
      <vt:lpstr>Sekundární poranění/poškození</vt:lpstr>
      <vt:lpstr>Sekundární poranění/poškození</vt:lpstr>
      <vt:lpstr>Typy poranění</vt:lpstr>
      <vt:lpstr>Poranění skalpu (měkkých částí hlavy)</vt:lpstr>
      <vt:lpstr>Fraktura kalvy</vt:lpstr>
      <vt:lpstr>Fraktura baze lební</vt:lpstr>
      <vt:lpstr>Epidurální hematom (EDH)</vt:lpstr>
      <vt:lpstr>Epidurální hematom (EDH)</vt:lpstr>
      <vt:lpstr>Akutní subdurální hematom (aSDH)</vt:lpstr>
      <vt:lpstr>Subarachnoidální krvácení (SAK)</vt:lpstr>
      <vt:lpstr>Perforující poranění</vt:lpstr>
      <vt:lpstr>Penetrující poranění</vt:lpstr>
      <vt:lpstr>Difúzní poranění mozku – komoce mozku</vt:lpstr>
      <vt:lpstr>Difúzní axonální poranění (DAP)</vt:lpstr>
      <vt:lpstr>Obecný přístup v PNP</vt:lpstr>
      <vt:lpstr>Ac (Airway and cervical spine)</vt:lpstr>
      <vt:lpstr>Ac (Airway and cervical spine)</vt:lpstr>
      <vt:lpstr>Ac (Airway and cervical spine)</vt:lpstr>
      <vt:lpstr>B (Breathing)</vt:lpstr>
      <vt:lpstr>B (Breathing)</vt:lpstr>
      <vt:lpstr>B (Breathing)</vt:lpstr>
      <vt:lpstr>C (Circulation)</vt:lpstr>
      <vt:lpstr>C (Circulation)</vt:lpstr>
      <vt:lpstr>C (Circulation)</vt:lpstr>
      <vt:lpstr>D (Disability)</vt:lpstr>
      <vt:lpstr>D (Disability)</vt:lpstr>
      <vt:lpstr>D (Disability)</vt:lpstr>
      <vt:lpstr>E (Exposure)</vt:lpstr>
      <vt:lpstr>E (Exposure)</vt:lpstr>
      <vt:lpstr>Transport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Zdeněk Jindříšek</dc:creator>
  <cp:lastModifiedBy>Zdeněk Jindříšek</cp:lastModifiedBy>
  <cp:revision>89</cp:revision>
  <dcterms:created xsi:type="dcterms:W3CDTF">2021-03-22T18:54:04Z</dcterms:created>
  <dcterms:modified xsi:type="dcterms:W3CDTF">2021-03-26T11:11:42Z</dcterms:modified>
</cp:coreProperties>
</file>