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44" r:id="rId2"/>
    <p:sldId id="345" r:id="rId3"/>
    <p:sldId id="346" r:id="rId4"/>
    <p:sldId id="347" r:id="rId5"/>
    <p:sldId id="348" r:id="rId6"/>
    <p:sldId id="349" r:id="rId7"/>
    <p:sldId id="350" r:id="rId8"/>
    <p:sldId id="352" r:id="rId9"/>
    <p:sldId id="353" r:id="rId10"/>
    <p:sldId id="355" r:id="rId11"/>
    <p:sldId id="356" r:id="rId12"/>
    <p:sldId id="363" r:id="rId13"/>
    <p:sldId id="364" r:id="rId14"/>
    <p:sldId id="366" r:id="rId15"/>
    <p:sldId id="367" r:id="rId16"/>
    <p:sldId id="368" r:id="rId17"/>
    <p:sldId id="370" r:id="rId18"/>
    <p:sldId id="371" r:id="rId19"/>
    <p:sldId id="372" r:id="rId20"/>
    <p:sldId id="373" r:id="rId21"/>
  </p:sldIdLst>
  <p:sldSz cx="10287000" cy="6858000" type="35mm"/>
  <p:notesSz cx="6858000" cy="9774238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2D"/>
    <a:srgbClr val="1DFF1D"/>
    <a:srgbClr val="FE4866"/>
    <a:srgbClr val="FE3C5C"/>
    <a:srgbClr val="FE9295"/>
    <a:srgbClr val="FE4A4E"/>
    <a:srgbClr val="FD683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3" autoAdjust="0"/>
    <p:restoredTop sz="94713" autoAdjust="0"/>
  </p:normalViewPr>
  <p:slideViewPr>
    <p:cSldViewPr>
      <p:cViewPr varScale="1">
        <p:scale>
          <a:sx n="69" d="100"/>
          <a:sy n="69" d="100"/>
        </p:scale>
        <p:origin x="1112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6855C13B-A49C-4E55-8A51-3965BE5B01F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5D5BB6CD-7F2C-4725-B4A6-25126646B71C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2524A013-20F7-4780-A91D-F6B8E34D44C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notes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2B893A27-B18E-4A01-A65F-A092C7747726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7AB66-473A-43BA-AD73-8E101BF8AA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0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0F0AB-2F87-4F55-A642-932CDBEB35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600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7B269-902F-416A-9564-92C720480A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04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5A886-5F22-4B3C-95F7-9AA7A0A209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08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AF07C-78B7-4A57-A1EF-DDB24B293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622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1E90F-56C1-4479-894D-DD746A1945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39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B572A-25B8-401A-AE1A-E212B0B6E5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691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A0736-E932-448A-809D-F4A46C3C3F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042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2B71-400A-4430-A769-ADC62EEB32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10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DA6E9-1BB4-4B63-BB44-D3E0F9677A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4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27D75-5572-4015-BC87-27D4F492A1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94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l"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fld id="{A3D68A81-77F1-471C-8345-0841D7C0AC16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1730573"/>
          </a:xfrm>
        </p:spPr>
        <p:txBody>
          <a:bodyPr/>
          <a:lstStyle/>
          <a:p>
            <a:r>
              <a:rPr lang="cs-CZ" sz="4000" b="1" dirty="0" smtClean="0"/>
              <a:t>Základy </a:t>
            </a:r>
            <a:r>
              <a:rPr lang="cs-CZ" sz="4000" b="1" dirty="0" smtClean="0"/>
              <a:t>interních oborů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err="1" smtClean="0"/>
              <a:t>Nefrologie</a:t>
            </a:r>
            <a:endParaRPr lang="cs-CZ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1052" y="4293096"/>
            <a:ext cx="7715250" cy="1655762"/>
          </a:xfrm>
        </p:spPr>
        <p:txBody>
          <a:bodyPr/>
          <a:lstStyle/>
          <a:p>
            <a:pPr algn="r"/>
            <a:r>
              <a:rPr lang="cs-CZ" i="1" dirty="0" smtClean="0"/>
              <a:t>Beneš Jiří 2021</a:t>
            </a:r>
            <a:endParaRPr lang="cs-CZ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4"/>
    </mc:Choice>
    <mc:Fallback>
      <p:transition spd="slow" advTm="1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Rychle progredující GN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00200"/>
            <a:ext cx="8229600" cy="4997450"/>
          </a:xfrm>
        </p:spPr>
        <p:txBody>
          <a:bodyPr/>
          <a:lstStyle/>
          <a:p>
            <a:pPr marL="381000" indent="-381000">
              <a:lnSpc>
                <a:spcPct val="80000"/>
              </a:lnSpc>
            </a:pPr>
            <a:r>
              <a:rPr lang="en-US" altLang="cs-CZ" sz="1800" i="1"/>
              <a:t>RPGN – rychlé, irrevesibilní postižení glomerulů</a:t>
            </a:r>
          </a:p>
          <a:p>
            <a:pPr marL="381000" indent="-381000">
              <a:lnSpc>
                <a:spcPct val="80000"/>
              </a:lnSpc>
            </a:pPr>
            <a:r>
              <a:rPr lang="en-US" altLang="cs-CZ" sz="1800"/>
              <a:t>Oligurie nebo anurie, ARI trvající týdny, měsíce, vzácně u dětí</a:t>
            </a:r>
            <a:endParaRPr lang="cs-CZ" altLang="cs-CZ" sz="1800"/>
          </a:p>
          <a:p>
            <a:pPr marL="381000" indent="-381000">
              <a:lnSpc>
                <a:spcPct val="80000"/>
              </a:lnSpc>
            </a:pPr>
            <a:endParaRPr lang="en-US" altLang="cs-CZ" sz="1800"/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cs-CZ" sz="1800"/>
              <a:t>RPGN s protilátkami proti bazální membráně</a:t>
            </a:r>
            <a:r>
              <a:rPr lang="cs-CZ" altLang="cs-CZ" sz="1800"/>
              <a:t> </a:t>
            </a:r>
            <a:r>
              <a:rPr lang="en-US" altLang="cs-CZ" sz="1800"/>
              <a:t>(někdy Goodpastureův syndrom)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cs-CZ" sz="1800"/>
              <a:t>RPGN s granulálními depozity (IK typ)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cs-CZ" sz="1800"/>
              <a:t>RPGN s ANCA protilátkami</a:t>
            </a:r>
            <a:endParaRPr lang="cs-CZ" altLang="cs-CZ" sz="1800"/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None/>
            </a:pPr>
            <a:endParaRPr lang="en-US" altLang="cs-CZ" sz="1800" i="1"/>
          </a:p>
          <a:p>
            <a:pPr marL="381000" indent="-381000">
              <a:lnSpc>
                <a:spcPct val="80000"/>
              </a:lnSpc>
            </a:pPr>
            <a:r>
              <a:rPr lang="en-US" altLang="cs-CZ" sz="1800" i="1" u="sng"/>
              <a:t>Klinický obraz:</a:t>
            </a:r>
            <a:r>
              <a:rPr lang="en-US" altLang="cs-CZ" sz="1800"/>
              <a:t> </a:t>
            </a:r>
            <a:endParaRPr lang="cs-CZ" altLang="cs-CZ" sz="1800"/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akutní nefrotický syndrom</a:t>
            </a:r>
            <a:endParaRPr lang="en-US" altLang="cs-CZ" sz="1600" i="1"/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proteinurie větší než 5g/24 hodin, 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erytocyturie větší než 50</a:t>
            </a:r>
            <a:r>
              <a:rPr lang="cs-CZ" altLang="cs-CZ" sz="1600"/>
              <a:t>x10</a:t>
            </a:r>
            <a:r>
              <a:rPr lang="cs-CZ" altLang="cs-CZ" sz="1600" baseline="30000"/>
              <a:t>6</a:t>
            </a:r>
            <a:r>
              <a:rPr lang="en-US" altLang="cs-CZ" sz="1600"/>
              <a:t>/24 hodin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snížení renálních funkcí</a:t>
            </a:r>
            <a:endParaRPr lang="en-US" altLang="cs-CZ" sz="1600" i="1"/>
          </a:p>
          <a:p>
            <a:pPr marL="381000" indent="-381000">
              <a:lnSpc>
                <a:spcPct val="80000"/>
              </a:lnSpc>
            </a:pPr>
            <a:r>
              <a:rPr lang="en-US" altLang="cs-CZ" sz="1800" i="1" u="sng"/>
              <a:t>Terapie:</a:t>
            </a:r>
            <a:endParaRPr lang="cs-CZ" altLang="cs-CZ" sz="1800" i="1" u="sng"/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včas kortikoidy + imunosupresiva</a:t>
            </a:r>
            <a:endParaRPr lang="en-US" altLang="cs-CZ" sz="1600" i="1"/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pul</a:t>
            </a:r>
            <a:r>
              <a:rPr lang="cs-CZ" altLang="cs-CZ" sz="1600"/>
              <a:t>z</a:t>
            </a:r>
            <a:r>
              <a:rPr lang="en-US" altLang="cs-CZ" sz="1600"/>
              <a:t>ní terapie metylpredisolonem + cy</a:t>
            </a:r>
            <a:r>
              <a:rPr lang="cs-CZ" altLang="cs-CZ" sz="1600"/>
              <a:t>k</a:t>
            </a:r>
            <a:r>
              <a:rPr lang="en-US" altLang="cs-CZ" sz="1600"/>
              <a:t>lofosfamid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altLang="cs-CZ" sz="1600"/>
              <a:t>pla</a:t>
            </a:r>
            <a:r>
              <a:rPr lang="cs-CZ" altLang="cs-CZ" sz="1600"/>
              <a:t>z</a:t>
            </a:r>
            <a:r>
              <a:rPr lang="en-US" altLang="cs-CZ" sz="1600"/>
              <a:t>maferéza (CIK – zvýšení)</a:t>
            </a:r>
            <a:endParaRPr lang="en-US" altLang="cs-CZ" sz="1600" i="1"/>
          </a:p>
          <a:p>
            <a:pPr marL="381000" indent="-381000">
              <a:lnSpc>
                <a:spcPct val="80000"/>
              </a:lnSpc>
            </a:pPr>
            <a:r>
              <a:rPr lang="en-US" altLang="cs-CZ" sz="1800" i="1" u="sng"/>
              <a:t>Prognóza:</a:t>
            </a:r>
            <a:r>
              <a:rPr lang="en-US" altLang="cs-CZ" sz="1800" i="1"/>
              <a:t> </a:t>
            </a:r>
            <a:r>
              <a:rPr lang="en-US" altLang="cs-CZ" sz="1800"/>
              <a:t>vážná</a:t>
            </a: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80"/>
    </mc:Choice>
    <mc:Fallback>
      <p:transition spd="slow" advTm="5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9889" y="116632"/>
            <a:ext cx="6205968" cy="720080"/>
          </a:xfrm>
        </p:spPr>
        <p:txBody>
          <a:bodyPr/>
          <a:lstStyle/>
          <a:p>
            <a:r>
              <a:rPr lang="cs-CZ" altLang="cs-CZ" sz="2800" b="1" dirty="0"/>
              <a:t>Chronická glomerulonefritida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764705"/>
            <a:ext cx="9217024" cy="2808312"/>
          </a:xfrm>
        </p:spPr>
        <p:txBody>
          <a:bodyPr/>
          <a:lstStyle/>
          <a:p>
            <a:pPr marL="812800" indent="-812800"/>
            <a:r>
              <a:rPr lang="cs-CZ" altLang="cs-CZ" sz="2000" dirty="0"/>
              <a:t>R</a:t>
            </a:r>
            <a:r>
              <a:rPr lang="en-US" altLang="cs-CZ" sz="2000" dirty="0" err="1"/>
              <a:t>oky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trvající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progredující</a:t>
            </a:r>
            <a:endParaRPr lang="en-US" altLang="cs-CZ" sz="2000" dirty="0"/>
          </a:p>
          <a:p>
            <a:pPr marL="812800" indent="-812800"/>
            <a:r>
              <a:rPr lang="cs-CZ" altLang="cs-CZ" sz="2000" dirty="0"/>
              <a:t>H</a:t>
            </a:r>
            <a:r>
              <a:rPr lang="en-US" altLang="cs-CZ" sz="2000" dirty="0" err="1"/>
              <a:t>istologický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nález</a:t>
            </a:r>
            <a:r>
              <a:rPr lang="en-US" altLang="cs-CZ" sz="2000" dirty="0"/>
              <a:t> → </a:t>
            </a:r>
            <a:r>
              <a:rPr lang="en-US" altLang="cs-CZ" sz="2000" dirty="0" err="1"/>
              <a:t>klasifikace</a:t>
            </a:r>
            <a:endParaRPr lang="en-US" altLang="cs-CZ" sz="2000" dirty="0"/>
          </a:p>
          <a:p>
            <a:pPr marL="812800" indent="-812800"/>
            <a:r>
              <a:rPr lang="cs-CZ" altLang="cs-CZ" sz="2000" dirty="0"/>
              <a:t>M</a:t>
            </a:r>
            <a:r>
              <a:rPr lang="en-US" altLang="cs-CZ" sz="2000" dirty="0" err="1"/>
              <a:t>očové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syndromy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rozsah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hematurie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proteinurie</a:t>
            </a:r>
            <a:endParaRPr lang="en-US" altLang="cs-CZ" sz="2000" dirty="0"/>
          </a:p>
          <a:p>
            <a:pPr marL="812800" indent="-812800"/>
            <a:r>
              <a:rPr lang="cs-CZ" altLang="cs-CZ" sz="2000" dirty="0"/>
              <a:t>Z</a:t>
            </a:r>
            <a:r>
              <a:rPr lang="en-US" altLang="cs-CZ" sz="2000" dirty="0" err="1"/>
              <a:t>ánětlivé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změny</a:t>
            </a:r>
            <a:r>
              <a:rPr lang="en-US" altLang="cs-CZ" sz="2000" dirty="0"/>
              <a:t>: </a:t>
            </a:r>
            <a:r>
              <a:rPr lang="en-US" altLang="cs-CZ" sz="2000" dirty="0" err="1"/>
              <a:t>difuzní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fokální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segmentální</a:t>
            </a:r>
            <a:endParaRPr lang="en-US" altLang="cs-CZ" sz="2000" dirty="0"/>
          </a:p>
          <a:p>
            <a:pPr marL="812800" indent="-812800"/>
            <a:r>
              <a:rPr lang="cs-CZ" altLang="cs-CZ" sz="2000" dirty="0"/>
              <a:t>P</a:t>
            </a:r>
            <a:r>
              <a:rPr lang="en-US" altLang="cs-CZ" sz="2000" dirty="0" err="1"/>
              <a:t>roliferativní</a:t>
            </a:r>
            <a:r>
              <a:rPr lang="cs-CZ" altLang="cs-CZ" sz="2000" dirty="0"/>
              <a:t>	</a:t>
            </a:r>
            <a:r>
              <a:rPr lang="en-US" altLang="cs-CZ" sz="2000" dirty="0"/>
              <a:t>–</a:t>
            </a:r>
            <a:r>
              <a:rPr lang="cs-CZ" altLang="cs-CZ" sz="2000" dirty="0"/>
              <a:t> </a:t>
            </a:r>
            <a:r>
              <a:rPr lang="en-US" altLang="cs-CZ" sz="2000" dirty="0" err="1" smtClean="0"/>
              <a:t>endokapilární</a:t>
            </a:r>
            <a:r>
              <a:rPr lang="cs-CZ" altLang="cs-CZ" sz="2000" dirty="0" smtClean="0"/>
              <a:t>   </a:t>
            </a:r>
            <a:r>
              <a:rPr lang="cs-CZ" altLang="cs-CZ" sz="2000" dirty="0"/>
              <a:t>	</a:t>
            </a:r>
            <a:r>
              <a:rPr lang="en-US" altLang="cs-CZ" sz="2000" dirty="0"/>
              <a:t>–</a:t>
            </a:r>
            <a:r>
              <a:rPr lang="cs-CZ" altLang="cs-CZ" sz="2000" dirty="0"/>
              <a:t> </a:t>
            </a:r>
            <a:r>
              <a:rPr lang="en-US" altLang="cs-CZ" sz="2000" dirty="0" err="1"/>
              <a:t>extrakapilární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závažnější</a:t>
            </a:r>
            <a:r>
              <a:rPr lang="en-US" altLang="cs-CZ" sz="2000" dirty="0"/>
              <a:t>)</a:t>
            </a:r>
          </a:p>
          <a:p>
            <a:pPr marL="812800" indent="-812800"/>
            <a:r>
              <a:rPr lang="cs-CZ" altLang="cs-CZ" sz="2000" dirty="0"/>
              <a:t>N</a:t>
            </a:r>
            <a:r>
              <a:rPr lang="en-US" altLang="cs-CZ" sz="2000" dirty="0" err="1"/>
              <a:t>eproliferativní</a:t>
            </a:r>
            <a:endParaRPr lang="en-US" altLang="cs-CZ" sz="2000" dirty="0"/>
          </a:p>
          <a:p>
            <a:pPr marL="812800" indent="-812800"/>
            <a:r>
              <a:rPr lang="cs-CZ" altLang="cs-CZ" sz="2400" b="1" dirty="0">
                <a:solidFill>
                  <a:schemeClr val="tx2"/>
                </a:solidFill>
              </a:rPr>
              <a:t>M</a:t>
            </a:r>
            <a:r>
              <a:rPr lang="en-US" altLang="cs-CZ" sz="2400" b="1" dirty="0">
                <a:solidFill>
                  <a:schemeClr val="tx2"/>
                </a:solidFill>
              </a:rPr>
              <a:t>or</a:t>
            </a:r>
            <a:r>
              <a:rPr lang="cs-CZ" altLang="cs-CZ" sz="2400" b="1" dirty="0">
                <a:solidFill>
                  <a:schemeClr val="tx2"/>
                </a:solidFill>
              </a:rPr>
              <a:t>f</a:t>
            </a:r>
            <a:r>
              <a:rPr lang="en-US" altLang="cs-CZ" sz="2400" b="1" dirty="0" err="1">
                <a:solidFill>
                  <a:schemeClr val="tx2"/>
                </a:solidFill>
              </a:rPr>
              <a:t>ologické</a:t>
            </a:r>
            <a:r>
              <a:rPr lang="en-US" altLang="cs-CZ" sz="2400" b="1" dirty="0">
                <a:solidFill>
                  <a:schemeClr val="tx2"/>
                </a:solidFill>
              </a:rPr>
              <a:t> </a:t>
            </a:r>
            <a:r>
              <a:rPr lang="en-US" altLang="cs-CZ" sz="2400" b="1" dirty="0" err="1">
                <a:solidFill>
                  <a:schemeClr val="tx2"/>
                </a:solidFill>
              </a:rPr>
              <a:t>dělení</a:t>
            </a:r>
            <a:endParaRPr lang="en-US" altLang="cs-CZ" sz="2400" b="1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85092" y="3601152"/>
            <a:ext cx="475029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en-US" altLang="cs-CZ" sz="2400" dirty="0" err="1" smtClean="0"/>
              <a:t>Mezangioproliferativní</a:t>
            </a:r>
            <a:r>
              <a:rPr lang="en-US" altLang="cs-CZ" sz="2400" dirty="0" smtClean="0"/>
              <a:t> GN</a:t>
            </a:r>
            <a:endParaRPr lang="cs-CZ" altLang="cs-CZ" sz="2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2068" y="4789856"/>
            <a:ext cx="7772400" cy="17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altLang="cs-CZ" sz="2000" dirty="0" smtClean="0"/>
              <a:t>K</a:t>
            </a:r>
            <a:r>
              <a:rPr lang="en-US" altLang="cs-CZ" sz="2000" dirty="0" err="1" smtClean="0"/>
              <a:t>linicky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bezpříznakové</a:t>
            </a:r>
            <a:r>
              <a:rPr lang="en-US" altLang="cs-CZ" sz="2000" dirty="0" smtClean="0"/>
              <a:t> + </a:t>
            </a:r>
            <a:r>
              <a:rPr lang="en-US" altLang="cs-CZ" sz="2000" dirty="0" err="1" smtClean="0"/>
              <a:t>mírná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hematurie</a:t>
            </a:r>
            <a:r>
              <a:rPr lang="en-US" altLang="cs-CZ" sz="2000" dirty="0" smtClean="0"/>
              <a:t> +</a:t>
            </a:r>
            <a:r>
              <a:rPr lang="cs-CZ" altLang="cs-CZ" sz="2000" dirty="0" smtClean="0"/>
              <a:t> m</a:t>
            </a:r>
            <a:r>
              <a:rPr lang="en-US" altLang="cs-CZ" sz="2000" dirty="0" err="1" smtClean="0"/>
              <a:t>írná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proteinurie</a:t>
            </a:r>
            <a:endParaRPr lang="cs-CZ" altLang="cs-CZ" sz="2000" dirty="0" smtClean="0"/>
          </a:p>
          <a:p>
            <a:pPr marL="609600" indent="-609600"/>
            <a:endParaRPr lang="en-US" altLang="cs-CZ" sz="2000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cs-CZ" altLang="cs-CZ" sz="2000" dirty="0" smtClean="0"/>
              <a:t>S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nefrotickým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syndromem</a:t>
            </a:r>
            <a:r>
              <a:rPr lang="en-US" altLang="cs-CZ" sz="2000" dirty="0" smtClean="0"/>
              <a:t>: (</a:t>
            </a:r>
            <a:r>
              <a:rPr lang="en-US" altLang="cs-CZ" sz="2000" dirty="0" err="1" smtClean="0"/>
              <a:t>edémy</a:t>
            </a:r>
            <a:r>
              <a:rPr lang="en-US" altLang="cs-CZ" sz="2000" dirty="0" smtClean="0"/>
              <a:t> + </a:t>
            </a:r>
            <a:r>
              <a:rPr lang="en-US" altLang="cs-CZ" sz="2000" dirty="0" err="1" smtClean="0"/>
              <a:t>proteinurie</a:t>
            </a:r>
            <a:r>
              <a:rPr lang="en-US" altLang="cs-CZ" sz="2000" dirty="0" smtClean="0"/>
              <a:t> + </a:t>
            </a:r>
            <a:r>
              <a:rPr lang="en-US" altLang="cs-CZ" sz="2000" dirty="0" err="1" smtClean="0"/>
              <a:t>hypertenze</a:t>
            </a:r>
            <a:r>
              <a:rPr lang="en-US" altLang="cs-CZ" sz="2000" dirty="0" smtClean="0"/>
              <a:t>)</a:t>
            </a:r>
            <a:endParaRPr lang="en-US" altLang="cs-CZ" sz="2000" i="1" dirty="0" smtClean="0"/>
          </a:p>
          <a:p>
            <a:pPr marL="0" indent="0">
              <a:buNone/>
            </a:pP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glukokortikoidy</a:t>
            </a:r>
            <a:r>
              <a:rPr lang="en-US" altLang="cs-CZ" sz="2000" dirty="0" smtClean="0"/>
              <a:t> + cy</a:t>
            </a:r>
            <a:r>
              <a:rPr lang="cs-CZ" altLang="cs-CZ" sz="2000" dirty="0" smtClean="0"/>
              <a:t>k</a:t>
            </a:r>
            <a:r>
              <a:rPr lang="en-US" altLang="cs-CZ" sz="2000" dirty="0" err="1" smtClean="0"/>
              <a:t>lofosfamid</a:t>
            </a:r>
            <a:endParaRPr lang="en-US" altLang="cs-CZ" sz="2000" b="1" u="sng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97252" y="3573017"/>
            <a:ext cx="4320480" cy="4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en-US" altLang="cs-CZ" sz="2400" smtClean="0"/>
              <a:t>Membranoproliferativní GN</a:t>
            </a:r>
            <a:endParaRPr lang="cs-CZ" altLang="cs-CZ" sz="24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4988" y="4155588"/>
            <a:ext cx="331013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en-US" altLang="cs-CZ" sz="2000" smtClean="0"/>
              <a:t>IgA </a:t>
            </a:r>
            <a:r>
              <a:rPr lang="cs-CZ" altLang="cs-CZ" sz="2000" smtClean="0"/>
              <a:t>nefropatie - Bergerova</a:t>
            </a:r>
            <a:endParaRPr lang="cs-CZ" altLang="cs-CZ" sz="20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87516" y="4067347"/>
            <a:ext cx="6491064" cy="7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cs-CZ" sz="2000" u="sng" dirty="0" err="1" smtClean="0"/>
              <a:t>Fokálně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segmentá</a:t>
            </a:r>
            <a:r>
              <a:rPr lang="cs-CZ" altLang="cs-CZ" sz="2000" u="sng" dirty="0" smtClean="0"/>
              <a:t>l</a:t>
            </a:r>
            <a:r>
              <a:rPr lang="en-US" altLang="cs-CZ" sz="2000" u="sng" dirty="0" err="1" smtClean="0"/>
              <a:t>ní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glomeruloskler</a:t>
            </a:r>
            <a:r>
              <a:rPr lang="cs-CZ" altLang="cs-CZ" sz="2000" u="sng" dirty="0" smtClean="0"/>
              <a:t>ó</a:t>
            </a:r>
            <a:r>
              <a:rPr lang="en-US" altLang="cs-CZ" sz="2000" u="sng" dirty="0" err="1" smtClean="0"/>
              <a:t>za</a:t>
            </a:r>
            <a:endParaRPr lang="en-US" altLang="cs-CZ" sz="2000" dirty="0" smtClean="0"/>
          </a:p>
          <a:p>
            <a:pPr>
              <a:lnSpc>
                <a:spcPct val="80000"/>
              </a:lnSpc>
            </a:pPr>
            <a:r>
              <a:rPr lang="en-US" altLang="cs-CZ" sz="2000" u="sng" dirty="0" err="1" smtClean="0"/>
              <a:t>Ak</a:t>
            </a:r>
            <a:r>
              <a:rPr lang="cs-CZ" altLang="cs-CZ" sz="2000" u="sng" dirty="0" err="1" smtClean="0"/>
              <a:t>utní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intersticiální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nefritida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6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9"/>
    </mc:Choice>
    <mc:Fallback>
      <p:transition spd="slow" advTm="2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198568" cy="680120"/>
          </a:xfrm>
        </p:spPr>
        <p:txBody>
          <a:bodyPr/>
          <a:lstStyle/>
          <a:p>
            <a:r>
              <a:rPr lang="cs-CZ" altLang="cs-CZ" sz="2800" dirty="0"/>
              <a:t>Nefrotický syndrom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1052" y="908332"/>
            <a:ext cx="8147248" cy="1756792"/>
          </a:xfrm>
        </p:spPr>
        <p:txBody>
          <a:bodyPr/>
          <a:lstStyle/>
          <a:p>
            <a:pPr marL="457200" indent="-457200" defTabSz="450850">
              <a:lnSpc>
                <a:spcPct val="90000"/>
              </a:lnSpc>
            </a:pPr>
            <a:r>
              <a:rPr lang="cs-CZ" altLang="cs-CZ" sz="2400" dirty="0" smtClean="0"/>
              <a:t>Funkční </a:t>
            </a:r>
            <a:r>
              <a:rPr lang="cs-CZ" altLang="cs-CZ" sz="2400" dirty="0"/>
              <a:t>a strukturální poruchy glomerulárního filtru</a:t>
            </a:r>
          </a:p>
          <a:p>
            <a:pPr marL="457200" indent="-457200" defTabSz="450850">
              <a:lnSpc>
                <a:spcPct val="90000"/>
              </a:lnSpc>
              <a:buNone/>
            </a:pPr>
            <a:r>
              <a:rPr lang="cs-CZ" altLang="cs-CZ" sz="2400" dirty="0"/>
              <a:t>	</a:t>
            </a:r>
            <a:r>
              <a:rPr lang="cs-CZ" altLang="cs-CZ" sz="2400" b="1" u="sng" dirty="0" smtClean="0"/>
              <a:t>Typy </a:t>
            </a:r>
            <a:r>
              <a:rPr lang="cs-CZ" altLang="cs-CZ" sz="2400" b="1" u="sng" dirty="0"/>
              <a:t>NS</a:t>
            </a:r>
            <a:r>
              <a:rPr lang="cs-CZ" altLang="cs-CZ" sz="2400" b="1" u="sng" dirty="0" smtClean="0"/>
              <a:t>:    </a:t>
            </a:r>
            <a:r>
              <a:rPr lang="cs-CZ" altLang="cs-CZ" sz="2000" dirty="0" smtClean="0"/>
              <a:t>Kongenitální, Primární idiopatický, Sekundární</a:t>
            </a:r>
            <a:endParaRPr lang="cs-CZ" altLang="cs-CZ" sz="2000" dirty="0"/>
          </a:p>
          <a:p>
            <a:pPr marL="1457325" lvl="1" indent="-381000" defTabSz="450850">
              <a:lnSpc>
                <a:spcPct val="90000"/>
              </a:lnSpc>
              <a:buSzTx/>
              <a:buNone/>
            </a:pPr>
            <a:endParaRPr lang="cs-CZ" altLang="cs-CZ" sz="2000" u="sng" dirty="0"/>
          </a:p>
          <a:p>
            <a:pPr marL="1457325" lvl="1" indent="-381000" defTabSz="450850">
              <a:lnSpc>
                <a:spcPct val="90000"/>
              </a:lnSpc>
            </a:pPr>
            <a:r>
              <a:rPr lang="cs-CZ" altLang="cs-CZ" sz="2000" dirty="0" smtClean="0"/>
              <a:t>proteinurie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hematurie otoky</a:t>
            </a:r>
            <a:endParaRPr lang="cs-CZ" altLang="cs-CZ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71771" y="2924944"/>
            <a:ext cx="8229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1800" dirty="0" smtClean="0"/>
              <a:t>Nedostatečná resorpce v tubulech – poškození tubulu</a:t>
            </a:r>
          </a:p>
          <a:p>
            <a:pPr>
              <a:lnSpc>
                <a:spcPct val="80000"/>
              </a:lnSpc>
            </a:pPr>
            <a:r>
              <a:rPr lang="cs-CZ" altLang="cs-CZ" sz="1800" dirty="0" smtClean="0"/>
              <a:t>Proteinurie – albumin, gamaglobulin, </a:t>
            </a:r>
            <a:r>
              <a:rPr lang="cs-CZ" altLang="cs-CZ" sz="1800" dirty="0" err="1" smtClean="0"/>
              <a:t>IgG</a:t>
            </a:r>
            <a:endParaRPr lang="cs-CZ" altLang="cs-CZ" sz="1800" dirty="0" smtClean="0"/>
          </a:p>
          <a:p>
            <a:pPr>
              <a:lnSpc>
                <a:spcPct val="80000"/>
              </a:lnSpc>
            </a:pPr>
            <a:r>
              <a:rPr lang="cs-CZ" altLang="cs-CZ" sz="1800" dirty="0" err="1" smtClean="0"/>
              <a:t>Hypoproteinémie</a:t>
            </a:r>
            <a:r>
              <a:rPr lang="cs-CZ" altLang="cs-CZ" sz="1800" dirty="0" smtClean="0"/>
              <a:t> – snížení albuminu zvýšení alfa2 a beta </a:t>
            </a:r>
            <a:r>
              <a:rPr lang="cs-CZ" altLang="cs-CZ" sz="1800" dirty="0" err="1" smtClean="0"/>
              <a:t>globulínů</a:t>
            </a:r>
            <a:endParaRPr lang="cs-CZ" altLang="cs-CZ" sz="1800" dirty="0" smtClean="0"/>
          </a:p>
          <a:p>
            <a:pPr>
              <a:lnSpc>
                <a:spcPct val="80000"/>
              </a:lnSpc>
            </a:pPr>
            <a:r>
              <a:rPr lang="cs-CZ" altLang="cs-CZ" sz="1800" dirty="0" err="1" smtClean="0"/>
              <a:t>Hyperlipidémie</a:t>
            </a:r>
            <a:r>
              <a:rPr lang="cs-CZ" altLang="cs-CZ" sz="1800" dirty="0" smtClean="0"/>
              <a:t> – </a:t>
            </a:r>
            <a:r>
              <a:rPr lang="cs-CZ" altLang="cs-CZ" sz="1800" dirty="0" err="1" smtClean="0"/>
              <a:t>hypercholesterolémie</a:t>
            </a:r>
            <a:endParaRPr lang="cs-CZ" altLang="cs-CZ" sz="1800" dirty="0" smtClean="0"/>
          </a:p>
          <a:p>
            <a:pPr>
              <a:lnSpc>
                <a:spcPct val="80000"/>
              </a:lnSpc>
            </a:pPr>
            <a:r>
              <a:rPr lang="cs-CZ" altLang="cs-CZ" sz="1800" dirty="0" err="1" smtClean="0"/>
              <a:t>Hypoproteinemické</a:t>
            </a:r>
            <a:r>
              <a:rPr lang="cs-CZ" altLang="cs-CZ" sz="1800" dirty="0" smtClean="0"/>
              <a:t> edémy, tubulární reabsorpce Na a H</a:t>
            </a:r>
            <a:r>
              <a:rPr lang="cs-CZ" altLang="cs-CZ" sz="1800" baseline="-25000" dirty="0" smtClean="0"/>
              <a:t>2</a:t>
            </a:r>
            <a:r>
              <a:rPr lang="cs-CZ" altLang="cs-CZ" sz="1800" dirty="0" smtClean="0"/>
              <a:t>0 a zvýšené vylučování aldosteronu</a:t>
            </a:r>
            <a:endParaRPr lang="cs-CZ" altLang="cs-CZ" sz="1800" u="sng" dirty="0" smtClean="0"/>
          </a:p>
          <a:p>
            <a:pPr>
              <a:lnSpc>
                <a:spcPct val="80000"/>
              </a:lnSpc>
            </a:pPr>
            <a:r>
              <a:rPr lang="cs-CZ" altLang="cs-CZ" sz="1800" i="1" u="sng" dirty="0" smtClean="0"/>
              <a:t>Klinické příznaky: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z plného zdraví </a:t>
            </a:r>
            <a:r>
              <a:rPr lang="cs-CZ" altLang="cs-CZ" sz="1600" dirty="0" err="1" smtClean="0"/>
              <a:t>hypoproteinemické</a:t>
            </a:r>
            <a:r>
              <a:rPr lang="cs-CZ" altLang="cs-CZ" sz="1600" dirty="0" smtClean="0"/>
              <a:t> </a:t>
            </a:r>
            <a:r>
              <a:rPr lang="cs-CZ" altLang="cs-CZ" sz="1600" i="1" u="sng" dirty="0" smtClean="0"/>
              <a:t>edémy</a:t>
            </a:r>
            <a:r>
              <a:rPr lang="cs-CZ" altLang="cs-CZ" sz="1600" dirty="0" smtClean="0"/>
              <a:t> (víčka, skrotum, </a:t>
            </a:r>
            <a:r>
              <a:rPr lang="cs-CZ" altLang="cs-CZ" sz="1600" dirty="0" err="1" smtClean="0"/>
              <a:t>podbříšek</a:t>
            </a:r>
            <a:r>
              <a:rPr lang="cs-CZ" altLang="cs-CZ" sz="1600" dirty="0" smtClean="0"/>
              <a:t>, ascites)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bledost, anorexie, průjem, erytémy, snížení rezistence proti infekci</a:t>
            </a:r>
            <a:endParaRPr lang="cs-CZ" altLang="cs-CZ" sz="1600" i="1" u="sng" dirty="0" smtClean="0"/>
          </a:p>
          <a:p>
            <a:pPr>
              <a:lnSpc>
                <a:spcPct val="80000"/>
              </a:lnSpc>
            </a:pPr>
            <a:r>
              <a:rPr lang="cs-CZ" altLang="cs-CZ" sz="1800" i="1" u="sng" dirty="0" smtClean="0"/>
              <a:t>Laboratorní nálezy:</a:t>
            </a:r>
            <a:endParaRPr lang="cs-CZ" altLang="cs-CZ" sz="1800" i="1" dirty="0" smtClean="0"/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Moč: bílkovina 3 – 15 g/den, ojediněle </a:t>
            </a:r>
            <a:r>
              <a:rPr lang="cs-CZ" altLang="cs-CZ" sz="1600" dirty="0" err="1" smtClean="0"/>
              <a:t>ery</a:t>
            </a:r>
            <a:endParaRPr lang="cs-CZ" altLang="cs-CZ" sz="1600" dirty="0" smtClean="0"/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FW: zvýšená, GF a močovina v normě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err="1" smtClean="0"/>
              <a:t>Hypercholesterolémie</a:t>
            </a:r>
            <a:r>
              <a:rPr lang="cs-CZ" altLang="cs-CZ" sz="1600" dirty="0" smtClean="0"/>
              <a:t> vysoká</a:t>
            </a:r>
            <a:endParaRPr lang="cs-CZ" altLang="cs-CZ" sz="1600" u="sng" dirty="0" smtClean="0"/>
          </a:p>
          <a:p>
            <a:pPr>
              <a:lnSpc>
                <a:spcPct val="80000"/>
              </a:lnSpc>
            </a:pPr>
            <a:r>
              <a:rPr lang="cs-CZ" altLang="cs-CZ" sz="1800" u="sng" dirty="0" smtClean="0"/>
              <a:t>Změny reverzibilní,</a:t>
            </a:r>
            <a:r>
              <a:rPr lang="cs-CZ" altLang="cs-CZ" sz="1800" dirty="0" smtClean="0"/>
              <a:t> remise a recidivy po 10 letech</a:t>
            </a:r>
            <a:endParaRPr lang="cs-CZ" altLang="cs-CZ" sz="1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8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17"/>
    </mc:Choice>
    <mc:Fallback>
      <p:transition spd="slow" advTm="7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990600"/>
          </a:xfrm>
        </p:spPr>
        <p:txBody>
          <a:bodyPr/>
          <a:lstStyle/>
          <a:p>
            <a:r>
              <a:rPr lang="cs-CZ" altLang="cs-CZ" sz="3600"/>
              <a:t>Tubulární a intersticiální choroby ledvin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0992" y="967439"/>
            <a:ext cx="9145016" cy="187220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/>
              <a:t>Tubuly a </a:t>
            </a:r>
            <a:r>
              <a:rPr lang="cs-CZ" altLang="cs-CZ" sz="2000" dirty="0" err="1"/>
              <a:t>intersticium</a:t>
            </a:r>
            <a:r>
              <a:rPr lang="cs-CZ" altLang="cs-CZ" sz="2000" dirty="0"/>
              <a:t> - „intimní vztah“ = porucha jednoho vyvolá reakci u druhého a někdy nelze určit prvotní příčinu poškození.</a:t>
            </a:r>
          </a:p>
          <a:p>
            <a:pPr>
              <a:buFontTx/>
              <a:buNone/>
            </a:pPr>
            <a:r>
              <a:rPr lang="cs-CZ" altLang="cs-CZ" sz="2000" dirty="0" err="1" smtClean="0"/>
              <a:t>Tubulointersticiální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choroby </a:t>
            </a:r>
            <a:r>
              <a:rPr lang="cs-CZ" altLang="cs-CZ" sz="2000" dirty="0">
                <a:sym typeface="Symbol" panose="05050102010706020507" pitchFamily="18" charset="2"/>
              </a:rPr>
              <a:t> </a:t>
            </a:r>
            <a:r>
              <a:rPr lang="cs-CZ" altLang="cs-CZ" sz="2000" dirty="0" err="1">
                <a:solidFill>
                  <a:srgbClr val="CC3300"/>
                </a:solidFill>
                <a:sym typeface="Symbol" panose="05050102010706020507" pitchFamily="18" charset="2"/>
              </a:rPr>
              <a:t>tubuloint</a:t>
            </a:r>
            <a:r>
              <a:rPr lang="cs-CZ" altLang="cs-CZ" sz="2000" dirty="0">
                <a:solidFill>
                  <a:srgbClr val="CC3300"/>
                </a:solidFill>
                <a:sym typeface="Symbol" panose="05050102010706020507" pitchFamily="18" charset="2"/>
              </a:rPr>
              <a:t>.</a:t>
            </a:r>
            <a:r>
              <a:rPr lang="cs-CZ" altLang="cs-CZ" sz="2000" dirty="0">
                <a:sym typeface="Symbol" panose="05050102010706020507" pitchFamily="18" charset="2"/>
              </a:rPr>
              <a:t> </a:t>
            </a:r>
            <a:r>
              <a:rPr lang="cs-CZ" altLang="cs-CZ" sz="2000" dirty="0">
                <a:solidFill>
                  <a:srgbClr val="CC3300"/>
                </a:solidFill>
                <a:sym typeface="Symbol" panose="05050102010706020507" pitchFamily="18" charset="2"/>
              </a:rPr>
              <a:t>nefritidy</a:t>
            </a:r>
            <a:r>
              <a:rPr lang="cs-CZ" altLang="cs-CZ" sz="2000" dirty="0">
                <a:sym typeface="Symbol" panose="05050102010706020507" pitchFamily="18" charset="2"/>
              </a:rPr>
              <a:t> (zánětlivé poškození tubulů spojeno se zánětlivou reakcí v </a:t>
            </a:r>
            <a:r>
              <a:rPr lang="cs-CZ" altLang="cs-CZ" sz="2000" dirty="0" err="1">
                <a:sym typeface="Symbol" panose="05050102010706020507" pitchFamily="18" charset="2"/>
              </a:rPr>
              <a:t>intersticiu</a:t>
            </a:r>
            <a:r>
              <a:rPr lang="cs-CZ" altLang="cs-CZ" sz="2000" dirty="0">
                <a:sym typeface="Symbol" panose="05050102010706020507" pitchFamily="18" charset="2"/>
              </a:rPr>
              <a:t>).</a:t>
            </a:r>
          </a:p>
          <a:p>
            <a:pPr>
              <a:buFontTx/>
              <a:buNone/>
            </a:pPr>
            <a:r>
              <a:rPr lang="cs-CZ" altLang="cs-CZ" sz="2000" dirty="0">
                <a:sym typeface="Symbol" panose="05050102010706020507" pitchFamily="18" charset="2"/>
              </a:rPr>
              <a:t>Některé choroby - starší pojem </a:t>
            </a:r>
            <a:r>
              <a:rPr lang="cs-CZ" altLang="cs-CZ" sz="2000" dirty="0">
                <a:solidFill>
                  <a:schemeClr val="tx2"/>
                </a:solidFill>
                <a:sym typeface="Symbol" panose="05050102010706020507" pitchFamily="18" charset="2"/>
              </a:rPr>
              <a:t>nefróza</a:t>
            </a:r>
          </a:p>
          <a:p>
            <a:pPr>
              <a:buFontTx/>
              <a:buNone/>
            </a:pPr>
            <a:endParaRPr lang="cs-CZ" altLang="cs-CZ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8964" y="2708920"/>
            <a:ext cx="9144000" cy="419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 smtClean="0">
                <a:solidFill>
                  <a:srgbClr val="CC3300"/>
                </a:solidFill>
              </a:rPr>
              <a:t>Akutní pyelonefritida:</a:t>
            </a:r>
            <a:r>
              <a:rPr lang="cs-CZ" altLang="cs-CZ" sz="2400" dirty="0" smtClean="0"/>
              <a:t> - </a:t>
            </a:r>
            <a:r>
              <a:rPr lang="cs-CZ" altLang="cs-CZ" sz="2400" dirty="0" err="1" smtClean="0"/>
              <a:t>nejč</a:t>
            </a:r>
            <a:r>
              <a:rPr lang="cs-CZ" altLang="cs-CZ" sz="2400" dirty="0" smtClean="0"/>
              <a:t> bakteriální,  časté onemocnění, zánět pánvičky a ledviny,  většinou navazuje na </a:t>
            </a:r>
            <a:r>
              <a:rPr lang="cs-CZ" altLang="cs-CZ" sz="2400" dirty="0" err="1" smtClean="0"/>
              <a:t>inf</a:t>
            </a:r>
            <a:r>
              <a:rPr lang="cs-CZ" altLang="cs-CZ" sz="2400" dirty="0" smtClean="0"/>
              <a:t> vývodných MC </a:t>
            </a:r>
          </a:p>
          <a:p>
            <a:pPr>
              <a:buFontTx/>
              <a:buNone/>
            </a:pPr>
            <a:r>
              <a:rPr lang="cs-CZ" altLang="cs-CZ" sz="2400" dirty="0" smtClean="0"/>
              <a:t>- cesta infekce: </a:t>
            </a:r>
            <a:r>
              <a:rPr lang="cs-CZ" altLang="cs-CZ" sz="2400" b="1" u="sng" dirty="0" smtClean="0"/>
              <a:t>ascendentní</a:t>
            </a:r>
            <a:r>
              <a:rPr lang="cs-CZ" altLang="cs-CZ" sz="2400" dirty="0" smtClean="0"/>
              <a:t> x </a:t>
            </a:r>
            <a:r>
              <a:rPr lang="cs-CZ" altLang="cs-CZ" sz="2400" b="1" u="sng" dirty="0" smtClean="0"/>
              <a:t>hematogenní</a:t>
            </a:r>
            <a:r>
              <a:rPr lang="cs-CZ" altLang="cs-CZ" sz="2400" b="1" dirty="0" smtClean="0"/>
              <a:t> </a:t>
            </a:r>
            <a:r>
              <a:rPr lang="cs-CZ" altLang="cs-CZ" sz="2400" dirty="0" smtClean="0"/>
              <a:t>(méně často)</a:t>
            </a:r>
          </a:p>
          <a:p>
            <a:pPr>
              <a:buFontTx/>
              <a:buNone/>
            </a:pPr>
            <a:r>
              <a:rPr lang="cs-CZ" altLang="cs-CZ" sz="2400" dirty="0" smtClean="0"/>
              <a:t>    </a:t>
            </a:r>
            <a:r>
              <a:rPr lang="cs-CZ" altLang="cs-CZ" sz="2400" b="1" u="sng" dirty="0" smtClean="0"/>
              <a:t>Ascendentní cesta</a:t>
            </a:r>
            <a:r>
              <a:rPr lang="cs-CZ" altLang="cs-CZ" sz="2400" dirty="0" smtClean="0"/>
              <a:t> :moč je normálně sterilní (reziduum 2-3 ml bez bakterií)   bakterie z perinea do </a:t>
            </a:r>
            <a:r>
              <a:rPr lang="cs-CZ" altLang="cs-CZ" sz="2400" dirty="0" err="1" smtClean="0"/>
              <a:t>uretry</a:t>
            </a:r>
            <a:r>
              <a:rPr lang="cs-CZ" altLang="cs-CZ" sz="2400" dirty="0" smtClean="0"/>
              <a:t> = </a:t>
            </a:r>
            <a:r>
              <a:rPr lang="cs-CZ" altLang="cs-CZ" sz="2400" dirty="0" smtClean="0">
                <a:solidFill>
                  <a:schemeClr val="tx2"/>
                </a:solidFill>
              </a:rPr>
              <a:t>uretritis</a:t>
            </a:r>
            <a:r>
              <a:rPr lang="cs-CZ" altLang="cs-CZ" sz="2400" dirty="0" smtClean="0"/>
              <a:t> (10 x častěji ženy),  nebo po </a:t>
            </a:r>
            <a:r>
              <a:rPr lang="cs-CZ" altLang="cs-CZ" sz="2400" dirty="0" err="1" smtClean="0"/>
              <a:t>instr</a:t>
            </a:r>
            <a:r>
              <a:rPr lang="cs-CZ" altLang="cs-CZ" sz="2400" dirty="0" smtClean="0"/>
              <a:t>. výkonech. </a:t>
            </a:r>
            <a:r>
              <a:rPr lang="cs-CZ" altLang="cs-CZ" sz="2400" dirty="0" err="1" smtClean="0"/>
              <a:t>Inf</a:t>
            </a:r>
            <a:r>
              <a:rPr lang="cs-CZ" altLang="cs-CZ" sz="2400" dirty="0" smtClean="0"/>
              <a:t> pak do MM. </a:t>
            </a:r>
            <a:r>
              <a:rPr lang="cs-CZ" altLang="cs-CZ" sz="2400" u="sng" dirty="0" smtClean="0"/>
              <a:t>Podmínky pro  </a:t>
            </a:r>
            <a:r>
              <a:rPr lang="cs-CZ" altLang="cs-CZ" sz="2400" u="sng" dirty="0" smtClean="0">
                <a:sym typeface="Symbol" panose="05050102010706020507" pitchFamily="18" charset="2"/>
              </a:rPr>
              <a:t> </a:t>
            </a:r>
            <a:r>
              <a:rPr lang="cs-CZ" altLang="cs-CZ" sz="2400" u="sng" dirty="0" err="1" smtClean="0">
                <a:sym typeface="Symbol" panose="05050102010706020507" pitchFamily="18" charset="2"/>
              </a:rPr>
              <a:t>bakt</a:t>
            </a:r>
            <a:r>
              <a:rPr lang="cs-CZ" altLang="cs-CZ" sz="2400" u="sng" dirty="0" smtClean="0">
                <a:sym typeface="Symbol" panose="05050102010706020507" pitchFamily="18" charset="2"/>
              </a:rPr>
              <a:t> v MM zlepšeny při stáze moči (reziduum) - </a:t>
            </a:r>
            <a:r>
              <a:rPr lang="cs-CZ" altLang="cs-CZ" sz="2400" u="sng" dirty="0" err="1" smtClean="0">
                <a:sym typeface="Symbol" panose="05050102010706020507" pitchFamily="18" charset="2"/>
              </a:rPr>
              <a:t>vroz</a:t>
            </a:r>
            <a:r>
              <a:rPr lang="cs-CZ" altLang="cs-CZ" sz="2400" u="sng" dirty="0" smtClean="0">
                <a:sym typeface="Symbol" panose="05050102010706020507" pitchFamily="18" charset="2"/>
              </a:rPr>
              <a:t> vady, kameny, gravidita, prostata,</a:t>
            </a:r>
            <a:r>
              <a:rPr lang="cs-CZ" altLang="cs-CZ" sz="2400" dirty="0" smtClean="0">
                <a:sym typeface="Symbol" panose="05050102010706020507" pitchFamily="18" charset="2"/>
              </a:rPr>
              <a:t> </a:t>
            </a:r>
            <a:r>
              <a:rPr lang="cs-CZ" altLang="cs-CZ" sz="2400" u="sng" dirty="0" smtClean="0">
                <a:sym typeface="Symbol" panose="05050102010706020507" pitchFamily="18" charset="2"/>
              </a:rPr>
              <a:t>porucha </a:t>
            </a:r>
            <a:r>
              <a:rPr lang="cs-CZ" altLang="cs-CZ" sz="2400" u="sng" dirty="0" err="1" smtClean="0">
                <a:sym typeface="Symbol" panose="05050102010706020507" pitchFamily="18" charset="2"/>
              </a:rPr>
              <a:t>inerv</a:t>
            </a:r>
            <a:r>
              <a:rPr lang="cs-CZ" altLang="cs-CZ" sz="2400" u="sng" dirty="0" smtClean="0">
                <a:sym typeface="Symbol" panose="05050102010706020507" pitchFamily="18" charset="2"/>
              </a:rPr>
              <a:t> MM, prolaps uteru, nádory…</a:t>
            </a:r>
            <a:r>
              <a:rPr lang="cs-CZ" altLang="cs-CZ" sz="2400" dirty="0" smtClean="0">
                <a:sym typeface="Symbol" panose="05050102010706020507" pitchFamily="18" charset="2"/>
              </a:rPr>
              <a:t>   </a:t>
            </a:r>
            <a:r>
              <a:rPr lang="cs-CZ" altLang="cs-CZ" sz="2400" dirty="0" err="1" smtClean="0">
                <a:solidFill>
                  <a:schemeClr val="tx2"/>
                </a:solidFill>
                <a:sym typeface="Symbol" panose="05050102010706020507" pitchFamily="18" charset="2"/>
              </a:rPr>
              <a:t>urocystitis</a:t>
            </a:r>
            <a:endParaRPr lang="cs-CZ" altLang="cs-CZ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cs-CZ" altLang="cs-CZ" sz="2800" dirty="0" smtClean="0"/>
              <a:t>    </a:t>
            </a:r>
          </a:p>
          <a:p>
            <a:pPr>
              <a:buFontTx/>
              <a:buNone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8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914400"/>
          </a:xfrm>
        </p:spPr>
        <p:txBody>
          <a:bodyPr/>
          <a:lstStyle/>
          <a:p>
            <a:r>
              <a:rPr lang="cs-CZ" altLang="cs-CZ" sz="3600" dirty="0"/>
              <a:t>Akutní pyelonefritida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90600"/>
            <a:ext cx="9144000" cy="4742656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/>
              <a:t>Z MM infekce do ureteru - </a:t>
            </a:r>
            <a:r>
              <a:rPr lang="cs-CZ" altLang="cs-CZ" sz="2000" dirty="0" err="1">
                <a:solidFill>
                  <a:srgbClr val="CC3300"/>
                </a:solidFill>
              </a:rPr>
              <a:t>vezikoureterální</a:t>
            </a:r>
            <a:r>
              <a:rPr lang="cs-CZ" altLang="cs-CZ" sz="2000" dirty="0">
                <a:solidFill>
                  <a:srgbClr val="CC3300"/>
                </a:solidFill>
              </a:rPr>
              <a:t> reflux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nedomyk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r>
              <a:rPr lang="cs-CZ" altLang="cs-CZ" sz="2000" dirty="0"/>
              <a:t>Nedomykavost u dětí (vrozená), u </a:t>
            </a:r>
            <a:r>
              <a:rPr lang="cs-CZ" altLang="cs-CZ" sz="2000" dirty="0" err="1"/>
              <a:t>dosp</a:t>
            </a:r>
            <a:r>
              <a:rPr lang="cs-CZ" altLang="cs-CZ" sz="2000" dirty="0"/>
              <a:t> po zánětech, po kamen</a:t>
            </a:r>
          </a:p>
          <a:p>
            <a:pPr>
              <a:buFontTx/>
              <a:buNone/>
            </a:pPr>
            <a:r>
              <a:rPr lang="cs-CZ" altLang="cs-CZ" sz="2000" dirty="0">
                <a:sym typeface="Symbol" panose="05050102010706020507" pitchFamily="18" charset="2"/>
              </a:rPr>
              <a:t> infekce do ureteru </a:t>
            </a:r>
            <a:r>
              <a:rPr lang="cs-CZ" altLang="cs-CZ" sz="2000" dirty="0">
                <a:solidFill>
                  <a:srgbClr val="000066"/>
                </a:solidFill>
                <a:sym typeface="Symbol" panose="05050102010706020507" pitchFamily="18" charset="2"/>
              </a:rPr>
              <a:t>(ureteritis) </a:t>
            </a:r>
            <a:r>
              <a:rPr lang="cs-CZ" altLang="cs-CZ" sz="2000" dirty="0">
                <a:sym typeface="Symbol" panose="05050102010706020507" pitchFamily="18" charset="2"/>
              </a:rPr>
              <a:t> </a:t>
            </a:r>
            <a:r>
              <a:rPr lang="cs-CZ" altLang="cs-CZ" sz="2000" dirty="0" err="1">
                <a:solidFill>
                  <a:srgbClr val="000066"/>
                </a:solidFill>
                <a:sym typeface="Symbol" panose="05050102010706020507" pitchFamily="18" charset="2"/>
              </a:rPr>
              <a:t>pyelitis</a:t>
            </a:r>
            <a:r>
              <a:rPr lang="cs-CZ" altLang="cs-CZ" sz="2000" dirty="0">
                <a:solidFill>
                  <a:srgbClr val="000066"/>
                </a:solidFill>
                <a:sym typeface="Symbol" panose="05050102010706020507" pitchFamily="18" charset="2"/>
              </a:rPr>
              <a:t> .</a:t>
            </a:r>
          </a:p>
          <a:p>
            <a:pPr>
              <a:buFontTx/>
              <a:buNone/>
            </a:pPr>
            <a:r>
              <a:rPr lang="cs-CZ" altLang="cs-CZ" sz="2000" dirty="0"/>
              <a:t>Z pánvičky do ledviny přes tubuly na papile nebo trhlinami při</a:t>
            </a:r>
          </a:p>
          <a:p>
            <a:pPr>
              <a:buFontTx/>
              <a:buNone/>
            </a:pPr>
            <a:r>
              <a:rPr lang="cs-CZ" altLang="cs-CZ" sz="2000" dirty="0"/>
              <a:t>úponu kalichů (</a:t>
            </a:r>
            <a:r>
              <a:rPr lang="cs-CZ" altLang="cs-CZ" sz="2000" u="sng" dirty="0" err="1"/>
              <a:t>pelveorenální</a:t>
            </a:r>
            <a:r>
              <a:rPr lang="cs-CZ" altLang="cs-CZ" sz="2000" u="sng" dirty="0"/>
              <a:t> reflux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r>
              <a:rPr lang="cs-CZ" altLang="cs-CZ" sz="2000" b="1" u="sng" dirty="0"/>
              <a:t>Hematogenní cesta :</a:t>
            </a:r>
            <a:r>
              <a:rPr lang="cs-CZ" altLang="cs-CZ" sz="2000" b="1" dirty="0"/>
              <a:t>  </a:t>
            </a:r>
            <a:r>
              <a:rPr lang="cs-CZ" altLang="cs-CZ" sz="2000" dirty="0"/>
              <a:t>infekce do L při centr pyémii (IE)</a:t>
            </a:r>
          </a:p>
          <a:p>
            <a:pPr>
              <a:buFontTx/>
              <a:buNone/>
            </a:pPr>
            <a:r>
              <a:rPr lang="cs-CZ" altLang="cs-CZ" sz="2000" dirty="0"/>
              <a:t> </a:t>
            </a:r>
          </a:p>
          <a:p>
            <a:pPr>
              <a:buFontTx/>
              <a:buNone/>
            </a:pPr>
            <a:r>
              <a:rPr lang="cs-CZ" altLang="cs-CZ" sz="2000" dirty="0">
                <a:solidFill>
                  <a:srgbClr val="000066"/>
                </a:solidFill>
              </a:rPr>
              <a:t>Makro (</a:t>
            </a:r>
            <a:r>
              <a:rPr lang="cs-CZ" altLang="cs-CZ" sz="2000" dirty="0" err="1">
                <a:solidFill>
                  <a:srgbClr val="000066"/>
                </a:solidFill>
              </a:rPr>
              <a:t>asc</a:t>
            </a:r>
            <a:r>
              <a:rPr lang="cs-CZ" altLang="cs-CZ" sz="2000" dirty="0">
                <a:solidFill>
                  <a:srgbClr val="000066"/>
                </a:solidFill>
              </a:rPr>
              <a:t>.):</a:t>
            </a:r>
            <a:r>
              <a:rPr lang="cs-CZ" altLang="cs-CZ" sz="2000" dirty="0"/>
              <a:t> jedna nebo obě L s edémem, v kůře drobné </a:t>
            </a:r>
            <a:r>
              <a:rPr lang="cs-CZ" altLang="cs-CZ" sz="2000" dirty="0" err="1"/>
              <a:t>absc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dirty="0" err="1"/>
              <a:t>protáhlé,nepravidelná</a:t>
            </a:r>
            <a:r>
              <a:rPr lang="cs-CZ" altLang="cs-CZ" sz="2000" dirty="0"/>
              <a:t> distribuce </a:t>
            </a:r>
            <a:r>
              <a:rPr lang="cs-CZ" altLang="cs-CZ" sz="2000" dirty="0">
                <a:sym typeface="Symbol" panose="05050102010706020507" pitchFamily="18" charset="2"/>
              </a:rPr>
              <a:t> A do dřeně (proužky).</a:t>
            </a:r>
          </a:p>
          <a:p>
            <a:pPr>
              <a:buFontTx/>
              <a:buNone/>
            </a:pPr>
            <a:r>
              <a:rPr lang="cs-CZ" altLang="cs-CZ" sz="2000" dirty="0">
                <a:sym typeface="Symbol" panose="05050102010706020507" pitchFamily="18" charset="2"/>
              </a:rPr>
              <a:t>   Pánvička zarudlá, zkaleny obsah </a:t>
            </a:r>
            <a:r>
              <a:rPr lang="cs-CZ" altLang="cs-CZ" sz="2000" dirty="0" err="1">
                <a:sym typeface="Symbol" panose="05050102010706020507" pitchFamily="18" charset="2"/>
              </a:rPr>
              <a:t>panv</a:t>
            </a:r>
            <a:r>
              <a:rPr lang="cs-CZ" altLang="cs-CZ" sz="2000" dirty="0">
                <a:sym typeface="Symbol" panose="05050102010706020507" pitchFamily="18" charset="2"/>
              </a:rPr>
              <a:t>.</a:t>
            </a:r>
          </a:p>
          <a:p>
            <a:pPr>
              <a:buFontTx/>
              <a:buNone/>
            </a:pPr>
            <a:r>
              <a:rPr lang="cs-CZ" altLang="cs-CZ" sz="2000" dirty="0">
                <a:solidFill>
                  <a:srgbClr val="000066"/>
                </a:solidFill>
                <a:sym typeface="Symbol" panose="05050102010706020507" pitchFamily="18" charset="2"/>
              </a:rPr>
              <a:t>Makro (hem.):</a:t>
            </a:r>
            <a:r>
              <a:rPr lang="cs-CZ" altLang="cs-CZ" sz="2000" dirty="0">
                <a:sym typeface="Symbol" panose="05050102010706020507" pitchFamily="18" charset="2"/>
              </a:rPr>
              <a:t> symetricky obě L, drobné abscesy v kortexu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</a:t>
            </a:r>
          </a:p>
          <a:p>
            <a:pPr>
              <a:buFontTx/>
              <a:buNone/>
            </a:pPr>
            <a:endParaRPr lang="cs-CZ" altLang="cs-CZ" sz="2000" dirty="0">
              <a:solidFill>
                <a:srgbClr val="000066"/>
              </a:solidFill>
            </a:endParaRPr>
          </a:p>
          <a:p>
            <a:pPr>
              <a:buFontTx/>
              <a:buNone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98"/>
    </mc:Choice>
    <mc:Fallback>
      <p:transition spd="slow" advTm="3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685800"/>
          </a:xfrm>
        </p:spPr>
        <p:txBody>
          <a:bodyPr/>
          <a:lstStyle/>
          <a:p>
            <a:r>
              <a:rPr lang="cs-CZ" altLang="cs-CZ" sz="3600"/>
              <a:t>Pyelonefritida - pokračování</a:t>
            </a:r>
            <a:endParaRPr lang="cs-CZ" alt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90600"/>
            <a:ext cx="9144000" cy="4454624"/>
          </a:xfrm>
        </p:spPr>
        <p:txBody>
          <a:bodyPr/>
          <a:lstStyle/>
          <a:p>
            <a:r>
              <a:rPr lang="cs-CZ" altLang="cs-CZ" sz="2000">
                <a:solidFill>
                  <a:srgbClr val="000066"/>
                </a:solidFill>
              </a:rPr>
              <a:t>Mikro (asc.):</a:t>
            </a:r>
            <a:r>
              <a:rPr lang="cs-CZ" altLang="cs-CZ" sz="2000"/>
              <a:t> bakterie v kanálcích (LEU do kanálků z cév) , kanálky roztaveny zánětem - LEU do intersticia = abscesy</a:t>
            </a:r>
          </a:p>
          <a:p>
            <a:r>
              <a:rPr lang="cs-CZ" altLang="cs-CZ" sz="2000">
                <a:solidFill>
                  <a:srgbClr val="000066"/>
                </a:solidFill>
              </a:rPr>
              <a:t>Mikro (hemat):</a:t>
            </a:r>
            <a:r>
              <a:rPr lang="cs-CZ" altLang="cs-CZ" sz="2000"/>
              <a:t> bakterie v glomerulech - abscesy v interstic</a:t>
            </a:r>
          </a:p>
          <a:p>
            <a:r>
              <a:rPr lang="cs-CZ" altLang="cs-CZ" sz="2000" u="sng"/>
              <a:t>Komplikace:</a:t>
            </a:r>
            <a:r>
              <a:rPr lang="cs-CZ" altLang="cs-CZ" sz="2000"/>
              <a:t> - hnisavá nekróza papil (u diabetiků)</a:t>
            </a:r>
          </a:p>
          <a:p>
            <a:pPr>
              <a:buFontTx/>
              <a:buNone/>
            </a:pPr>
            <a:r>
              <a:rPr lang="cs-CZ" altLang="cs-CZ" sz="2000"/>
              <a:t>                      - pyonefros (nahromadění hnisu v pánvičce)</a:t>
            </a:r>
          </a:p>
          <a:p>
            <a:pPr>
              <a:buFontTx/>
              <a:buNone/>
            </a:pPr>
            <a:r>
              <a:rPr lang="cs-CZ" altLang="cs-CZ" sz="2000"/>
              <a:t>                         - perinefritický absces (hnis pod pouzdrem L)</a:t>
            </a:r>
          </a:p>
          <a:p>
            <a:pPr>
              <a:buFontTx/>
              <a:buNone/>
            </a:pPr>
            <a:r>
              <a:rPr lang="cs-CZ" altLang="cs-CZ" sz="2000"/>
              <a:t>                         - paranefritický absces (hnis v tuku okolo L)</a:t>
            </a:r>
          </a:p>
          <a:p>
            <a:pPr>
              <a:buFontTx/>
              <a:buNone/>
            </a:pPr>
            <a:r>
              <a:rPr lang="cs-CZ" altLang="cs-CZ" sz="2000"/>
              <a:t>                         - urosepse u oboustr postižení (selh L a sepse)</a:t>
            </a:r>
          </a:p>
          <a:p>
            <a:r>
              <a:rPr lang="cs-CZ" altLang="cs-CZ" sz="2000" u="sng"/>
              <a:t>Klinicky:</a:t>
            </a:r>
            <a:r>
              <a:rPr lang="cs-CZ" altLang="cs-CZ" sz="2000"/>
              <a:t>  náhlý začátek, bolesti v zádech, horečka, zimnice,</a:t>
            </a:r>
          </a:p>
          <a:p>
            <a:pPr>
              <a:buFontTx/>
              <a:buNone/>
            </a:pPr>
            <a:r>
              <a:rPr lang="cs-CZ" altLang="cs-CZ" sz="2000"/>
              <a:t>                     nucení na močení, dysurie, bakteriurie, pyurie,</a:t>
            </a:r>
          </a:p>
          <a:p>
            <a:pPr>
              <a:buFontTx/>
              <a:buNone/>
            </a:pPr>
            <a:r>
              <a:rPr lang="cs-CZ" altLang="cs-CZ" sz="2000"/>
              <a:t>    Je-li chron obstrukce nebo reflux </a:t>
            </a:r>
            <a:r>
              <a:rPr lang="cs-CZ" altLang="cs-CZ" sz="2000">
                <a:sym typeface="Symbol" panose="05050102010706020507" pitchFamily="18" charset="2"/>
              </a:rPr>
              <a:t> chronická pyelonefritis</a:t>
            </a:r>
            <a:r>
              <a:rPr lang="cs-CZ" altLang="cs-CZ" sz="2000"/>
              <a:t>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0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93"/>
    </mc:Choice>
    <mc:Fallback>
      <p:transition spd="slow" advTm="9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7076" y="116632"/>
            <a:ext cx="7772400" cy="762000"/>
          </a:xfrm>
        </p:spPr>
        <p:txBody>
          <a:bodyPr/>
          <a:lstStyle/>
          <a:p>
            <a:r>
              <a:rPr lang="cs-CZ" altLang="cs-CZ" sz="3600"/>
              <a:t>Pyelonefritida chronická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980728"/>
            <a:ext cx="9144000" cy="5256584"/>
          </a:xfrm>
        </p:spPr>
        <p:txBody>
          <a:bodyPr/>
          <a:lstStyle/>
          <a:p>
            <a:r>
              <a:rPr lang="cs-CZ" altLang="cs-CZ" sz="2400" dirty="0"/>
              <a:t>Chronická pyelonefritida je častou příčinou CHRI (zjizvení)</a:t>
            </a:r>
          </a:p>
          <a:p>
            <a:r>
              <a:rPr lang="cs-CZ" altLang="cs-CZ" sz="2400" dirty="0"/>
              <a:t>formy: </a:t>
            </a:r>
            <a:r>
              <a:rPr lang="cs-CZ" altLang="cs-CZ" sz="2400" u="sng" dirty="0">
                <a:solidFill>
                  <a:srgbClr val="CC3300"/>
                </a:solidFill>
              </a:rPr>
              <a:t>obstrukční </a:t>
            </a:r>
            <a:r>
              <a:rPr lang="cs-CZ" altLang="cs-CZ" sz="2400" dirty="0"/>
              <a:t>(opakované </a:t>
            </a:r>
            <a:r>
              <a:rPr lang="cs-CZ" altLang="cs-CZ" sz="2400" dirty="0" err="1"/>
              <a:t>ak</a:t>
            </a:r>
            <a:r>
              <a:rPr lang="cs-CZ" altLang="cs-CZ" sz="2400" dirty="0"/>
              <a:t> záněty při kamenech, u DIA, </a:t>
            </a:r>
            <a:r>
              <a:rPr lang="cs-CZ" altLang="cs-CZ" sz="2400" dirty="0" err="1"/>
              <a:t>zvětš</a:t>
            </a:r>
            <a:r>
              <a:rPr lang="cs-CZ" altLang="cs-CZ" sz="2400" dirty="0"/>
              <a:t> prostatě,  nebo obstrukci </a:t>
            </a:r>
            <a:r>
              <a:rPr lang="cs-CZ" altLang="cs-CZ" sz="2400" dirty="0" err="1"/>
              <a:t>uretry</a:t>
            </a:r>
            <a:r>
              <a:rPr lang="cs-CZ" altLang="cs-CZ" sz="2400" dirty="0"/>
              <a:t>)  </a:t>
            </a:r>
          </a:p>
          <a:p>
            <a:pPr>
              <a:buFontTx/>
              <a:buNone/>
            </a:pPr>
            <a:r>
              <a:rPr lang="cs-CZ" altLang="cs-CZ" sz="2400" dirty="0">
                <a:solidFill>
                  <a:srgbClr val="CC3300"/>
                </a:solidFill>
              </a:rPr>
              <a:t>    </a:t>
            </a:r>
            <a:r>
              <a:rPr lang="cs-CZ" altLang="cs-CZ" sz="2400" u="sng" dirty="0">
                <a:solidFill>
                  <a:srgbClr val="CC3300"/>
                </a:solidFill>
              </a:rPr>
              <a:t>refluxní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vezikoureterální</a:t>
            </a:r>
            <a:r>
              <a:rPr lang="cs-CZ" altLang="cs-CZ" sz="2400" dirty="0"/>
              <a:t> reflux)     </a:t>
            </a:r>
          </a:p>
          <a:p>
            <a:r>
              <a:rPr lang="cs-CZ" altLang="cs-CZ" sz="2400" dirty="0">
                <a:solidFill>
                  <a:srgbClr val="000066"/>
                </a:solidFill>
              </a:rPr>
              <a:t>Makro:</a:t>
            </a:r>
            <a:r>
              <a:rPr lang="cs-CZ" altLang="cs-CZ" sz="2400" dirty="0"/>
              <a:t> postižení jedné nebo obou ledvin (</a:t>
            </a:r>
            <a:r>
              <a:rPr lang="cs-CZ" altLang="cs-CZ" sz="2400" dirty="0" err="1"/>
              <a:t>nesymerticky</a:t>
            </a:r>
            <a:r>
              <a:rPr lang="cs-CZ" altLang="cs-CZ" sz="2400" dirty="0"/>
              <a:t>)</a:t>
            </a:r>
          </a:p>
          <a:p>
            <a:pPr>
              <a:buFontTx/>
              <a:buNone/>
            </a:pPr>
            <a:r>
              <a:rPr lang="cs-CZ" altLang="cs-CZ" sz="2400" dirty="0"/>
              <a:t>    při difuzním </a:t>
            </a:r>
            <a:r>
              <a:rPr lang="cs-CZ" altLang="cs-CZ" sz="2400" dirty="0" err="1"/>
              <a:t>pošk</a:t>
            </a:r>
            <a:r>
              <a:rPr lang="cs-CZ" altLang="cs-CZ" sz="2400" dirty="0"/>
              <a:t> je L malá, </a:t>
            </a:r>
            <a:r>
              <a:rPr lang="cs-CZ" altLang="cs-CZ" sz="2400" dirty="0" err="1"/>
              <a:t>svráštělá</a:t>
            </a:r>
            <a:r>
              <a:rPr lang="cs-CZ" altLang="cs-CZ" sz="2400" dirty="0"/>
              <a:t>, při ložiskovém jsou na povrchu ploché, mělké jizvy „U“. </a:t>
            </a:r>
            <a:r>
              <a:rPr lang="cs-CZ" altLang="cs-CZ" sz="2400" dirty="0" err="1"/>
              <a:t>Obs</a:t>
            </a:r>
            <a:r>
              <a:rPr lang="cs-CZ" altLang="cs-CZ" sz="2400" dirty="0"/>
              <a:t>=celá, </a:t>
            </a:r>
            <a:r>
              <a:rPr lang="cs-CZ" altLang="cs-CZ" sz="2400" dirty="0" err="1"/>
              <a:t>ref</a:t>
            </a:r>
            <a:r>
              <a:rPr lang="cs-CZ" altLang="cs-CZ" sz="2400" dirty="0"/>
              <a:t>=póly</a:t>
            </a:r>
          </a:p>
          <a:p>
            <a:pPr>
              <a:buFontTx/>
              <a:buNone/>
            </a:pPr>
            <a:r>
              <a:rPr lang="cs-CZ" altLang="cs-CZ" sz="2400" dirty="0"/>
              <a:t>  - jizvení v pánvičce a na kalichu - deformace dutého systému </a:t>
            </a:r>
          </a:p>
          <a:p>
            <a:r>
              <a:rPr lang="cs-CZ" altLang="cs-CZ" sz="2400" dirty="0">
                <a:solidFill>
                  <a:srgbClr val="000066"/>
                </a:solidFill>
              </a:rPr>
              <a:t>Mikro:</a:t>
            </a:r>
            <a:r>
              <a:rPr lang="cs-CZ" altLang="cs-CZ" sz="2400" dirty="0"/>
              <a:t> atrofie kanálků („</a:t>
            </a:r>
            <a:r>
              <a:rPr lang="cs-CZ" altLang="cs-CZ" sz="2400" dirty="0" err="1"/>
              <a:t>tyreoidizace</a:t>
            </a:r>
            <a:r>
              <a:rPr lang="cs-CZ" altLang="cs-CZ" sz="2400" dirty="0"/>
              <a:t>“), fibróza </a:t>
            </a:r>
            <a:r>
              <a:rPr lang="cs-CZ" altLang="cs-CZ" sz="2400" dirty="0" err="1"/>
              <a:t>intersticia</a:t>
            </a:r>
            <a:r>
              <a:rPr lang="cs-CZ" altLang="cs-CZ" sz="2400" dirty="0"/>
              <a:t>, chronický zánět, </a:t>
            </a:r>
            <a:r>
              <a:rPr lang="cs-CZ" altLang="cs-CZ" sz="2400" dirty="0" err="1"/>
              <a:t>periglomerulární</a:t>
            </a:r>
            <a:r>
              <a:rPr lang="cs-CZ" altLang="cs-CZ" sz="2400" dirty="0"/>
              <a:t> fibróza, skleróza cév</a:t>
            </a:r>
          </a:p>
          <a:p>
            <a:r>
              <a:rPr lang="cs-CZ" altLang="cs-CZ" sz="2400" dirty="0">
                <a:solidFill>
                  <a:srgbClr val="000066"/>
                </a:solidFill>
              </a:rPr>
              <a:t>Klinicky:</a:t>
            </a:r>
            <a:r>
              <a:rPr lang="cs-CZ" altLang="cs-CZ" sz="2400" dirty="0"/>
              <a:t> pomalý rozvoj poklesu </a:t>
            </a:r>
            <a:r>
              <a:rPr lang="cs-CZ" altLang="cs-CZ" sz="2400" dirty="0" err="1"/>
              <a:t>ren</a:t>
            </a:r>
            <a:r>
              <a:rPr lang="cs-CZ" altLang="cs-CZ" sz="2400" dirty="0"/>
              <a:t> funkcí, snížená koncentrační schopnost, hypertenze. Někdy se zjistí až v terminálním stádiu</a:t>
            </a:r>
          </a:p>
          <a:p>
            <a:pPr>
              <a:buFontTx/>
              <a:buNone/>
            </a:pPr>
            <a:r>
              <a:rPr lang="cs-CZ" altLang="cs-CZ" sz="2400" dirty="0"/>
              <a:t>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8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62"/>
    </mc:Choice>
    <mc:Fallback>
      <p:transition spd="slow" advTm="46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990600"/>
          </a:xfrm>
        </p:spPr>
        <p:txBody>
          <a:bodyPr/>
          <a:lstStyle/>
          <a:p>
            <a:r>
              <a:rPr lang="cs-CZ" altLang="cs-CZ" sz="3600"/>
              <a:t>Akutní tubulární nekróza -pokračování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9144000" cy="5715000"/>
          </a:xfrm>
        </p:spPr>
        <p:txBody>
          <a:bodyPr/>
          <a:lstStyle/>
          <a:p>
            <a:r>
              <a:rPr lang="cs-CZ" altLang="cs-CZ" sz="2800">
                <a:solidFill>
                  <a:srgbClr val="000066"/>
                </a:solidFill>
              </a:rPr>
              <a:t>Makro:</a:t>
            </a:r>
            <a:r>
              <a:rPr lang="cs-CZ" altLang="cs-CZ" sz="2800"/>
              <a:t> bledá kůra, tmavá dřeň</a:t>
            </a:r>
          </a:p>
          <a:p>
            <a:r>
              <a:rPr lang="cs-CZ" altLang="cs-CZ" sz="2800">
                <a:solidFill>
                  <a:srgbClr val="000066"/>
                </a:solidFill>
              </a:rPr>
              <a:t>Mikro:</a:t>
            </a:r>
            <a:r>
              <a:rPr lang="cs-CZ" altLang="cs-CZ" sz="2800"/>
              <a:t> </a:t>
            </a:r>
            <a:r>
              <a:rPr lang="cs-CZ" altLang="cs-CZ" sz="2800">
                <a:solidFill>
                  <a:srgbClr val="CC3300"/>
                </a:solidFill>
              </a:rPr>
              <a:t>ISCH typ</a:t>
            </a:r>
            <a:r>
              <a:rPr lang="cs-CZ" altLang="cs-CZ" sz="2800"/>
              <a:t> - nekróza v prox (i dist tubulech) + válce myoglobinu, hemoglobinu v tubulech. </a:t>
            </a:r>
            <a:r>
              <a:rPr lang="cs-CZ" altLang="cs-CZ" sz="2800" u="sng"/>
              <a:t>Ruptura BM tubulů</a:t>
            </a:r>
            <a:r>
              <a:rPr lang="cs-CZ" altLang="cs-CZ" sz="2800"/>
              <a:t> !</a:t>
            </a:r>
          </a:p>
          <a:p>
            <a:pPr>
              <a:buFontTx/>
              <a:buNone/>
            </a:pPr>
            <a:r>
              <a:rPr lang="cs-CZ" altLang="cs-CZ" sz="2800"/>
              <a:t>   - edém  intersticia, zánět</a:t>
            </a:r>
          </a:p>
          <a:p>
            <a:pPr>
              <a:buFontTx/>
              <a:buNone/>
            </a:pPr>
            <a:r>
              <a:rPr lang="cs-CZ" altLang="cs-CZ" sz="2800"/>
              <a:t>                 </a:t>
            </a:r>
            <a:r>
              <a:rPr lang="cs-CZ" altLang="cs-CZ" sz="2800">
                <a:solidFill>
                  <a:srgbClr val="CC3300"/>
                </a:solidFill>
              </a:rPr>
              <a:t>TOX typ</a:t>
            </a:r>
            <a:r>
              <a:rPr lang="cs-CZ" altLang="cs-CZ" sz="2800"/>
              <a:t> - nekróza prox tub (stoč kanálky I. řádu),</a:t>
            </a:r>
          </a:p>
          <a:p>
            <a:pPr>
              <a:buFontTx/>
              <a:buNone/>
            </a:pPr>
            <a:r>
              <a:rPr lang="cs-CZ" altLang="cs-CZ" sz="2800"/>
              <a:t>     BM tubulů neporušeny. Nekrotické hmoty mohou kalcifik</a:t>
            </a:r>
          </a:p>
          <a:p>
            <a:pPr>
              <a:buFontTx/>
              <a:buNone/>
            </a:pPr>
            <a:endParaRPr lang="cs-CZ" altLang="cs-CZ" sz="2800"/>
          </a:p>
          <a:p>
            <a:r>
              <a:rPr lang="cs-CZ" altLang="cs-CZ" sz="2800"/>
              <a:t>Nekrotické hmoty (s myoglob, Hb) + TH proteinem jsou splaveny do Henleho kliček, distálních tubulů a sběracích kanálků (mikroskopie)</a:t>
            </a:r>
          </a:p>
          <a:p>
            <a:pPr>
              <a:buFontTx/>
              <a:buNone/>
            </a:pPr>
            <a:r>
              <a:rPr lang="cs-CZ" altLang="cs-CZ" sz="2800"/>
              <a:t> 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0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4"/>
    </mc:Choice>
    <mc:Fallback>
      <p:transition spd="slow" advTm="3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304800"/>
            <a:ext cx="7772400" cy="990600"/>
          </a:xfrm>
        </p:spPr>
        <p:txBody>
          <a:bodyPr/>
          <a:lstStyle/>
          <a:p>
            <a:r>
              <a:rPr lang="cs-CZ" altLang="cs-CZ" sz="4000"/>
              <a:t>Akutní tubulární nekróza-pokračování</a:t>
            </a:r>
            <a:endParaRPr lang="cs-CZ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600200"/>
            <a:ext cx="8915400" cy="4495800"/>
          </a:xfrm>
        </p:spPr>
        <p:txBody>
          <a:bodyPr/>
          <a:lstStyle/>
          <a:p>
            <a:r>
              <a:rPr lang="cs-CZ" altLang="cs-CZ" sz="2800">
                <a:solidFill>
                  <a:srgbClr val="000066"/>
                </a:solidFill>
              </a:rPr>
              <a:t>Klinický průběh: </a:t>
            </a:r>
            <a:endParaRPr lang="cs-CZ" altLang="cs-CZ" sz="2800"/>
          </a:p>
          <a:p>
            <a:pPr>
              <a:buFontTx/>
              <a:buNone/>
            </a:pPr>
            <a:r>
              <a:rPr lang="cs-CZ" altLang="cs-CZ" sz="2800"/>
              <a:t>- působení příčiny</a:t>
            </a:r>
          </a:p>
          <a:p>
            <a:pPr>
              <a:buFontTx/>
              <a:buNone/>
            </a:pPr>
            <a:r>
              <a:rPr lang="cs-CZ" altLang="cs-CZ" sz="2800"/>
              <a:t>- anurie / oligurie (pod 400 ml/24hod) hrozí urémie, převodnění, hyperkalémie... - </a:t>
            </a:r>
            <a:r>
              <a:rPr lang="cs-CZ" altLang="cs-CZ" sz="2800">
                <a:solidFill>
                  <a:srgbClr val="FF0000"/>
                </a:solidFill>
              </a:rPr>
              <a:t>DIALÝZA !!!</a:t>
            </a:r>
          </a:p>
          <a:p>
            <a:pPr>
              <a:buFontTx/>
              <a:buNone/>
            </a:pPr>
            <a:r>
              <a:rPr lang="cs-CZ" altLang="cs-CZ" sz="2800"/>
              <a:t>     Přežití  90 - 95 % pacientů</a:t>
            </a:r>
          </a:p>
          <a:p>
            <a:pPr>
              <a:buFontTx/>
              <a:buNone/>
            </a:pPr>
            <a:r>
              <a:rPr lang="cs-CZ" altLang="cs-CZ" sz="2800"/>
              <a:t>- časná a pozdní diuréza (regenerace výstelky tubulů) diuréza přes 3 l/24hod - hrozí dehydratace</a:t>
            </a:r>
          </a:p>
          <a:p>
            <a:pPr>
              <a:buFontTx/>
              <a:buNone/>
            </a:pPr>
            <a:r>
              <a:rPr lang="cs-CZ" altLang="cs-CZ" sz="2800"/>
              <a:t>- zotavení (regenerace do původního stavu) GF se normalizuje do 2-3 měsíců, konc schopnost do 1/2 roku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0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47"/>
    </mc:Choice>
    <mc:Fallback>
      <p:transition spd="slow" advTm="6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990600"/>
          </a:xfrm>
        </p:spPr>
        <p:txBody>
          <a:bodyPr/>
          <a:lstStyle/>
          <a:p>
            <a:r>
              <a:rPr lang="cs-CZ" altLang="cs-CZ" sz="3600"/>
              <a:t>Poškození ledvin u diabetu - diabetická nefropatie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219200"/>
            <a:ext cx="9144000" cy="5257800"/>
          </a:xfrm>
        </p:spPr>
        <p:txBody>
          <a:bodyPr/>
          <a:lstStyle/>
          <a:p>
            <a:r>
              <a:rPr lang="cs-CZ" altLang="cs-CZ" sz="2800">
                <a:solidFill>
                  <a:srgbClr val="FF3300"/>
                </a:solidFill>
              </a:rPr>
              <a:t>Makro: </a:t>
            </a:r>
            <a:r>
              <a:rPr lang="cs-CZ" altLang="cs-CZ" sz="2800"/>
              <a:t>lehce zvětšené, žluté až oranžové</a:t>
            </a:r>
            <a:endParaRPr lang="cs-CZ" altLang="cs-CZ" sz="2800">
              <a:solidFill>
                <a:srgbClr val="FF3300"/>
              </a:solidFill>
            </a:endParaRPr>
          </a:p>
          <a:p>
            <a:r>
              <a:rPr lang="cs-CZ" altLang="cs-CZ" sz="2800">
                <a:solidFill>
                  <a:srgbClr val="FF3300"/>
                </a:solidFill>
              </a:rPr>
              <a:t>Cévní změny:</a:t>
            </a:r>
            <a:r>
              <a:rPr lang="cs-CZ" altLang="cs-CZ" sz="2800"/>
              <a:t> - akcelerovaná ARTS (pláty po aa. arcuatae)</a:t>
            </a:r>
          </a:p>
          <a:p>
            <a:pPr>
              <a:buFontTx/>
              <a:buNone/>
            </a:pPr>
            <a:r>
              <a:rPr lang="cs-CZ" altLang="cs-CZ" sz="2800"/>
              <a:t>                           - hyalinní arterioloskleróza v afer i efer aa.</a:t>
            </a:r>
          </a:p>
          <a:p>
            <a:r>
              <a:rPr lang="cs-CZ" altLang="cs-CZ" sz="2800">
                <a:solidFill>
                  <a:srgbClr val="FF3300"/>
                </a:solidFill>
              </a:rPr>
              <a:t>Diabetická glomeruloskleróza:</a:t>
            </a:r>
            <a:r>
              <a:rPr lang="cs-CZ" altLang="cs-CZ" sz="2800"/>
              <a:t>  </a:t>
            </a:r>
            <a:r>
              <a:rPr lang="cs-CZ" altLang="cs-CZ" sz="2800">
                <a:solidFill>
                  <a:srgbClr val="000066"/>
                </a:solidFill>
              </a:rPr>
              <a:t>difuzní typ:</a:t>
            </a:r>
            <a:r>
              <a:rPr lang="cs-CZ" altLang="cs-CZ" sz="2800"/>
              <a:t>  široké BM,</a:t>
            </a:r>
          </a:p>
          <a:p>
            <a:pPr>
              <a:buFontTx/>
              <a:buNone/>
            </a:pPr>
            <a:r>
              <a:rPr lang="cs-CZ" altLang="cs-CZ" sz="2800"/>
              <a:t>    rozšířené mesangium  </a:t>
            </a:r>
          </a:p>
          <a:p>
            <a:pPr>
              <a:buFontTx/>
              <a:buNone/>
            </a:pPr>
            <a:r>
              <a:rPr lang="cs-CZ" altLang="cs-CZ" sz="2800"/>
              <a:t>    </a:t>
            </a:r>
            <a:r>
              <a:rPr lang="cs-CZ" altLang="cs-CZ" sz="2800">
                <a:solidFill>
                  <a:srgbClr val="000066"/>
                </a:solidFill>
              </a:rPr>
              <a:t>nodulární typ:</a:t>
            </a:r>
            <a:r>
              <a:rPr lang="cs-CZ" altLang="cs-CZ" sz="2800"/>
              <a:t>  Kimmelstiel-Wilson - vrstevnaté ukládání amorfního materiálu (matrix) mezi kapiláry </a:t>
            </a:r>
          </a:p>
          <a:p>
            <a:pPr>
              <a:buFontTx/>
              <a:buNone/>
            </a:pPr>
            <a:r>
              <a:rPr lang="cs-CZ" altLang="cs-CZ" sz="2800"/>
              <a:t>    Glomeruloskleróza - proteinurie - NS. Později CHRI</a:t>
            </a:r>
          </a:p>
          <a:p>
            <a:r>
              <a:rPr lang="cs-CZ" altLang="cs-CZ" sz="2800">
                <a:solidFill>
                  <a:srgbClr val="FF3300"/>
                </a:solidFill>
              </a:rPr>
              <a:t>Tubuloint změny:</a:t>
            </a:r>
            <a:r>
              <a:rPr lang="cs-CZ" altLang="cs-CZ" sz="2800"/>
              <a:t> - zvýš náchylnost k zánětům - opakované</a:t>
            </a:r>
          </a:p>
          <a:p>
            <a:pPr>
              <a:buFontTx/>
              <a:buNone/>
            </a:pPr>
            <a:r>
              <a:rPr lang="cs-CZ" altLang="cs-CZ" sz="2800"/>
              <a:t>    pyelonefritidy (i s nekrózami papil)</a:t>
            </a:r>
          </a:p>
          <a:p>
            <a:pPr>
              <a:buFontTx/>
              <a:buNone/>
            </a:pPr>
            <a:r>
              <a:rPr lang="cs-CZ" altLang="cs-CZ" sz="2800"/>
              <a:t>    - depozice glykogenu v prox tubulech - </a:t>
            </a:r>
            <a:r>
              <a:rPr lang="cs-CZ" altLang="cs-CZ" sz="2800">
                <a:solidFill>
                  <a:srgbClr val="006600"/>
                </a:solidFill>
              </a:rPr>
              <a:t>Armaniho bb.</a:t>
            </a:r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6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64"/>
    </mc:Choice>
    <mc:Fallback>
      <p:transition spd="slow" advTm="7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Okruhy přednášky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Hemolyticko-uremický syndrom</a:t>
            </a:r>
          </a:p>
          <a:p>
            <a:r>
              <a:rPr lang="cs-CZ" altLang="cs-CZ"/>
              <a:t>Hematurie</a:t>
            </a:r>
          </a:p>
          <a:p>
            <a:r>
              <a:rPr lang="cs-CZ" altLang="cs-CZ"/>
              <a:t>Akutní a glomerulonefritida</a:t>
            </a:r>
          </a:p>
          <a:p>
            <a:r>
              <a:rPr lang="cs-CZ" altLang="cs-CZ"/>
              <a:t>Nefrotický syndrom</a:t>
            </a:r>
          </a:p>
          <a:p>
            <a:r>
              <a:rPr lang="cs-CZ" altLang="cs-CZ"/>
              <a:t>Přehled klasifikace glomerulárních onemocnění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4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2"/>
    </mc:Choice>
    <mc:Fallback>
      <p:transition spd="slow" advTm="1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880"/>
    </mc:Choice>
    <mc:Fallback>
      <p:transition spd="slow" advTm="18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4678288" cy="896144"/>
          </a:xfrm>
        </p:spPr>
        <p:txBody>
          <a:bodyPr/>
          <a:lstStyle/>
          <a:p>
            <a:r>
              <a:rPr lang="cs-CZ" altLang="cs-CZ" sz="2000" dirty="0"/>
              <a:t>Hemolyticko-uremický syndrom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7036" y="1124744"/>
            <a:ext cx="8229600" cy="36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400" dirty="0" err="1"/>
              <a:t>příčina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akutní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renální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insuficience</a:t>
            </a:r>
            <a:r>
              <a:rPr lang="cs-CZ" altLang="cs-CZ" sz="2400" dirty="0"/>
              <a:t> u dětí</a:t>
            </a:r>
            <a:endParaRPr lang="en-US" altLang="cs-CZ" sz="2400" i="1" dirty="0"/>
          </a:p>
          <a:p>
            <a:pPr>
              <a:lnSpc>
                <a:spcPct val="90000"/>
              </a:lnSpc>
            </a:pPr>
            <a:r>
              <a:rPr lang="en-US" altLang="cs-CZ" sz="2400" i="1" u="sng" dirty="0" err="1"/>
              <a:t>Etiologie</a:t>
            </a:r>
            <a:r>
              <a:rPr lang="en-US" altLang="cs-CZ" sz="2400" u="sng" dirty="0"/>
              <a:t>: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multifaktoriální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předcházející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infekce</a:t>
            </a:r>
            <a:r>
              <a:rPr lang="en-US" altLang="cs-CZ" sz="2400" dirty="0"/>
              <a:t> GIT</a:t>
            </a:r>
            <a:r>
              <a:rPr lang="cs-CZ" altLang="cs-CZ" sz="2400" dirty="0"/>
              <a:t> </a:t>
            </a:r>
            <a:r>
              <a:rPr lang="en-US" altLang="cs-CZ" sz="2400" dirty="0" err="1"/>
              <a:t>kmeny</a:t>
            </a:r>
            <a:r>
              <a:rPr lang="cs-CZ" altLang="cs-CZ" sz="2400" dirty="0"/>
              <a:t> </a:t>
            </a:r>
            <a:r>
              <a:rPr lang="en-US" altLang="cs-CZ" sz="2400" dirty="0"/>
              <a:t>E-coli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en-US" altLang="cs-CZ" sz="2400" i="1" u="sng" dirty="0" err="1" smtClean="0"/>
              <a:t>Charakteristika</a:t>
            </a:r>
            <a:r>
              <a:rPr lang="en-US" altLang="cs-CZ" sz="2400" i="1" u="sng" dirty="0"/>
              <a:t>:</a:t>
            </a:r>
            <a:r>
              <a:rPr lang="en-US" altLang="cs-CZ" sz="2400" i="1" dirty="0"/>
              <a:t>  </a:t>
            </a:r>
            <a:r>
              <a:rPr lang="en-US" altLang="cs-CZ" sz="2400" dirty="0" err="1"/>
              <a:t>hemolytická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anémie</a:t>
            </a:r>
            <a:r>
              <a:rPr lang="en-US" altLang="cs-CZ" sz="2400" dirty="0"/>
              <a:t> + </a:t>
            </a:r>
            <a:r>
              <a:rPr lang="en-US" altLang="cs-CZ" sz="2400" dirty="0" err="1"/>
              <a:t>trombocytopenie</a:t>
            </a:r>
            <a:r>
              <a:rPr lang="en-US" altLang="cs-CZ" sz="2400" dirty="0"/>
              <a:t> + ARI</a:t>
            </a:r>
          </a:p>
          <a:p>
            <a:pPr>
              <a:lnSpc>
                <a:spcPct val="90000"/>
              </a:lnSpc>
            </a:pPr>
            <a:r>
              <a:rPr lang="en-US" altLang="cs-CZ" sz="2400" i="1" u="sng" dirty="0" err="1"/>
              <a:t>Klinické</a:t>
            </a:r>
            <a:r>
              <a:rPr lang="en-US" altLang="cs-CZ" sz="2400" i="1" u="sng" dirty="0"/>
              <a:t> </a:t>
            </a:r>
            <a:r>
              <a:rPr lang="en-US" altLang="cs-CZ" sz="2400" i="1" u="sng" dirty="0" err="1"/>
              <a:t>příznaky</a:t>
            </a:r>
            <a:r>
              <a:rPr lang="en-US" altLang="cs-CZ" sz="2400" i="1" u="sng" dirty="0"/>
              <a:t>:</a:t>
            </a:r>
            <a:r>
              <a:rPr lang="en-US" altLang="cs-CZ" sz="2400" i="1" dirty="0"/>
              <a:t> </a:t>
            </a:r>
            <a:r>
              <a:rPr lang="en-US" altLang="cs-CZ" sz="2400" dirty="0" err="1"/>
              <a:t>horečka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zvracení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průjem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předchází</a:t>
            </a:r>
            <a:r>
              <a:rPr lang="en-US" altLang="cs-CZ" sz="2400" dirty="0"/>
              <a:t> 7-10 </a:t>
            </a:r>
            <a:r>
              <a:rPr lang="en-US" altLang="cs-CZ" sz="2400" dirty="0" err="1"/>
              <a:t>dní</a:t>
            </a:r>
            <a:r>
              <a:rPr lang="cs-CZ" altLang="cs-CZ" sz="2400" dirty="0"/>
              <a:t>, </a:t>
            </a:r>
            <a:r>
              <a:rPr lang="en-US" altLang="cs-CZ" sz="2400" dirty="0" err="1"/>
              <a:t>nápadná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bledost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petechie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nefropatie</a:t>
            </a:r>
            <a:r>
              <a:rPr lang="en-US" altLang="cs-CZ" sz="2400" dirty="0"/>
              <a:t> s </a:t>
            </a:r>
            <a:r>
              <a:rPr lang="en-US" altLang="cs-CZ" sz="2400" dirty="0" err="1"/>
              <a:t>renální</a:t>
            </a:r>
            <a:r>
              <a:rPr lang="cs-CZ" altLang="cs-CZ" sz="2400" dirty="0"/>
              <a:t> </a:t>
            </a:r>
            <a:r>
              <a:rPr lang="en-US" altLang="cs-CZ" sz="2400" dirty="0" err="1"/>
              <a:t>insuficiencí</a:t>
            </a:r>
            <a:r>
              <a:rPr lang="en-US" altLang="cs-CZ" sz="2400" dirty="0"/>
              <a:t>:  </a:t>
            </a:r>
            <a:r>
              <a:rPr lang="en-US" altLang="cs-CZ" sz="2400" dirty="0" err="1"/>
              <a:t>oligurie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slabost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edémy</a:t>
            </a:r>
            <a:r>
              <a:rPr lang="en-US" altLang="cs-CZ" sz="2400" dirty="0"/>
              <a:t>,</a:t>
            </a:r>
            <a:r>
              <a:rPr lang="cs-CZ" altLang="cs-CZ" sz="2400" dirty="0"/>
              <a:t> </a:t>
            </a:r>
            <a:r>
              <a:rPr lang="en-US" altLang="cs-CZ" sz="2400" dirty="0"/>
              <a:t>CNS </a:t>
            </a:r>
            <a:r>
              <a:rPr lang="en-US" altLang="cs-CZ" sz="2400" dirty="0" err="1"/>
              <a:t>příznaky</a:t>
            </a:r>
            <a:r>
              <a:rPr lang="en-US" altLang="cs-CZ" sz="2400" dirty="0"/>
              <a:t>: </a:t>
            </a:r>
            <a:r>
              <a:rPr lang="en-US" altLang="cs-CZ" sz="2400" dirty="0" err="1"/>
              <a:t>spavost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neklid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křeče</a:t>
            </a:r>
            <a:r>
              <a:rPr lang="cs-CZ" altLang="cs-CZ" sz="2400" dirty="0"/>
              <a:t>; h</a:t>
            </a:r>
            <a:r>
              <a:rPr lang="en-US" altLang="cs-CZ" sz="2400" dirty="0" err="1"/>
              <a:t>epatosplenomegalie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subikterus</a:t>
            </a:r>
            <a:endParaRPr lang="cs-CZ" altLang="cs-CZ" sz="2400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10"/>
    </mc:Choice>
    <mc:Fallback>
      <p:transition spd="slow" advTm="12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Hemolyticko-uremický syndrom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484314"/>
            <a:ext cx="8229600" cy="5113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800" i="1" u="sng"/>
              <a:t>Laboratorní příznaky:</a:t>
            </a:r>
            <a:r>
              <a:rPr lang="en-US" altLang="cs-CZ" sz="2800" i="1"/>
              <a:t> </a:t>
            </a:r>
            <a:r>
              <a:rPr lang="en-US" altLang="cs-CZ" sz="2800"/>
              <a:t>nízký hemoglobin,  mírně zvýšený bilirubin,</a:t>
            </a:r>
            <a:r>
              <a:rPr lang="cs-CZ" altLang="cs-CZ" sz="2800"/>
              <a:t> </a:t>
            </a:r>
            <a:r>
              <a:rPr lang="en-US" altLang="cs-CZ" sz="2800"/>
              <a:t>schistocyty v krevním nátěru, trombocytopenie</a:t>
            </a:r>
            <a:r>
              <a:rPr lang="cs-CZ" altLang="cs-CZ" sz="2800"/>
              <a:t>, </a:t>
            </a:r>
            <a:r>
              <a:rPr lang="en-US" altLang="cs-CZ" sz="2800"/>
              <a:t>negativní přímý Coombsův test</a:t>
            </a:r>
            <a:r>
              <a:rPr lang="cs-CZ" altLang="cs-CZ" sz="2800"/>
              <a:t>, </a:t>
            </a:r>
            <a:r>
              <a:rPr lang="en-US" altLang="cs-CZ" sz="2800"/>
              <a:t>proteinurie, hematurie, válce</a:t>
            </a:r>
            <a:r>
              <a:rPr lang="cs-CZ" altLang="cs-CZ" sz="2800"/>
              <a:t>, </a:t>
            </a:r>
            <a:r>
              <a:rPr lang="en-US" altLang="cs-CZ" sz="2800"/>
              <a:t>hyperazotémie</a:t>
            </a:r>
          </a:p>
          <a:p>
            <a:pPr>
              <a:lnSpc>
                <a:spcPct val="90000"/>
              </a:lnSpc>
            </a:pPr>
            <a:r>
              <a:rPr lang="en-US" altLang="cs-CZ" sz="2800" i="1" u="sng"/>
              <a:t>Terapie:</a:t>
            </a:r>
            <a:r>
              <a:rPr lang="en-US" altLang="cs-CZ" sz="2800" i="1"/>
              <a:t> </a:t>
            </a:r>
            <a:r>
              <a:rPr lang="en-US" altLang="cs-CZ" sz="2800"/>
              <a:t>léčba renálního selhání</a:t>
            </a:r>
            <a:r>
              <a:rPr lang="cs-CZ" altLang="cs-CZ" sz="2800"/>
              <a:t>, </a:t>
            </a:r>
            <a:r>
              <a:rPr lang="en-US" altLang="cs-CZ" sz="2800"/>
              <a:t>peritonální dialýza hemodialýza</a:t>
            </a:r>
            <a:r>
              <a:rPr lang="cs-CZ" altLang="cs-CZ" sz="2800"/>
              <a:t> </a:t>
            </a:r>
            <a:r>
              <a:rPr lang="en-US" altLang="cs-CZ" sz="2800"/>
              <a:t>při extrémní anémii tranfúze ery masy</a:t>
            </a:r>
            <a:r>
              <a:rPr lang="cs-CZ" altLang="cs-CZ" sz="2800"/>
              <a:t>, </a:t>
            </a:r>
            <a:r>
              <a:rPr lang="en-US" altLang="cs-CZ" sz="2800"/>
              <a:t>antiagregancia ? (dipyridamol)</a:t>
            </a:r>
            <a:r>
              <a:rPr lang="cs-CZ" altLang="cs-CZ" sz="2800"/>
              <a:t>, </a:t>
            </a:r>
            <a:r>
              <a:rPr lang="en-US" altLang="cs-CZ" sz="2800"/>
              <a:t>antihypertenziva</a:t>
            </a:r>
            <a:endParaRPr lang="en-US" altLang="cs-CZ" sz="2800" i="1"/>
          </a:p>
          <a:p>
            <a:pPr>
              <a:lnSpc>
                <a:spcPct val="90000"/>
              </a:lnSpc>
            </a:pPr>
            <a:r>
              <a:rPr lang="en-US" altLang="cs-CZ" sz="2800" i="1" u="sng"/>
              <a:t>Prognóza:</a:t>
            </a:r>
            <a:r>
              <a:rPr lang="en-US" altLang="cs-CZ" sz="2800"/>
              <a:t> závažnější </a:t>
            </a:r>
            <a:endParaRPr lang="cs-CZ" altLang="cs-CZ" sz="2800"/>
          </a:p>
          <a:p>
            <a:pPr lvl="1">
              <a:lnSpc>
                <a:spcPct val="90000"/>
              </a:lnSpc>
            </a:pPr>
            <a:r>
              <a:rPr lang="en-US" altLang="cs-CZ" sz="2400"/>
              <a:t>po ARI někdy přechod do CHRI</a:t>
            </a:r>
          </a:p>
          <a:p>
            <a:pPr lvl="1">
              <a:lnSpc>
                <a:spcPct val="90000"/>
              </a:lnSpc>
            </a:pPr>
            <a:r>
              <a:rPr lang="en-US" altLang="cs-CZ" sz="2400"/>
              <a:t>dříve úmrtí v 25%</a:t>
            </a:r>
            <a:r>
              <a:rPr lang="en-US" altLang="cs-CZ" sz="2400" i="1"/>
              <a:t>	</a:t>
            </a:r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74"/>
    </mc:Choice>
    <mc:Fallback>
      <p:transition spd="slow" advTm="4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Hematurie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00201"/>
            <a:ext cx="8229600" cy="4924425"/>
          </a:xfrm>
        </p:spPr>
        <p:txBody>
          <a:bodyPr/>
          <a:lstStyle/>
          <a:p>
            <a:pPr marL="812800" indent="-812800">
              <a:lnSpc>
                <a:spcPct val="80000"/>
              </a:lnSpc>
            </a:pPr>
            <a:r>
              <a:rPr lang="cs-CZ" altLang="cs-CZ" sz="2800"/>
              <a:t>Diferenciální diagnóza: zbarvení moči krví vs. jinými látkami</a:t>
            </a:r>
          </a:p>
          <a:p>
            <a:pPr marL="812800" indent="-812800">
              <a:lnSpc>
                <a:spcPct val="80000"/>
              </a:lnSpc>
            </a:pPr>
            <a:r>
              <a:rPr lang="en-US" altLang="cs-CZ" sz="2800" u="sng"/>
              <a:t>Barvy moč</a:t>
            </a:r>
            <a:r>
              <a:rPr lang="cs-CZ" altLang="cs-CZ" sz="2800" u="sng"/>
              <a:t>i:</a:t>
            </a:r>
            <a:endParaRPr lang="en-US" altLang="cs-CZ" sz="2800" i="1"/>
          </a:p>
          <a:p>
            <a:pPr marL="1524000" lvl="2" indent="-609600">
              <a:lnSpc>
                <a:spcPct val="80000"/>
              </a:lnSpc>
            </a:pPr>
            <a:r>
              <a:rPr lang="en-US" altLang="cs-CZ" sz="2000" i="1"/>
              <a:t>Tmavě žlutá</a:t>
            </a:r>
            <a:r>
              <a:rPr lang="en-US" altLang="cs-CZ" sz="2000"/>
              <a:t>: </a:t>
            </a:r>
            <a:endParaRPr lang="cs-CZ" altLang="cs-CZ" sz="2000"/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koncentrovaná moč</a:t>
            </a:r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žlučová  barviva</a:t>
            </a:r>
            <a:endParaRPr lang="en-US" altLang="cs-CZ" sz="1800" i="1"/>
          </a:p>
          <a:p>
            <a:pPr marL="1524000" lvl="2" indent="-609600">
              <a:lnSpc>
                <a:spcPct val="80000"/>
              </a:lnSpc>
            </a:pPr>
            <a:r>
              <a:rPr lang="en-US" altLang="cs-CZ" sz="2000" i="1"/>
              <a:t>Červená</a:t>
            </a:r>
            <a:r>
              <a:rPr lang="en-US" altLang="cs-CZ" sz="2000"/>
              <a:t>: </a:t>
            </a:r>
            <a:endParaRPr lang="cs-CZ" altLang="cs-CZ" sz="2000"/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krev</a:t>
            </a:r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myoglobin</a:t>
            </a:r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porfyriny</a:t>
            </a:r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řepa, borůvky ….</a:t>
            </a:r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uráty</a:t>
            </a:r>
            <a:endParaRPr lang="en-US" altLang="cs-CZ" sz="1800" i="1"/>
          </a:p>
          <a:p>
            <a:pPr marL="1524000" lvl="2" indent="-609600">
              <a:lnSpc>
                <a:spcPct val="80000"/>
              </a:lnSpc>
            </a:pPr>
            <a:r>
              <a:rPr lang="en-US" altLang="cs-CZ" sz="2000" i="1"/>
              <a:t>Tmavě hnědá nebo černá:</a:t>
            </a:r>
            <a:r>
              <a:rPr lang="en-US" altLang="cs-CZ" sz="2000"/>
              <a:t> </a:t>
            </a:r>
            <a:endParaRPr lang="cs-CZ" altLang="cs-CZ" sz="2000"/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krev </a:t>
            </a:r>
          </a:p>
          <a:p>
            <a:pPr marL="1879600" lvl="3" indent="-508000">
              <a:lnSpc>
                <a:spcPct val="80000"/>
              </a:lnSpc>
            </a:pPr>
            <a:r>
              <a:rPr lang="en-US" altLang="cs-CZ" sz="1800"/>
              <a:t>kyselina hemogentisová</a:t>
            </a: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38"/>
    </mc:Choice>
    <mc:Fallback>
      <p:transition spd="slow" advTm="7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Příčiny hematurie</a:t>
            </a:r>
            <a:endParaRPr lang="cs-CZ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28775"/>
            <a:ext cx="8229600" cy="4895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400" b="1"/>
              <a:t>Onemocnění glomerulů</a:t>
            </a:r>
          </a:p>
          <a:p>
            <a:pPr>
              <a:lnSpc>
                <a:spcPct val="90000"/>
              </a:lnSpc>
            </a:pPr>
            <a:r>
              <a:rPr lang="en-US" altLang="cs-CZ" sz="2400" b="1"/>
              <a:t>Infekce </a:t>
            </a:r>
            <a:r>
              <a:rPr lang="en-US" altLang="cs-CZ" sz="2400"/>
              <a:t>(bakterie, viry, tbc)</a:t>
            </a:r>
            <a:endParaRPr lang="en-US" altLang="cs-CZ" sz="2400" b="1"/>
          </a:p>
          <a:p>
            <a:pPr>
              <a:lnSpc>
                <a:spcPct val="90000"/>
              </a:lnSpc>
            </a:pPr>
            <a:r>
              <a:rPr lang="en-US" altLang="cs-CZ" sz="2400" b="1"/>
              <a:t>Hematologické příčiny: </a:t>
            </a:r>
            <a:r>
              <a:rPr lang="en-US" altLang="cs-CZ" sz="2400"/>
              <a:t>koagulopatie, trombocytopenie, srpkovitá</a:t>
            </a:r>
            <a:r>
              <a:rPr lang="cs-CZ" altLang="cs-CZ" sz="2400"/>
              <a:t> </a:t>
            </a:r>
            <a:r>
              <a:rPr lang="en-US" altLang="cs-CZ" sz="2400"/>
              <a:t>anémie, trombóza renální žíly</a:t>
            </a:r>
            <a:endParaRPr lang="en-US" altLang="cs-CZ" sz="2400" b="1"/>
          </a:p>
          <a:p>
            <a:pPr>
              <a:lnSpc>
                <a:spcPct val="90000"/>
              </a:lnSpc>
            </a:pPr>
            <a:r>
              <a:rPr lang="en-US" altLang="cs-CZ" sz="2400" b="1"/>
              <a:t>Kameny, hyperkalciurie</a:t>
            </a:r>
          </a:p>
          <a:p>
            <a:pPr>
              <a:lnSpc>
                <a:spcPct val="90000"/>
              </a:lnSpc>
            </a:pPr>
            <a:r>
              <a:rPr lang="en-US" altLang="cs-CZ" sz="2400" b="1"/>
              <a:t>Anatomické abnormality: </a:t>
            </a:r>
            <a:r>
              <a:rPr lang="cs-CZ" altLang="cs-CZ" sz="2400" b="1"/>
              <a:t>k</a:t>
            </a:r>
            <a:r>
              <a:rPr lang="en-US" altLang="cs-CZ" sz="2400"/>
              <a:t>ongenitální anomálie,        polycystické ledviny, tumory, vas</a:t>
            </a:r>
            <a:r>
              <a:rPr lang="cs-CZ" altLang="cs-CZ" sz="2400"/>
              <a:t>k</a:t>
            </a:r>
            <a:r>
              <a:rPr lang="en-US" altLang="cs-CZ" sz="2400"/>
              <a:t>ulární anomálie</a:t>
            </a:r>
            <a:endParaRPr lang="en-US" altLang="cs-CZ" sz="2400" b="1"/>
          </a:p>
          <a:p>
            <a:pPr>
              <a:lnSpc>
                <a:spcPct val="90000"/>
              </a:lnSpc>
            </a:pPr>
            <a:r>
              <a:rPr lang="en-US" altLang="cs-CZ" sz="2400" b="1"/>
              <a:t>Cvičení </a:t>
            </a:r>
            <a:r>
              <a:rPr lang="en-US" altLang="cs-CZ" sz="2400"/>
              <a:t>(nadměrná fyzická zátěž)</a:t>
            </a:r>
            <a:endParaRPr lang="en-US" altLang="cs-CZ" sz="2400" b="1"/>
          </a:p>
          <a:p>
            <a:pPr>
              <a:lnSpc>
                <a:spcPct val="90000"/>
              </a:lnSpc>
            </a:pPr>
            <a:r>
              <a:rPr lang="en-US" altLang="cs-CZ" sz="2400" b="1"/>
              <a:t>Léky</a:t>
            </a:r>
            <a:r>
              <a:rPr lang="en-US" altLang="cs-CZ" sz="2400"/>
              <a:t>: heparin, aspirin, sulfonamidy, peniciliny, cy</a:t>
            </a:r>
            <a:r>
              <a:rPr lang="cs-CZ" altLang="cs-CZ" sz="2400"/>
              <a:t>k</a:t>
            </a:r>
            <a:r>
              <a:rPr lang="en-US" altLang="cs-CZ" sz="2400"/>
              <a:t>lofosfamid</a:t>
            </a:r>
            <a:r>
              <a:rPr lang="cs-CZ" altLang="cs-CZ" sz="2400"/>
              <a:t> …</a:t>
            </a:r>
            <a:endParaRPr lang="en-US" altLang="cs-CZ" sz="2400"/>
          </a:p>
          <a:p>
            <a:pPr>
              <a:lnSpc>
                <a:spcPct val="90000"/>
              </a:lnSpc>
            </a:pPr>
            <a:r>
              <a:rPr lang="en-US" altLang="cs-CZ" sz="2400"/>
              <a:t>Asymptomatická mikroskopická hematurie: 0,5 – 2% školáků</a:t>
            </a:r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16"/>
    </mc:Choice>
    <mc:Fallback>
      <p:transition spd="slow" advTm="6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3814192" cy="680120"/>
          </a:xfrm>
        </p:spPr>
        <p:txBody>
          <a:bodyPr/>
          <a:lstStyle/>
          <a:p>
            <a:r>
              <a:rPr lang="en-US" altLang="cs-CZ" sz="2800" dirty="0" err="1"/>
              <a:t>Glomerulonefritidy</a:t>
            </a:r>
            <a:r>
              <a:rPr lang="en-US" altLang="cs-CZ" sz="2800" dirty="0"/>
              <a:t> (GN)</a:t>
            </a:r>
            <a:endParaRPr lang="cs-CZ" altLang="cs-CZ" sz="28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004" y="921156"/>
            <a:ext cx="9145016" cy="25078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000" dirty="0" err="1"/>
              <a:t>Imunologicky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podmíněné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záněty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gromerulů</a:t>
            </a:r>
            <a:endParaRPr lang="en-US" altLang="cs-CZ" sz="2000" dirty="0"/>
          </a:p>
          <a:p>
            <a:pPr>
              <a:lnSpc>
                <a:spcPct val="90000"/>
              </a:lnSpc>
            </a:pPr>
            <a:r>
              <a:rPr lang="en-US" altLang="cs-CZ" sz="2000" dirty="0"/>
              <a:t>GN </a:t>
            </a:r>
            <a:r>
              <a:rPr lang="en-US" altLang="cs-CZ" sz="2000" dirty="0" err="1"/>
              <a:t>imunokomplexové</a:t>
            </a:r>
            <a:r>
              <a:rPr lang="en-US" altLang="cs-CZ" sz="2000" dirty="0"/>
              <a:t> – IK </a:t>
            </a:r>
            <a:r>
              <a:rPr lang="en-US" altLang="cs-CZ" sz="2000" dirty="0" err="1"/>
              <a:t>zachycené</a:t>
            </a:r>
            <a:r>
              <a:rPr lang="en-US" altLang="cs-CZ" sz="2000" dirty="0"/>
              <a:t> v </a:t>
            </a:r>
            <a:r>
              <a:rPr lang="en-US" altLang="cs-CZ" sz="2000" dirty="0" err="1"/>
              <a:t>glomerulární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membráně</a:t>
            </a:r>
            <a:r>
              <a:rPr lang="en-US" altLang="cs-CZ" sz="2000" dirty="0"/>
              <a:t> → </a:t>
            </a:r>
            <a:r>
              <a:rPr lang="en-US" altLang="cs-CZ" sz="2000" dirty="0" err="1"/>
              <a:t>indukce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patologických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změn</a:t>
            </a:r>
            <a:endParaRPr lang="en-US" altLang="cs-CZ" sz="2000" dirty="0"/>
          </a:p>
          <a:p>
            <a:pPr>
              <a:lnSpc>
                <a:spcPct val="90000"/>
              </a:lnSpc>
            </a:pPr>
            <a:r>
              <a:rPr lang="en-US" altLang="cs-CZ" sz="2000" dirty="0"/>
              <a:t>GN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podkladě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protilátek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proti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bazální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membráně</a:t>
            </a:r>
            <a:endParaRPr lang="en-US" altLang="cs-CZ" sz="2000" i="1" dirty="0"/>
          </a:p>
          <a:p>
            <a:pPr lvl="1">
              <a:lnSpc>
                <a:spcPct val="90000"/>
              </a:lnSpc>
            </a:pPr>
            <a:r>
              <a:rPr lang="en-US" altLang="cs-CZ" sz="2000" i="1" dirty="0" err="1"/>
              <a:t>Primární</a:t>
            </a:r>
            <a:r>
              <a:rPr lang="en-US" altLang="cs-CZ" sz="2000" i="1" dirty="0"/>
              <a:t>  (</a:t>
            </a:r>
            <a:r>
              <a:rPr lang="en-US" altLang="cs-CZ" sz="2000" dirty="0" err="1"/>
              <a:t>izolované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postižení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ledvin</a:t>
            </a:r>
            <a:r>
              <a:rPr lang="en-US" altLang="cs-CZ" sz="2000" dirty="0"/>
              <a:t>)</a:t>
            </a:r>
            <a:endParaRPr lang="en-US" altLang="cs-CZ" sz="2000" i="1" dirty="0"/>
          </a:p>
          <a:p>
            <a:pPr lvl="1">
              <a:lnSpc>
                <a:spcPct val="90000"/>
              </a:lnSpc>
            </a:pPr>
            <a:r>
              <a:rPr lang="en-US" altLang="cs-CZ" sz="2000" i="1" dirty="0" err="1"/>
              <a:t>Sekundární</a:t>
            </a:r>
            <a:r>
              <a:rPr lang="en-US" altLang="cs-CZ" sz="2000" i="1" dirty="0"/>
              <a:t> 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při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systémových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cévních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metabolických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chorobách</a:t>
            </a:r>
            <a:r>
              <a:rPr lang="en-US" altLang="cs-CZ" sz="2000" dirty="0"/>
              <a:t>)</a:t>
            </a:r>
            <a:endParaRPr lang="cs-CZ" altLang="cs-CZ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23020" y="3068960"/>
            <a:ext cx="8229600" cy="34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2400" i="1" dirty="0" err="1" smtClean="0">
                <a:solidFill>
                  <a:schemeClr val="tx2"/>
                </a:solidFill>
              </a:rPr>
              <a:t>Akutní</a:t>
            </a:r>
            <a:endParaRPr lang="en-US" altLang="cs-CZ" sz="2400" i="1" dirty="0" smtClean="0">
              <a:solidFill>
                <a:schemeClr val="tx2"/>
              </a:solidFill>
            </a:endParaRPr>
          </a:p>
          <a:p>
            <a:r>
              <a:rPr lang="en-US" altLang="cs-CZ" sz="2400" i="1" dirty="0" err="1" smtClean="0">
                <a:solidFill>
                  <a:schemeClr val="tx2"/>
                </a:solidFill>
              </a:rPr>
              <a:t>Rychle</a:t>
            </a:r>
            <a:r>
              <a:rPr lang="en-US" altLang="cs-CZ" sz="2400" i="1" dirty="0" smtClean="0">
                <a:solidFill>
                  <a:schemeClr val="tx2"/>
                </a:solidFill>
              </a:rPr>
              <a:t> </a:t>
            </a:r>
            <a:r>
              <a:rPr lang="en-US" altLang="cs-CZ" sz="2400" i="1" dirty="0" err="1" smtClean="0">
                <a:solidFill>
                  <a:schemeClr val="tx2"/>
                </a:solidFill>
              </a:rPr>
              <a:t>progedující</a:t>
            </a:r>
            <a:endParaRPr lang="en-US" altLang="cs-CZ" sz="2400" i="1" dirty="0" smtClean="0">
              <a:solidFill>
                <a:schemeClr val="tx2"/>
              </a:solidFill>
            </a:endParaRPr>
          </a:p>
          <a:p>
            <a:r>
              <a:rPr lang="en-US" altLang="cs-CZ" sz="2400" i="1" dirty="0" err="1" smtClean="0">
                <a:solidFill>
                  <a:schemeClr val="tx2"/>
                </a:solidFill>
              </a:rPr>
              <a:t>Chronické</a:t>
            </a:r>
            <a:endParaRPr lang="en-US" altLang="cs-CZ" sz="2400" u="sng" dirty="0" smtClean="0">
              <a:solidFill>
                <a:schemeClr val="tx2"/>
              </a:solidFill>
            </a:endParaRPr>
          </a:p>
          <a:p>
            <a:r>
              <a:rPr lang="en-US" altLang="cs-CZ" sz="2000" u="sng" dirty="0" err="1" smtClean="0"/>
              <a:t>Klasifikace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podle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renální</a:t>
            </a:r>
            <a:r>
              <a:rPr lang="en-US" altLang="cs-CZ" sz="2000" u="sng" dirty="0" smtClean="0"/>
              <a:t> </a:t>
            </a:r>
            <a:r>
              <a:rPr lang="en-US" altLang="cs-CZ" sz="2000" u="sng" dirty="0" err="1" smtClean="0"/>
              <a:t>biopsie</a:t>
            </a:r>
            <a:endParaRPr lang="en-US" altLang="cs-CZ" sz="2000" dirty="0" smtClean="0"/>
          </a:p>
          <a:p>
            <a:pPr lvl="1"/>
            <a:r>
              <a:rPr lang="en-US" altLang="cs-CZ" sz="2000" dirty="0" err="1" smtClean="0"/>
              <a:t>histologický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obraz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elektronmikroskopický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obraz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imunofluorescence</a:t>
            </a:r>
            <a:r>
              <a:rPr lang="en-US" altLang="cs-CZ" sz="2000" dirty="0" smtClean="0"/>
              <a:t>, (</a:t>
            </a:r>
            <a:r>
              <a:rPr lang="en-US" altLang="cs-CZ" sz="2000" dirty="0" err="1" smtClean="0"/>
              <a:t>typy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imunokomplexů</a:t>
            </a:r>
            <a:r>
              <a:rPr lang="en-US" altLang="cs-CZ" sz="2000" dirty="0" smtClean="0"/>
              <a:t> s IgG, IgA, IgM)</a:t>
            </a:r>
          </a:p>
          <a:p>
            <a:pPr lvl="1"/>
            <a:r>
              <a:rPr lang="en-US" altLang="cs-CZ" sz="2000" dirty="0" err="1" smtClean="0"/>
              <a:t>terapie</a:t>
            </a:r>
            <a:endParaRPr lang="en-US" altLang="cs-CZ" sz="2000" dirty="0" smtClean="0"/>
          </a:p>
          <a:p>
            <a:pPr lvl="1"/>
            <a:r>
              <a:rPr lang="en-US" altLang="cs-CZ" sz="2000" dirty="0" err="1" smtClean="0"/>
              <a:t>prognóza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50"/>
    </mc:Choice>
    <mc:Fallback>
      <p:transition spd="slow" advTm="8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4000"/>
              <a:t>Laboratorní obraz glomerulonefritid</a:t>
            </a:r>
            <a:endParaRPr lang="cs-CZ" altLang="cs-CZ" sz="40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00200"/>
            <a:ext cx="836295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/>
              <a:t>P</a:t>
            </a:r>
            <a:r>
              <a:rPr lang="en-US" altLang="cs-CZ" sz="2400"/>
              <a:t>oškození glomerulů: hematurie + proteinurie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K</a:t>
            </a:r>
            <a:r>
              <a:rPr lang="en-US" altLang="cs-CZ" sz="2400"/>
              <a:t>vantitativní protenurie: </a:t>
            </a:r>
            <a:r>
              <a:rPr lang="cs-CZ" altLang="cs-CZ" sz="2400"/>
              <a:t>	</a:t>
            </a:r>
            <a:r>
              <a:rPr lang="en-US" altLang="cs-CZ" sz="2400"/>
              <a:t>selektivní (albumin)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					n</a:t>
            </a:r>
            <a:r>
              <a:rPr lang="en-US" altLang="cs-CZ" sz="2400"/>
              <a:t>eselektivní (albumin + globuliny)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T</a:t>
            </a:r>
            <a:r>
              <a:rPr lang="en-US" altLang="cs-CZ" sz="2400"/>
              <a:t>ubulární proteinurie – bílkoviny nízké molekulární hmotnosti: </a:t>
            </a:r>
            <a:r>
              <a:rPr lang="en-US" altLang="cs-CZ" sz="2400">
                <a:sym typeface="Symbol" panose="05050102010706020507" pitchFamily="18" charset="2"/>
              </a:rPr>
              <a:t></a:t>
            </a:r>
            <a:r>
              <a:rPr lang="en-US" altLang="cs-CZ" sz="2400" baseline="-25000"/>
              <a:t>2</a:t>
            </a:r>
            <a:r>
              <a:rPr lang="cs-CZ" altLang="cs-CZ" sz="2400"/>
              <a:t>-</a:t>
            </a:r>
            <a:r>
              <a:rPr lang="en-US" altLang="cs-CZ" sz="2400"/>
              <a:t>mikroglobulin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</a:t>
            </a:r>
            <a:r>
              <a:rPr lang="en-US" altLang="cs-CZ" sz="2400"/>
              <a:t>egradační produkty fibrin</a:t>
            </a:r>
            <a:r>
              <a:rPr lang="cs-CZ" altLang="cs-CZ" sz="2400"/>
              <a:t>u</a:t>
            </a:r>
            <a:r>
              <a:rPr lang="en-US" altLang="cs-CZ" sz="2400"/>
              <a:t> v moči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</a:t>
            </a:r>
            <a:r>
              <a:rPr lang="en-US" altLang="cs-CZ" sz="2400"/>
              <a:t>ynamika změn GF nebo pla</a:t>
            </a:r>
            <a:r>
              <a:rPr lang="cs-CZ" altLang="cs-CZ" sz="2400"/>
              <a:t>z</a:t>
            </a:r>
            <a:r>
              <a:rPr lang="en-US" altLang="cs-CZ" sz="2400"/>
              <a:t>matické koncentrace kreatininu</a:t>
            </a:r>
          </a:p>
          <a:p>
            <a:pPr>
              <a:lnSpc>
                <a:spcPct val="90000"/>
              </a:lnSpc>
            </a:pPr>
            <a:r>
              <a:rPr lang="en-US" altLang="cs-CZ" sz="2400"/>
              <a:t>ASLO, C3, C4, CIK, protilátky proti bazální membráně</a:t>
            </a:r>
          </a:p>
          <a:p>
            <a:pPr>
              <a:lnSpc>
                <a:spcPct val="90000"/>
              </a:lnSpc>
            </a:pPr>
            <a:r>
              <a:rPr lang="en-US" altLang="cs-CZ" sz="2400"/>
              <a:t>IgA zvýšení v séru u 50% glomerulopatií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A</a:t>
            </a:r>
            <a:r>
              <a:rPr lang="en-US" altLang="cs-CZ" sz="2400"/>
              <a:t>rteriální hypertenze</a:t>
            </a:r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4"/>
    </mc:Choice>
    <mc:Fallback>
      <p:transition spd="slow" advTm="4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5758408" cy="464096"/>
          </a:xfrm>
        </p:spPr>
        <p:txBody>
          <a:bodyPr/>
          <a:lstStyle/>
          <a:p>
            <a:r>
              <a:rPr lang="en-US" altLang="cs-CZ" sz="2800" dirty="0" err="1"/>
              <a:t>Akutní</a:t>
            </a:r>
            <a:r>
              <a:rPr lang="en-US" altLang="cs-CZ" sz="2800" dirty="0"/>
              <a:t> </a:t>
            </a:r>
            <a:r>
              <a:rPr lang="en-US" altLang="cs-CZ" sz="2800" dirty="0" err="1"/>
              <a:t>glomerulonefritida</a:t>
            </a:r>
            <a:r>
              <a:rPr lang="en-US" altLang="cs-CZ" sz="2800" dirty="0"/>
              <a:t> (AGN)</a:t>
            </a:r>
            <a:endParaRPr lang="cs-CZ" altLang="cs-CZ" sz="28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908720"/>
            <a:ext cx="9463980" cy="51847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000" i="1" dirty="0" err="1"/>
              <a:t>Imunokomplexové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onemocnění</a:t>
            </a:r>
            <a:r>
              <a:rPr lang="en-US" altLang="cs-CZ" sz="2000" i="1" dirty="0"/>
              <a:t> s </a:t>
            </a:r>
            <a:r>
              <a:rPr lang="en-US" altLang="cs-CZ" sz="2000" i="1" dirty="0" err="1"/>
              <a:t>náhlým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začátkem</a:t>
            </a:r>
            <a:r>
              <a:rPr lang="cs-CZ" altLang="cs-CZ" sz="2000" i="1" dirty="0"/>
              <a:t>, </a:t>
            </a:r>
            <a:r>
              <a:rPr lang="en-US" altLang="cs-CZ" sz="2000" i="1" dirty="0"/>
              <a:t>10% </a:t>
            </a:r>
            <a:r>
              <a:rPr lang="en-US" altLang="cs-CZ" sz="2000" i="1" dirty="0" err="1"/>
              <a:t>všech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glomerulopatií</a:t>
            </a:r>
            <a:endParaRPr lang="en-US" altLang="cs-CZ" sz="2000" i="1" dirty="0"/>
          </a:p>
          <a:p>
            <a:pPr>
              <a:lnSpc>
                <a:spcPct val="90000"/>
              </a:lnSpc>
            </a:pPr>
            <a:r>
              <a:rPr lang="en-US" altLang="cs-CZ" sz="2000" dirty="0" err="1"/>
              <a:t>Nejčastější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výskyt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mezi</a:t>
            </a:r>
            <a:r>
              <a:rPr lang="en-US" altLang="cs-CZ" sz="2000" dirty="0"/>
              <a:t> 5</a:t>
            </a:r>
            <a:r>
              <a:rPr lang="cs-CZ" altLang="cs-CZ" sz="2000" dirty="0"/>
              <a:t>.</a:t>
            </a:r>
            <a:r>
              <a:rPr lang="en-US" altLang="cs-CZ" sz="2000" dirty="0"/>
              <a:t> – 12</a:t>
            </a:r>
            <a:r>
              <a:rPr lang="cs-CZ" altLang="cs-CZ" sz="2000" dirty="0"/>
              <a:t>.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rokem</a:t>
            </a:r>
            <a:endParaRPr lang="en-US" altLang="cs-CZ" sz="2000" dirty="0"/>
          </a:p>
          <a:p>
            <a:pPr>
              <a:lnSpc>
                <a:spcPct val="90000"/>
              </a:lnSpc>
            </a:pPr>
            <a:r>
              <a:rPr lang="en-US" altLang="cs-CZ" sz="2000" dirty="0" err="1" smtClean="0"/>
              <a:t>Za</a:t>
            </a:r>
            <a:r>
              <a:rPr lang="en-US" altLang="cs-CZ" sz="2000" dirty="0" smtClean="0"/>
              <a:t> 1-2 </a:t>
            </a:r>
            <a:r>
              <a:rPr lang="en-US" altLang="cs-CZ" sz="2000" dirty="0" err="1" smtClean="0"/>
              <a:t>týdny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po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respiračním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infekt</a:t>
            </a:r>
            <a:r>
              <a:rPr lang="cs-CZ" altLang="cs-CZ" sz="2000" dirty="0" smtClean="0"/>
              <a:t>u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nebo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pyodermii</a:t>
            </a:r>
            <a:endParaRPr lang="en-US" altLang="cs-CZ" sz="2000" i="1" dirty="0" smtClean="0"/>
          </a:p>
          <a:p>
            <a:pPr>
              <a:lnSpc>
                <a:spcPct val="90000"/>
              </a:lnSpc>
            </a:pPr>
            <a:r>
              <a:rPr lang="en-US" altLang="cs-CZ" sz="2000" i="1" u="sng" dirty="0" err="1" smtClean="0"/>
              <a:t>Nejčastější</a:t>
            </a:r>
            <a:r>
              <a:rPr lang="en-US" altLang="cs-CZ" sz="2000" i="1" u="sng" dirty="0" smtClean="0"/>
              <a:t> </a:t>
            </a:r>
            <a:r>
              <a:rPr lang="en-US" altLang="cs-CZ" sz="2000" i="1" u="sng" dirty="0" err="1"/>
              <a:t>klinický</a:t>
            </a:r>
            <a:r>
              <a:rPr lang="en-US" altLang="cs-CZ" sz="2000" i="1" u="sng" dirty="0"/>
              <a:t> </a:t>
            </a:r>
            <a:r>
              <a:rPr lang="en-US" altLang="cs-CZ" sz="2000" i="1" u="sng" dirty="0" err="1"/>
              <a:t>příznak</a:t>
            </a:r>
            <a:r>
              <a:rPr lang="en-US" altLang="cs-CZ" sz="2000" u="sng" dirty="0"/>
              <a:t>: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makroskopická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hematurie</a:t>
            </a:r>
            <a:endParaRPr lang="en-US" altLang="cs-CZ" sz="2000" i="1" dirty="0"/>
          </a:p>
          <a:p>
            <a:pPr>
              <a:lnSpc>
                <a:spcPct val="90000"/>
              </a:lnSpc>
            </a:pPr>
            <a:r>
              <a:rPr lang="en-US" altLang="cs-CZ" sz="2000" i="1" u="sng" dirty="0" err="1"/>
              <a:t>Další</a:t>
            </a:r>
            <a:r>
              <a:rPr lang="en-US" altLang="cs-CZ" sz="2000" i="1" u="sng" dirty="0"/>
              <a:t> </a:t>
            </a:r>
            <a:r>
              <a:rPr lang="en-US" altLang="cs-CZ" sz="2000" i="1" u="sng" dirty="0" err="1"/>
              <a:t>příznaky</a:t>
            </a:r>
            <a:r>
              <a:rPr lang="en-US" altLang="cs-CZ" sz="2000" u="sng" dirty="0"/>
              <a:t>:</a:t>
            </a:r>
            <a:r>
              <a:rPr lang="en-US" altLang="cs-CZ" sz="2000" dirty="0"/>
              <a:t> </a:t>
            </a:r>
            <a:r>
              <a:rPr lang="en-US" altLang="cs-CZ" sz="2000" dirty="0" err="1" smtClean="0"/>
              <a:t>edémy</a:t>
            </a:r>
            <a:r>
              <a:rPr lang="cs-CZ" altLang="cs-CZ" sz="2000" dirty="0" smtClean="0"/>
              <a:t>,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hypertenze</a:t>
            </a:r>
            <a:r>
              <a:rPr lang="cs-CZ" altLang="cs-CZ" sz="2000" dirty="0" smtClean="0"/>
              <a:t>, </a:t>
            </a:r>
            <a:r>
              <a:rPr lang="cs-CZ" altLang="cs-CZ" sz="2000" dirty="0"/>
              <a:t>o</a:t>
            </a:r>
            <a:r>
              <a:rPr lang="en-US" altLang="cs-CZ" sz="2000" dirty="0" err="1"/>
              <a:t>ligurie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proteinurie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snížení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glomerulární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filtrace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retence</a:t>
            </a:r>
            <a:r>
              <a:rPr lang="en-US" altLang="cs-CZ" sz="2000" dirty="0"/>
              <a:t> </a:t>
            </a:r>
            <a:r>
              <a:rPr lang="en-US" altLang="cs-CZ" sz="2000" dirty="0" err="1" smtClean="0"/>
              <a:t>tekutin</a:t>
            </a:r>
            <a:endParaRPr lang="en-US" altLang="cs-CZ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54367" y="3618577"/>
            <a:ext cx="8939336" cy="269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cs-CZ" sz="2000" i="1" u="sng" dirty="0" err="1" smtClean="0"/>
              <a:t>Klinické</a:t>
            </a:r>
            <a:r>
              <a:rPr lang="en-US" altLang="cs-CZ" sz="2000" i="1" u="sng" dirty="0" smtClean="0"/>
              <a:t> </a:t>
            </a:r>
            <a:r>
              <a:rPr lang="en-US" altLang="cs-CZ" sz="2000" i="1" u="sng" dirty="0" err="1" smtClean="0"/>
              <a:t>příznaky</a:t>
            </a:r>
            <a:r>
              <a:rPr lang="en-US" altLang="cs-CZ" sz="2000" i="1" u="sng" dirty="0" smtClean="0"/>
              <a:t>:</a:t>
            </a:r>
            <a:r>
              <a:rPr lang="en-US" altLang="cs-CZ" sz="2000" i="1" dirty="0" smtClean="0"/>
              <a:t> </a:t>
            </a:r>
            <a:r>
              <a:rPr lang="en-US" altLang="cs-CZ" sz="2000" dirty="0" err="1" smtClean="0"/>
              <a:t>slabost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únava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bolesti</a:t>
            </a:r>
            <a:r>
              <a:rPr lang="en-US" altLang="cs-CZ" sz="2000" dirty="0" smtClean="0"/>
              <a:t> v </a:t>
            </a:r>
            <a:r>
              <a:rPr lang="en-US" altLang="cs-CZ" sz="2000" dirty="0" err="1" smtClean="0"/>
              <a:t>zádech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bolesti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hlavy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otoky</a:t>
            </a:r>
            <a:endParaRPr lang="en-US" altLang="cs-CZ" sz="2000" dirty="0" smtClean="0"/>
          </a:p>
          <a:p>
            <a:pPr>
              <a:lnSpc>
                <a:spcPct val="80000"/>
              </a:lnSpc>
            </a:pPr>
            <a:r>
              <a:rPr lang="en-US" altLang="cs-CZ" sz="2000" dirty="0" err="1" smtClean="0"/>
              <a:t>Ústup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příznaků</a:t>
            </a:r>
            <a:r>
              <a:rPr lang="en-US" altLang="cs-CZ" sz="2000" dirty="0" smtClean="0"/>
              <a:t> do 3 </a:t>
            </a:r>
            <a:r>
              <a:rPr lang="en-US" altLang="cs-CZ" sz="2000" dirty="0" err="1" smtClean="0"/>
              <a:t>týdnů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proteinurie</a:t>
            </a:r>
            <a:r>
              <a:rPr lang="en-US" altLang="cs-CZ" sz="2000" dirty="0" smtClean="0"/>
              <a:t> a </a:t>
            </a:r>
            <a:r>
              <a:rPr lang="en-US" altLang="cs-CZ" sz="2000" dirty="0" err="1" smtClean="0"/>
              <a:t>edémy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rychle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ustupují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během</a:t>
            </a:r>
            <a:r>
              <a:rPr lang="en-US" altLang="cs-CZ" sz="2000" dirty="0" smtClean="0"/>
              <a:t> 5-10 </a:t>
            </a:r>
            <a:r>
              <a:rPr lang="en-US" altLang="cs-CZ" sz="2000" dirty="0" err="1" smtClean="0"/>
              <a:t>dnů</a:t>
            </a:r>
            <a:endParaRPr lang="en-US" altLang="cs-CZ" sz="2000" i="1" dirty="0" smtClean="0"/>
          </a:p>
          <a:p>
            <a:pPr>
              <a:lnSpc>
                <a:spcPct val="80000"/>
              </a:lnSpc>
            </a:pPr>
            <a:r>
              <a:rPr lang="en-US" altLang="cs-CZ" sz="2000" i="1" u="sng" dirty="0" err="1" smtClean="0"/>
              <a:t>Prognóza</a:t>
            </a:r>
            <a:r>
              <a:rPr lang="en-US" altLang="cs-CZ" sz="2000" i="1" u="sng" dirty="0" smtClean="0"/>
              <a:t>:</a:t>
            </a:r>
            <a:r>
              <a:rPr lang="en-US" altLang="cs-CZ" sz="2000" dirty="0" smtClean="0"/>
              <a:t> 95% </a:t>
            </a:r>
            <a:r>
              <a:rPr lang="en-US" altLang="cs-CZ" sz="2000" dirty="0" err="1" smtClean="0"/>
              <a:t>úzdrava</a:t>
            </a:r>
            <a:r>
              <a:rPr lang="en-US" altLang="cs-CZ" sz="2000" dirty="0" smtClean="0"/>
              <a:t>, 5% RPGN </a:t>
            </a:r>
            <a:r>
              <a:rPr lang="en-US" altLang="cs-CZ" sz="2000" dirty="0" err="1" smtClean="0"/>
              <a:t>nebo</a:t>
            </a:r>
            <a:r>
              <a:rPr lang="en-US" altLang="cs-CZ" sz="2000" dirty="0" smtClean="0"/>
              <a:t> CHGN</a:t>
            </a:r>
            <a:endParaRPr lang="en-US" altLang="cs-CZ" sz="2000" b="1" i="1" dirty="0" smtClean="0"/>
          </a:p>
          <a:p>
            <a:pPr>
              <a:lnSpc>
                <a:spcPct val="80000"/>
              </a:lnSpc>
            </a:pPr>
            <a:r>
              <a:rPr lang="en-US" altLang="cs-CZ" sz="2000" i="1" u="sng" dirty="0" err="1" smtClean="0"/>
              <a:t>Terapie</a:t>
            </a:r>
            <a:r>
              <a:rPr lang="en-US" altLang="cs-CZ" sz="2000" i="1" u="sng" dirty="0" smtClean="0"/>
              <a:t>:</a:t>
            </a:r>
            <a:r>
              <a:rPr lang="en-US" altLang="cs-CZ" sz="2000" b="1" i="1" dirty="0" smtClean="0"/>
              <a:t> </a:t>
            </a:r>
            <a:r>
              <a:rPr lang="en-US" altLang="cs-CZ" sz="2000" dirty="0" err="1" smtClean="0"/>
              <a:t>klid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na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lůžku</a:t>
            </a:r>
            <a:r>
              <a:rPr lang="en-US" altLang="cs-CZ" sz="2000" dirty="0" smtClean="0"/>
              <a:t>, PNC, </a:t>
            </a:r>
            <a:r>
              <a:rPr lang="en-US" altLang="cs-CZ" sz="2000" dirty="0" err="1" smtClean="0"/>
              <a:t>dieta</a:t>
            </a:r>
            <a:r>
              <a:rPr lang="en-US" altLang="cs-CZ" sz="2000" dirty="0" smtClean="0"/>
              <a:t> s </a:t>
            </a:r>
            <a:r>
              <a:rPr lang="en-US" altLang="cs-CZ" sz="2000" dirty="0" err="1" smtClean="0"/>
              <a:t>omezením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solí</a:t>
            </a:r>
            <a:r>
              <a:rPr lang="en-US" altLang="cs-CZ" sz="2000" dirty="0" smtClean="0"/>
              <a:t> a </a:t>
            </a:r>
            <a:r>
              <a:rPr lang="en-US" altLang="cs-CZ" sz="2000" dirty="0" err="1" smtClean="0"/>
              <a:t>bílkovin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při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edémech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diuretika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při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oligurii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antihypertenziva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při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hypertenzi</a:t>
            </a:r>
            <a:r>
              <a:rPr lang="en-US" altLang="cs-CZ" sz="2000" dirty="0" smtClean="0"/>
              <a:t>, </a:t>
            </a:r>
            <a:r>
              <a:rPr lang="en-US" altLang="cs-CZ" sz="2000" dirty="0" err="1" smtClean="0"/>
              <a:t>hemodialýza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při</a:t>
            </a:r>
            <a:r>
              <a:rPr lang="en-US" altLang="cs-CZ" sz="2000" dirty="0" smtClean="0"/>
              <a:t> ARI, </a:t>
            </a:r>
            <a:r>
              <a:rPr lang="en-US" altLang="cs-CZ" sz="2000" dirty="0" err="1" smtClean="0"/>
              <a:t>měřit</a:t>
            </a:r>
            <a:r>
              <a:rPr lang="en-US" altLang="cs-CZ" sz="2000" dirty="0" smtClean="0"/>
              <a:t>  </a:t>
            </a:r>
            <a:r>
              <a:rPr lang="en-US" altLang="cs-CZ" sz="2000" dirty="0" err="1" smtClean="0"/>
              <a:t>příjem</a:t>
            </a:r>
            <a:r>
              <a:rPr lang="en-US" altLang="cs-CZ" sz="2000" dirty="0" smtClean="0"/>
              <a:t> a </a:t>
            </a:r>
            <a:r>
              <a:rPr lang="en-US" altLang="cs-CZ" sz="2000" dirty="0" err="1" smtClean="0"/>
              <a:t>výdej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tekutin</a:t>
            </a:r>
            <a:r>
              <a:rPr lang="en-US" altLang="cs-CZ" sz="2000" dirty="0" smtClean="0"/>
              <a:t>, TK</a:t>
            </a:r>
            <a:endParaRPr lang="en-US" altLang="cs-CZ" sz="2000" b="1" dirty="0" smtClean="0"/>
          </a:p>
          <a:p>
            <a:pPr>
              <a:lnSpc>
                <a:spcPct val="80000"/>
              </a:lnSpc>
            </a:pPr>
            <a:r>
              <a:rPr lang="en-US" altLang="cs-CZ" sz="2000" b="1" dirty="0" smtClean="0"/>
              <a:t>Cave! </a:t>
            </a:r>
            <a:r>
              <a:rPr lang="en-US" altLang="cs-CZ" sz="2000" b="1" dirty="0" err="1" smtClean="0"/>
              <a:t>Hypertenzní</a:t>
            </a:r>
            <a:r>
              <a:rPr lang="en-US" altLang="cs-CZ" sz="2000" b="1" dirty="0" smtClean="0"/>
              <a:t> </a:t>
            </a:r>
            <a:r>
              <a:rPr lang="en-US" altLang="cs-CZ" sz="2000" b="1" dirty="0" err="1" smtClean="0"/>
              <a:t>krize</a:t>
            </a:r>
            <a:r>
              <a:rPr lang="en-US" altLang="cs-CZ" sz="2000" b="1" dirty="0" smtClean="0"/>
              <a:t> (</a:t>
            </a:r>
            <a:r>
              <a:rPr lang="en-US" altLang="cs-CZ" sz="2000" b="1" dirty="0" err="1" smtClean="0"/>
              <a:t>porucha</a:t>
            </a:r>
            <a:r>
              <a:rPr lang="en-US" altLang="cs-CZ" sz="2000" b="1" dirty="0" smtClean="0"/>
              <a:t> </a:t>
            </a:r>
            <a:r>
              <a:rPr lang="en-US" altLang="cs-CZ" sz="2000" b="1" dirty="0" err="1" smtClean="0"/>
              <a:t>vědomí</a:t>
            </a:r>
            <a:r>
              <a:rPr lang="en-US" altLang="cs-CZ" sz="2000" b="1" dirty="0" smtClean="0"/>
              <a:t>)</a:t>
            </a:r>
            <a:endParaRPr lang="en-US" altLang="cs-CZ" sz="2000" i="1" dirty="0" smtClean="0"/>
          </a:p>
          <a:p>
            <a:pPr>
              <a:lnSpc>
                <a:spcPct val="80000"/>
              </a:lnSpc>
            </a:pPr>
            <a:r>
              <a:rPr lang="en-US" altLang="cs-CZ" sz="2000" dirty="0" smtClean="0"/>
              <a:t>Re</a:t>
            </a:r>
            <a:r>
              <a:rPr lang="cs-CZ" altLang="cs-CZ" sz="2000" dirty="0" smtClean="0"/>
              <a:t>z</a:t>
            </a:r>
            <a:r>
              <a:rPr lang="en-US" altLang="cs-CZ" sz="2000" dirty="0" err="1" smtClean="0"/>
              <a:t>iduální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mikrosko</a:t>
            </a:r>
            <a:r>
              <a:rPr lang="cs-CZ" altLang="cs-CZ" sz="2000" dirty="0" err="1" smtClean="0"/>
              <a:t>pi</a:t>
            </a:r>
            <a:r>
              <a:rPr lang="en-US" altLang="cs-CZ" sz="2000" dirty="0" err="1" smtClean="0"/>
              <a:t>cká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hemat</a:t>
            </a:r>
            <a:r>
              <a:rPr lang="cs-CZ" altLang="cs-CZ" sz="2000" dirty="0" smtClean="0"/>
              <a:t>u</a:t>
            </a:r>
            <a:r>
              <a:rPr lang="en-US" altLang="cs-CZ" sz="2000" dirty="0" err="1" smtClean="0"/>
              <a:t>rie</a:t>
            </a:r>
            <a:r>
              <a:rPr lang="en-US" altLang="cs-CZ" sz="2000" dirty="0" smtClean="0"/>
              <a:t> -  </a:t>
            </a:r>
            <a:r>
              <a:rPr lang="en-US" altLang="cs-CZ" sz="2000" dirty="0" err="1" smtClean="0"/>
              <a:t>někdy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déle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než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rok</a:t>
            </a:r>
            <a:r>
              <a:rPr lang="en-US" altLang="cs-CZ" sz="2000" dirty="0" smtClean="0"/>
              <a:t>,</a:t>
            </a:r>
            <a:r>
              <a:rPr lang="cs-CZ" altLang="cs-CZ" sz="2000" dirty="0" smtClean="0"/>
              <a:t> </a:t>
            </a:r>
            <a:r>
              <a:rPr lang="en-US" altLang="cs-CZ" sz="2000" dirty="0" err="1" smtClean="0"/>
              <a:t>nemusí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být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prognosticky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závažná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2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84"/>
    </mc:Choice>
    <mc:Fallback>
      <p:transition spd="slow" advTm="5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137</TotalTime>
  <Pages>25</Pages>
  <Words>1478</Words>
  <Application>Microsoft Office PowerPoint</Application>
  <PresentationFormat>Diapozitivy</PresentationFormat>
  <Paragraphs>201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Monotype Sorts</vt:lpstr>
      <vt:lpstr>Symbol</vt:lpstr>
      <vt:lpstr>Times New Roman</vt:lpstr>
      <vt:lpstr>Times New Roman CE</vt:lpstr>
      <vt:lpstr>Wingdings</vt:lpstr>
      <vt:lpstr>PETRIK1</vt:lpstr>
      <vt:lpstr>Základy interních oborů  Nefrologie</vt:lpstr>
      <vt:lpstr>Okruhy přednášky</vt:lpstr>
      <vt:lpstr>Hemolyticko-uremický syndrom</vt:lpstr>
      <vt:lpstr>Hemolyticko-uremický syndrom</vt:lpstr>
      <vt:lpstr>Hematurie</vt:lpstr>
      <vt:lpstr>Příčiny hematurie</vt:lpstr>
      <vt:lpstr>Glomerulonefritidy (GN)</vt:lpstr>
      <vt:lpstr>Laboratorní obraz glomerulonefritid</vt:lpstr>
      <vt:lpstr>Akutní glomerulonefritida (AGN)</vt:lpstr>
      <vt:lpstr>Rychle progredující GN</vt:lpstr>
      <vt:lpstr>Chronická glomerulonefritida</vt:lpstr>
      <vt:lpstr>Nefrotický syndrom</vt:lpstr>
      <vt:lpstr>Tubulární a intersticiální choroby ledvin</vt:lpstr>
      <vt:lpstr>Akutní pyelonefritida </vt:lpstr>
      <vt:lpstr>Pyelonefritida - pokračování</vt:lpstr>
      <vt:lpstr>Pyelonefritida chronická</vt:lpstr>
      <vt:lpstr>Akutní tubulární nekróza -pokračování</vt:lpstr>
      <vt:lpstr>Akutní tubulární nekróza-pokračování</vt:lpstr>
      <vt:lpstr>Poškození ledvin u diabetu - diabetická nefropatie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70</cp:revision>
  <cp:lastPrinted>1999-09-06T05:45:56Z</cp:lastPrinted>
  <dcterms:created xsi:type="dcterms:W3CDTF">1995-11-27T14:36:08Z</dcterms:created>
  <dcterms:modified xsi:type="dcterms:W3CDTF">2021-03-07T20:36:37Z</dcterms:modified>
</cp:coreProperties>
</file>