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 id="380" r:id="rId125"/>
    <p:sldId id="381" r:id="rId126"/>
    <p:sldId id="382" r:id="rId127"/>
    <p:sldId id="383" r:id="rId128"/>
    <p:sldId id="384" r:id="rId129"/>
    <p:sldId id="385" r:id="rId130"/>
    <p:sldId id="386" r:id="rId131"/>
    <p:sldId id="387" r:id="rId132"/>
    <p:sldId id="388" r:id="rId133"/>
    <p:sldId id="389" r:id="rId134"/>
    <p:sldId id="390" r:id="rId135"/>
    <p:sldId id="391" r:id="rId136"/>
    <p:sldId id="392" r:id="rId137"/>
    <p:sldId id="393" r:id="rId138"/>
    <p:sldId id="394" r:id="rId139"/>
    <p:sldId id="395" r:id="rId140"/>
    <p:sldId id="396" r:id="rId141"/>
    <p:sldId id="397" r:id="rId142"/>
    <p:sldId id="398" r:id="rId143"/>
    <p:sldId id="399" r:id="rId144"/>
    <p:sldId id="400" r:id="rId145"/>
    <p:sldId id="401" r:id="rId146"/>
    <p:sldId id="402" r:id="rId147"/>
    <p:sldId id="403" r:id="rId148"/>
    <p:sldId id="404" r:id="rId149"/>
    <p:sldId id="405" r:id="rId150"/>
    <p:sldId id="406" r:id="rId151"/>
    <p:sldId id="407" r:id="rId15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BA3DB0-0B5E-4E26-9E13-2C0A7E14F2FE}" type="datetimeFigureOut">
              <a:rPr lang="cs-CZ" smtClean="0"/>
              <a:t>03.05.2021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9949E8-E152-43F2-95E7-F1F083FA20F8}" type="slidenum">
              <a:rPr lang="cs-CZ" smtClean="0"/>
              <a:t>‹#›</a:t>
            </a:fld>
            <a:endParaRPr lang="cs-CZ"/>
          </a:p>
        </p:txBody>
      </p:sp>
    </p:spTree>
    <p:extLst>
      <p:ext uri="{BB962C8B-B14F-4D97-AF65-F5344CB8AC3E}">
        <p14:creationId xmlns:p14="http://schemas.microsoft.com/office/powerpoint/2010/main" val="32944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3145965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199187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4059105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214132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353898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A0691C5-0291-4A04-8212-C8CBE3BBC71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793688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A0691C5-0291-4A04-8212-C8CBE3BBC719}"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1357550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FA0691C5-0291-4A04-8212-C8CBE3BBC719}"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2228952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A0691C5-0291-4A04-8212-C8CBE3BBC719}"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3654334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A0691C5-0291-4A04-8212-C8CBE3BBC71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3126050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A0691C5-0291-4A04-8212-C8CBE3BBC71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78C8175-6906-482D-A7DD-1C7BE71E9600}" type="slidenum">
              <a:rPr lang="cs-CZ" smtClean="0"/>
              <a:t>‹#›</a:t>
            </a:fld>
            <a:endParaRPr lang="cs-CZ"/>
          </a:p>
        </p:txBody>
      </p:sp>
    </p:spTree>
    <p:extLst>
      <p:ext uri="{BB962C8B-B14F-4D97-AF65-F5344CB8AC3E}">
        <p14:creationId xmlns:p14="http://schemas.microsoft.com/office/powerpoint/2010/main" val="1262874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691C5-0291-4A04-8212-C8CBE3BBC719}" type="datetimeFigureOut">
              <a:rPr lang="cs-CZ" smtClean="0"/>
              <a:t>03.05.2021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C8175-6906-482D-A7DD-1C7BE71E9600}" type="slidenum">
              <a:rPr lang="cs-CZ" smtClean="0"/>
              <a:t>‹#›</a:t>
            </a:fld>
            <a:endParaRPr lang="cs-CZ"/>
          </a:p>
        </p:txBody>
      </p:sp>
    </p:spTree>
    <p:extLst>
      <p:ext uri="{BB962C8B-B14F-4D97-AF65-F5344CB8AC3E}">
        <p14:creationId xmlns:p14="http://schemas.microsoft.com/office/powerpoint/2010/main" val="4191553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3800" b="1" dirty="0" smtClean="0">
                <a:solidFill>
                  <a:srgbClr val="FF0000"/>
                </a:solidFill>
              </a:rPr>
              <a:t>Základy </a:t>
            </a:r>
            <a:r>
              <a:rPr lang="cs-CZ" sz="3800" b="1" smtClean="0">
                <a:solidFill>
                  <a:srgbClr val="FF0000"/>
                </a:solidFill>
              </a:rPr>
              <a:t>zdravotnického práva</a:t>
            </a:r>
            <a:r>
              <a:rPr lang="cs-CZ" sz="3800" b="1" dirty="0" smtClean="0">
                <a:solidFill>
                  <a:srgbClr val="FF0000"/>
                </a:solidFill>
              </a:rPr>
              <a:t/>
            </a:r>
            <a:br>
              <a:rPr lang="cs-CZ" sz="3800" b="1" dirty="0" smtClean="0">
                <a:solidFill>
                  <a:srgbClr val="FF0000"/>
                </a:solidFill>
              </a:rPr>
            </a:br>
            <a:endParaRPr lang="cs-CZ" sz="4000" dirty="0"/>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2870902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110090423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rychlé </a:t>
            </a:r>
            <a:r>
              <a:rPr lang="cs-CZ" u="sng" dirty="0"/>
              <a:t>lékařské pomoci</a:t>
            </a:r>
            <a:r>
              <a:rPr lang="cs-CZ" dirty="0"/>
              <a:t>, jejichž členem je lékař,</a:t>
            </a:r>
          </a:p>
          <a:p>
            <a:r>
              <a:rPr lang="cs-CZ" b="1" dirty="0"/>
              <a:t>b)</a:t>
            </a:r>
            <a:r>
              <a:rPr lang="cs-CZ" dirty="0"/>
              <a:t> výjezdové skupiny rychlé </a:t>
            </a:r>
            <a:r>
              <a:rPr lang="cs-CZ" u="sng" dirty="0"/>
              <a:t>zdravotnické pomoci</a:t>
            </a:r>
            <a:r>
              <a:rPr lang="cs-CZ" dirty="0"/>
              <a:t>, jejichž členy jsou zdravotničtí pracovníci nelékařského zdravotnického </a:t>
            </a:r>
            <a:r>
              <a:rPr lang="cs-CZ" dirty="0" smtClean="0"/>
              <a:t>povolání.</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362825260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154582076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ohroženy životy nebo zdraví členů VS nebo</a:t>
            </a:r>
          </a:p>
          <a:p>
            <a:r>
              <a:rPr lang="cs-CZ" dirty="0" smtClean="0"/>
              <a:t>b)  měla být tato péče poskytnuta za podmínek, pro jejichž zvládnutí nebyli členové VS vycvičeni nebo vybaveni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412005693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Činnost </a:t>
            </a:r>
            <a:r>
              <a:rPr lang="cs-CZ" dirty="0"/>
              <a:t>poskytovatele </a:t>
            </a:r>
            <a:r>
              <a:rPr lang="cs-CZ" dirty="0" smtClean="0"/>
              <a:t>ZZS  je financována:</a:t>
            </a:r>
            <a:endParaRPr lang="cs-CZ"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217561800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137731414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345758238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po dobu 15 let a dosáhl věku 50 let,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nesmí překročit šestinásobek jeho průměrného měsíčního </a:t>
            </a:r>
            <a:r>
              <a:rPr lang="cs-CZ" dirty="0" smtClean="0"/>
              <a:t>výdělku.</a:t>
            </a:r>
          </a:p>
          <a:p>
            <a:endParaRPr lang="cs-CZ" dirty="0"/>
          </a:p>
        </p:txBody>
      </p:sp>
    </p:spTree>
    <p:extLst>
      <p:ext uri="{BB962C8B-B14F-4D97-AF65-F5344CB8AC3E}">
        <p14:creationId xmlns:p14="http://schemas.microsoft.com/office/powerpoint/2010/main" val="325810013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121170926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rozhodnout o stupni naléhavosti tísňového volání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15242362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2062504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113715713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64027237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403647531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44507098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opomenutí</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237561232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4858481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342578470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261689139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a:t>
            </a:r>
          </a:p>
          <a:p>
            <a:endParaRPr lang="cs-CZ" dirty="0" smtClean="0"/>
          </a:p>
        </p:txBody>
      </p:sp>
    </p:spTree>
    <p:extLst>
      <p:ext uri="{BB962C8B-B14F-4D97-AF65-F5344CB8AC3E}">
        <p14:creationId xmlns:p14="http://schemas.microsoft.com/office/powerpoint/2010/main" val="327196868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231854049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3701270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84427897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280388900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269422862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74055988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44210482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52695243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74906088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215074610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116910272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42760096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1383833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310549539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72002705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184322998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1564381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265316914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421659202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261107561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10612878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167208507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39591195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168263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5069041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94819954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97812620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214963873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242613796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404780021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287382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42232112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101400604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81860086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425588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u </a:t>
            </a:r>
            <a:r>
              <a:rPr lang="cs-CZ" u="sng" dirty="0" smtClean="0"/>
              <a:t>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25218768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267392317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280198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r>
              <a:rPr lang="cs-CZ" b="1" u="sng" dirty="0" smtClean="0"/>
              <a:t>Návštěvní služba </a:t>
            </a:r>
            <a:r>
              <a:rPr lang="cs-CZ" dirty="0" smtClean="0"/>
              <a:t>= poskytování </a:t>
            </a:r>
            <a:r>
              <a:rPr lang="cs-CZ" dirty="0"/>
              <a:t>zdravotní péče ve vlastním sociálním prostředí </a:t>
            </a:r>
            <a:r>
              <a:rPr lang="cs-CZ" dirty="0" smtClean="0"/>
              <a:t>pacienta.</a:t>
            </a:r>
          </a:p>
          <a:p>
            <a:endParaRPr lang="cs-CZ"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242308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930158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1564236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2759983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7494813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283661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44766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4276690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689471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182316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2669474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2908363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2371998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523538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Poskytovatelem zdrav. služby může být jak FO, tak i PO.</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264507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4607524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30542100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31644257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25927968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444199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11933981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39826479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41198177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úrovni</a:t>
            </a:r>
            <a:r>
              <a:rPr lang="cs-CZ" sz="1800" dirty="0"/>
              <a:t>.</a:t>
            </a:r>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a:t>
            </a:r>
            <a:r>
              <a:rPr lang="cs-CZ" sz="1800" dirty="0" smtClean="0"/>
              <a:t>(to ale neplatí v případě zdravotnické záchranné služby, </a:t>
            </a:r>
            <a:r>
              <a:rPr lang="cs-CZ" sz="1800" dirty="0" err="1" smtClean="0"/>
              <a:t>pracovnělékařské</a:t>
            </a:r>
            <a:r>
              <a:rPr lang="cs-CZ" sz="1800" dirty="0" smtClean="0"/>
              <a:t> služby a dále u osob ve výkonu trestu odnětí svobody, u vojáků v činné službě apod.) zdravotních služeb a </a:t>
            </a:r>
            <a:r>
              <a:rPr lang="cs-CZ" sz="1800" u="sng" dirty="0"/>
              <a:t>zdravotnické </a:t>
            </a:r>
            <a:r>
              <a:rPr lang="cs-CZ" sz="1800" u="sng" dirty="0" smtClean="0"/>
              <a:t>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38984073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40744117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smtClean="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smtClean="0"/>
              <a:t>Pacient má právo určit osoby, které mohou být o jeho zdravotním stavu informovány a které mohou nahlížet do jeho zdravotnické dokumentace.</a:t>
            </a:r>
            <a:endParaRPr lang="cs-CZ" dirty="0"/>
          </a:p>
        </p:txBody>
      </p:sp>
    </p:spTree>
    <p:extLst>
      <p:ext uri="{BB962C8B-B14F-4D97-AF65-F5344CB8AC3E}">
        <p14:creationId xmlns:p14="http://schemas.microsoft.com/office/powerpoint/2010/main" val="219412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11323030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15086556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300" dirty="0" smtClean="0"/>
              <a:t>Spolu s nabytím účinnosti Úmluvy o biomedicíně byl do českého právního řádu uveden institut dříve vysloveného přání. </a:t>
            </a:r>
          </a:p>
          <a:p>
            <a:r>
              <a:rPr lang="cs-CZ" sz="23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smtClean="0"/>
              <a:t>Dříve vyslovené přání musí mít </a:t>
            </a:r>
            <a:r>
              <a:rPr lang="cs-CZ" sz="2300" u="sng" dirty="0" smtClean="0"/>
              <a:t>písemnou formu,</a:t>
            </a:r>
            <a:r>
              <a:rPr lang="cs-CZ" sz="2300" dirty="0" smtClean="0"/>
              <a:t>  </a:t>
            </a:r>
            <a:r>
              <a:rPr lang="cs-CZ" sz="2300" dirty="0"/>
              <a:t>musí být opatřeno </a:t>
            </a:r>
            <a:r>
              <a:rPr lang="cs-CZ" sz="2300" u="sng" dirty="0"/>
              <a:t>úředně ověřeným podpisem </a:t>
            </a:r>
            <a:r>
              <a:rPr lang="cs-CZ" sz="2300" u="sng" dirty="0" smtClean="0"/>
              <a:t>pacienta</a:t>
            </a:r>
            <a:r>
              <a:rPr lang="cs-CZ" sz="2300" dirty="0" smtClean="0"/>
              <a:t>.</a:t>
            </a:r>
          </a:p>
          <a:p>
            <a:r>
              <a:rPr lang="cs-CZ" sz="2300" dirty="0"/>
              <a:t>Původně </a:t>
            </a:r>
            <a:r>
              <a:rPr lang="cs-CZ" sz="2300" dirty="0" smtClean="0"/>
              <a:t>platilo na pět </a:t>
            </a:r>
            <a:r>
              <a:rPr lang="cs-CZ" sz="2300" dirty="0"/>
              <a:t>let, Ústavní soud ale tento limit zrušil s tím, že jde o omezování autonomie </a:t>
            </a:r>
            <a:r>
              <a:rPr lang="cs-CZ" sz="2300" dirty="0" smtClean="0"/>
              <a:t>pacienta. </a:t>
            </a:r>
          </a:p>
          <a:p>
            <a:r>
              <a:rPr lang="cs-CZ" sz="2300" dirty="0"/>
              <a:t>Dříve vyslovené přání nelze </a:t>
            </a:r>
            <a:r>
              <a:rPr lang="cs-CZ" sz="2300" dirty="0" smtClean="0"/>
              <a:t>uplatnit u nezletilých pacientů a u pacientů </a:t>
            </a:r>
            <a:r>
              <a:rPr lang="cs-CZ" sz="2300" dirty="0"/>
              <a:t>s omezenou </a:t>
            </a:r>
            <a:r>
              <a:rPr lang="cs-CZ" sz="2300" dirty="0" smtClean="0"/>
              <a:t>svéprávností.</a:t>
            </a:r>
            <a:endParaRPr lang="cs-CZ" sz="2300" dirty="0"/>
          </a:p>
        </p:txBody>
      </p:sp>
    </p:spTree>
    <p:extLst>
      <p:ext uri="{BB962C8B-B14F-4D97-AF65-F5344CB8AC3E}">
        <p14:creationId xmlns:p14="http://schemas.microsoft.com/office/powerpoint/2010/main" val="12772023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939757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po dobu, po kterou trvají důvody  jejich použití.</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19585011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37474944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39443671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37550992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31213704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5605801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811919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397661462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7735797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21999709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28574437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40527834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14366324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25686655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7723595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(výhrada svědomí).</a:t>
            </a:r>
            <a:endParaRPr lang="cs-CZ" dirty="0"/>
          </a:p>
          <a:p>
            <a:endParaRPr lang="cs-CZ" dirty="0"/>
          </a:p>
        </p:txBody>
      </p:sp>
    </p:spTree>
    <p:extLst>
      <p:ext uri="{BB962C8B-B14F-4D97-AF65-F5344CB8AC3E}">
        <p14:creationId xmlns:p14="http://schemas.microsoft.com/office/powerpoint/2010/main" val="9939148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41371618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2606980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410462019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13789381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3125664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10969621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3322662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2050026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19765255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14032778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0455139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8911003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2029798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3472837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42462049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40212913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40074977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8640402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60307775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23762810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18125839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6370295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81265674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308806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28080046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52230689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6022432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Postup, jehož účelem je vytvořit lidskou bytost, která má shodný lidský genom s jinou lidskou bytostí, ať již živou či mrtvou, je zakázán.</a:t>
            </a:r>
          </a:p>
          <a:p>
            <a:r>
              <a:rPr lang="cs-CZ" dirty="0" smtClean="0"/>
              <a:t>Dále je zakázáno přenášet celý lidský genom do buněk jiného živočišného druhu a naopak přenášet lidské embryo do pohlavních orgánů jiného živočišného druhu.  </a:t>
            </a:r>
            <a:endParaRPr lang="cs-CZ" dirty="0"/>
          </a:p>
        </p:txBody>
      </p:sp>
    </p:spTree>
    <p:extLst>
      <p:ext uri="{BB962C8B-B14F-4D97-AF65-F5344CB8AC3E}">
        <p14:creationId xmlns:p14="http://schemas.microsoft.com/office/powerpoint/2010/main" val="126655014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19315102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11281404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19028870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221638951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52734569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151105255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err="1" smtClean="0"/>
              <a:t>lékařstvíPosuzujícím</a:t>
            </a:r>
            <a:r>
              <a:rPr lang="cs-CZ" dirty="0" smtClean="0"/>
              <a:t>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9027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14220764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401020500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42034344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188354140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104380609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266556689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19591934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265056510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a:t>
            </a:r>
            <a:r>
              <a:rPr lang="cs-CZ" u="sng" dirty="0" smtClean="0"/>
              <a:t>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123560004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154390349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1210939239"/>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11280</Words>
  <Application>Microsoft Office PowerPoint</Application>
  <PresentationFormat>Předvádění na obrazovce (4:3)</PresentationFormat>
  <Paragraphs>927</Paragraphs>
  <Slides>151</Slides>
  <Notes>2</Notes>
  <HiddenSlides>0</HiddenSlides>
  <MMClips>0</MMClips>
  <ScaleCrop>false</ScaleCrop>
  <HeadingPairs>
    <vt:vector size="4" baseType="variant">
      <vt:variant>
        <vt:lpstr>Motiv</vt:lpstr>
      </vt:variant>
      <vt:variant>
        <vt:i4>1</vt:i4>
      </vt:variant>
      <vt:variant>
        <vt:lpstr>Nadpisy snímků</vt:lpstr>
      </vt:variant>
      <vt:variant>
        <vt:i4>151</vt:i4>
      </vt:variant>
    </vt:vector>
  </HeadingPairs>
  <TitlesOfParts>
    <vt:vector size="152" baseType="lpstr">
      <vt:lpstr>Motiv systému Office</vt:lpstr>
      <vt:lpstr>Základy zdravotnického práva </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Prezentace aplikace PowerPoint</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Odpovědnost ve zdravotnictví </vt:lpstr>
      <vt:lpstr>Prezentace aplikace PowerPoint</vt:lpstr>
      <vt:lpstr>Prezentace aplikace PowerPoint</vt:lpstr>
      <vt:lpstr>Prezentace aplikace PowerPoint</vt:lpstr>
      <vt:lpstr>Odpovědnost poskytovatelů ZS a zdravotnických pracovníků</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Základy zdravotnického práva </dc:title>
  <dc:creator>M</dc:creator>
  <cp:lastModifiedBy>M</cp:lastModifiedBy>
  <cp:revision>1</cp:revision>
  <dcterms:created xsi:type="dcterms:W3CDTF">2021-05-03T20:17:56Z</dcterms:created>
  <dcterms:modified xsi:type="dcterms:W3CDTF">2021-05-03T20:18:46Z</dcterms:modified>
</cp:coreProperties>
</file>