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A3DB0-0B5E-4E26-9E13-2C0A7E14F2FE}" type="datetimeFigureOut">
              <a:rPr lang="cs-CZ" smtClean="0"/>
              <a:t>03.05.2021</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9949E8-E152-43F2-95E7-F1F083FA20F8}" type="slidenum">
              <a:rPr lang="cs-CZ" smtClean="0"/>
              <a:t>‹#›</a:t>
            </a:fld>
            <a:endParaRPr lang="cs-CZ"/>
          </a:p>
        </p:txBody>
      </p:sp>
    </p:spTree>
    <p:extLst>
      <p:ext uri="{BB962C8B-B14F-4D97-AF65-F5344CB8AC3E}">
        <p14:creationId xmlns:p14="http://schemas.microsoft.com/office/powerpoint/2010/main" val="329443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72</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3145965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199187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4059105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214132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353898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FA0691C5-0291-4A04-8212-C8CBE3BBC719}"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793688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FA0691C5-0291-4A04-8212-C8CBE3BBC719}" type="datetimeFigureOut">
              <a:rPr lang="cs-CZ" smtClean="0"/>
              <a:t>03.05.2021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1357550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FA0691C5-0291-4A04-8212-C8CBE3BBC719}" type="datetimeFigureOut">
              <a:rPr lang="cs-CZ" smtClean="0"/>
              <a:t>03.05.2021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2228952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0691C5-0291-4A04-8212-C8CBE3BBC719}" type="datetimeFigureOut">
              <a:rPr lang="cs-CZ" smtClean="0"/>
              <a:t>03.05.2021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365433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A0691C5-0291-4A04-8212-C8CBE3BBC719}"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3126050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A0691C5-0291-4A04-8212-C8CBE3BBC719}"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8C8175-6906-482D-A7DD-1C7BE71E9600}" type="slidenum">
              <a:rPr lang="cs-CZ" smtClean="0"/>
              <a:t>‹#›</a:t>
            </a:fld>
            <a:endParaRPr lang="cs-CZ"/>
          </a:p>
        </p:txBody>
      </p:sp>
    </p:spTree>
    <p:extLst>
      <p:ext uri="{BB962C8B-B14F-4D97-AF65-F5344CB8AC3E}">
        <p14:creationId xmlns:p14="http://schemas.microsoft.com/office/powerpoint/2010/main" val="1262874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691C5-0291-4A04-8212-C8CBE3BBC719}" type="datetimeFigureOut">
              <a:rPr lang="cs-CZ" smtClean="0"/>
              <a:t>03.05.2021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C8175-6906-482D-A7DD-1C7BE71E9600}" type="slidenum">
              <a:rPr lang="cs-CZ" smtClean="0"/>
              <a:t>‹#›</a:t>
            </a:fld>
            <a:endParaRPr lang="cs-CZ"/>
          </a:p>
        </p:txBody>
      </p:sp>
    </p:spTree>
    <p:extLst>
      <p:ext uri="{BB962C8B-B14F-4D97-AF65-F5344CB8AC3E}">
        <p14:creationId xmlns:p14="http://schemas.microsoft.com/office/powerpoint/2010/main" val="4191553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3800" b="1" dirty="0" smtClean="0">
                <a:solidFill>
                  <a:srgbClr val="FF0000"/>
                </a:solidFill>
              </a:rPr>
              <a:t>Základy </a:t>
            </a:r>
            <a:r>
              <a:rPr lang="cs-CZ" sz="3800" b="1" smtClean="0">
                <a:solidFill>
                  <a:srgbClr val="FF0000"/>
                </a:solidFill>
              </a:rPr>
              <a:t>zdravotnického práva</a:t>
            </a:r>
            <a:r>
              <a:rPr lang="cs-CZ" sz="3800" b="1" dirty="0" smtClean="0">
                <a:solidFill>
                  <a:srgbClr val="FF0000"/>
                </a:solidFill>
              </a:rPr>
              <a:t/>
            </a:r>
            <a:br>
              <a:rPr lang="cs-CZ" sz="3800" b="1" dirty="0" smtClean="0">
                <a:solidFill>
                  <a:srgbClr val="FF0000"/>
                </a:solidFill>
              </a:rPr>
            </a:br>
            <a:endParaRPr lang="cs-CZ" sz="4000" dirty="0"/>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2870902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11009042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b="1" dirty="0" smtClean="0"/>
              <a:t>a</a:t>
            </a:r>
            <a:r>
              <a:rPr lang="cs-CZ" b="1" dirty="0"/>
              <a:t>)</a:t>
            </a:r>
            <a:r>
              <a:rPr lang="cs-CZ" dirty="0"/>
              <a:t> výjezdové skupiny rychlé </a:t>
            </a:r>
            <a:r>
              <a:rPr lang="cs-CZ" u="sng" dirty="0"/>
              <a:t>lékařské pomoci</a:t>
            </a:r>
            <a:r>
              <a:rPr lang="cs-CZ" dirty="0"/>
              <a:t>, jejichž členem je lékař,</a:t>
            </a:r>
          </a:p>
          <a:p>
            <a:r>
              <a:rPr lang="cs-CZ" b="1" dirty="0"/>
              <a:t>b)</a:t>
            </a:r>
            <a:r>
              <a:rPr lang="cs-CZ" dirty="0"/>
              <a:t> výjezdové skupiny rychlé </a:t>
            </a:r>
            <a:r>
              <a:rPr lang="cs-CZ" u="sng" dirty="0"/>
              <a:t>zdravotnické pomoci</a:t>
            </a:r>
            <a:r>
              <a:rPr lang="cs-CZ" dirty="0"/>
              <a:t>, jejichž členy jsou zdravotničtí pracovníci nelékařského zdravotnického </a:t>
            </a:r>
            <a:r>
              <a:rPr lang="cs-CZ" dirty="0" smtClean="0"/>
              <a:t>povolání.</a:t>
            </a:r>
            <a:endParaRPr lang="cs-CZ" dirty="0"/>
          </a:p>
          <a:p>
            <a:r>
              <a:rPr lang="cs-CZ" dirty="0" smtClean="0"/>
              <a:t>a</a:t>
            </a:r>
          </a:p>
          <a:p>
            <a:r>
              <a:rPr lang="cs-CZ" b="1" u="sng" dirty="0" smtClean="0"/>
              <a:t>a) pozemní</a:t>
            </a:r>
          </a:p>
          <a:p>
            <a:r>
              <a:rPr lang="cs-CZ" b="1" u="sng" dirty="0" smtClean="0"/>
              <a:t>b) letecká</a:t>
            </a:r>
            <a:r>
              <a:rPr lang="cs-CZ" dirty="0" smtClean="0"/>
              <a:t> (</a:t>
            </a:r>
            <a:r>
              <a:rPr lang="cs-CZ" dirty="0"/>
              <a:t>může být zajištěna </a:t>
            </a:r>
            <a:r>
              <a:rPr lang="cs-CZ" dirty="0" smtClean="0"/>
              <a:t>Armádou ČR)</a:t>
            </a:r>
          </a:p>
          <a:p>
            <a:r>
              <a:rPr lang="cs-CZ" b="1" u="sng" dirty="0" smtClean="0"/>
              <a:t>c) vodní</a:t>
            </a:r>
          </a:p>
          <a:p>
            <a:endParaRPr lang="cs-CZ" dirty="0"/>
          </a:p>
        </p:txBody>
      </p:sp>
    </p:spTree>
    <p:extLst>
      <p:ext uri="{BB962C8B-B14F-4D97-AF65-F5344CB8AC3E}">
        <p14:creationId xmlns:p14="http://schemas.microsoft.com/office/powerpoint/2010/main" val="36282526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a povinnosti členů výjezdových skupin </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(záchranáři) jsou oprávněni:</a:t>
            </a:r>
          </a:p>
          <a:p>
            <a:r>
              <a:rPr lang="cs-CZ" dirty="0" smtClean="0"/>
              <a:t>vstupovat do objektů, obydlí a </a:t>
            </a:r>
            <a:r>
              <a:rPr lang="cs-CZ" dirty="0"/>
              <a:t>na cizí pozemky, pokud se tam podle dostupných informací nachází osoba, které má být </a:t>
            </a:r>
            <a:r>
              <a:rPr lang="cs-CZ" dirty="0" smtClean="0"/>
              <a:t>přednemocniční péče poskytnuta,</a:t>
            </a:r>
          </a:p>
          <a:p>
            <a:r>
              <a:rPr lang="cs-CZ" dirty="0"/>
              <a:t>požadovat od </a:t>
            </a:r>
            <a:r>
              <a:rPr lang="cs-CZ" dirty="0" smtClean="0"/>
              <a:t>FO, </a:t>
            </a:r>
            <a:r>
              <a:rPr lang="cs-CZ" dirty="0"/>
              <a:t>které se zdržují na místě události nebo v jeho blízkosti, osobní nebo věcnou pomoc nezbytně a bezprostředně nutnou k poskytnutí </a:t>
            </a:r>
            <a:r>
              <a:rPr lang="cs-CZ" dirty="0" smtClean="0"/>
              <a:t>ZZS, </a:t>
            </a:r>
            <a:r>
              <a:rPr lang="cs-CZ" dirty="0"/>
              <a:t>a to v nezbytné míře a pokud tím tyto nebo jiné osoby nebudou vystaveny ohrožení života </a:t>
            </a:r>
            <a:r>
              <a:rPr lang="cs-CZ" dirty="0" smtClean="0"/>
              <a:t>nebo zdraví,</a:t>
            </a:r>
          </a:p>
          <a:p>
            <a:r>
              <a:rPr lang="cs-CZ" dirty="0"/>
              <a:t>požadovat od </a:t>
            </a:r>
            <a:r>
              <a:rPr lang="cs-CZ" dirty="0" smtClean="0"/>
              <a:t>FO a PO </a:t>
            </a:r>
            <a:r>
              <a:rPr lang="cs-CZ" dirty="0"/>
              <a:t>informace nezbytné k poskytnutí zdravotnické záchranné služby.</a:t>
            </a:r>
          </a:p>
          <a:p>
            <a:r>
              <a:rPr lang="cs-CZ" dirty="0" smtClean="0"/>
              <a:t>Pokud </a:t>
            </a:r>
            <a:r>
              <a:rPr lang="cs-CZ" dirty="0"/>
              <a:t>při poskytování osobní nebo věcné pomoci </a:t>
            </a:r>
            <a:r>
              <a:rPr lang="cs-CZ" dirty="0" smtClean="0"/>
              <a:t>(viz výše) </a:t>
            </a:r>
            <a:r>
              <a:rPr lang="cs-CZ" dirty="0"/>
              <a:t>vznikne osobám, které pomoc poskytly, prokazatelná škoda, odpovídá za škodu poskytovatel </a:t>
            </a:r>
            <a:r>
              <a:rPr lang="cs-CZ" dirty="0" smtClean="0"/>
              <a:t>ZZS, </a:t>
            </a:r>
            <a:r>
              <a:rPr lang="cs-CZ" dirty="0"/>
              <a:t>ledaže by ke škodě došlo i jinak nebo pokud byla škoda způsobena zaviněným jednáním poškozeného.</a:t>
            </a:r>
          </a:p>
          <a:p>
            <a:endParaRPr lang="cs-CZ" dirty="0"/>
          </a:p>
        </p:txBody>
      </p:sp>
    </p:spTree>
    <p:extLst>
      <p:ext uri="{BB962C8B-B14F-4D97-AF65-F5344CB8AC3E}">
        <p14:creationId xmlns:p14="http://schemas.microsoft.com/office/powerpoint/2010/main" val="154582076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jsou povinni:</a:t>
            </a:r>
          </a:p>
          <a:p>
            <a:r>
              <a:rPr lang="cs-CZ" dirty="0" smtClean="0"/>
              <a:t>Splnit pokyny operátora zdravotního operačního střediska k výjezdu, a to do 2 minut od obdržení tohoto pokynu.</a:t>
            </a:r>
          </a:p>
          <a:p>
            <a:r>
              <a:rPr lang="cs-CZ" dirty="0" smtClean="0"/>
              <a:t>Poskytovat přednemocniční neodkladnou péči </a:t>
            </a:r>
            <a:r>
              <a:rPr lang="cs-CZ" u="sng" dirty="0" smtClean="0"/>
              <a:t>i bez tísňové výzvy</a:t>
            </a:r>
            <a:r>
              <a:rPr lang="cs-CZ" dirty="0" smtClean="0"/>
              <a:t>; vedoucí výjezdové skupiny (VS)je povinen bezodkladně nahlásit </a:t>
            </a:r>
            <a:r>
              <a:rPr lang="cs-CZ" u="sng" dirty="0" smtClean="0"/>
              <a:t>čas zahájení </a:t>
            </a:r>
            <a:r>
              <a:rPr lang="cs-CZ" dirty="0" smtClean="0"/>
              <a:t>poskytování této péče a </a:t>
            </a:r>
            <a:r>
              <a:rPr lang="cs-CZ" u="sng" dirty="0" smtClean="0"/>
              <a:t>místo události </a:t>
            </a:r>
            <a:r>
              <a:rPr lang="cs-CZ" dirty="0" smtClean="0"/>
              <a:t>zdravotnickému operačnímu středisku.</a:t>
            </a:r>
          </a:p>
          <a:p>
            <a:r>
              <a:rPr lang="cs-CZ" u="sng" dirty="0" smtClean="0"/>
              <a:t>Vedoucí VS je oprávněn rozhodnout o </a:t>
            </a:r>
            <a:r>
              <a:rPr lang="cs-CZ" b="1" u="sng" dirty="0" smtClean="0"/>
              <a:t>neposkytnutí přednemocniční neodkladné péče </a:t>
            </a:r>
            <a:r>
              <a:rPr lang="cs-CZ" dirty="0" smtClean="0"/>
              <a:t>v místě události, pokud by:</a:t>
            </a:r>
          </a:p>
          <a:p>
            <a:r>
              <a:rPr lang="cs-CZ" dirty="0" smtClean="0"/>
              <a:t>a) byly bezprostředně ohroženy životy nebo zdraví členů VS nebo</a:t>
            </a:r>
          </a:p>
          <a:p>
            <a:r>
              <a:rPr lang="cs-CZ" dirty="0" smtClean="0"/>
              <a:t>b)  měla být tato péče poskytnuta za podmínek, pro jejichž zvládnutí nebyli členové VS vycvičeni nebo vybaveni vhodnými technickými nebo ochrannými prostředky.</a:t>
            </a:r>
          </a:p>
          <a:p>
            <a:r>
              <a:rPr lang="cs-CZ" dirty="0" smtClean="0"/>
              <a:t>Rozhodnutí o neposkytnutí této péče je vedoucí VS povinen neprodleně  oznámit operačnímu středisku s uvedením důvodu.      </a:t>
            </a:r>
            <a:endParaRPr lang="cs-CZ" dirty="0"/>
          </a:p>
        </p:txBody>
      </p:sp>
    </p:spTree>
    <p:extLst>
      <p:ext uri="{BB962C8B-B14F-4D97-AF65-F5344CB8AC3E}">
        <p14:creationId xmlns:p14="http://schemas.microsoft.com/office/powerpoint/2010/main" val="41200569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Financování činnosti poskytovatele ZZS</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Činnost </a:t>
            </a:r>
            <a:r>
              <a:rPr lang="cs-CZ" dirty="0"/>
              <a:t>poskytovatele </a:t>
            </a:r>
            <a:r>
              <a:rPr lang="cs-CZ" dirty="0" smtClean="0"/>
              <a:t>ZZS  je financována:</a:t>
            </a:r>
            <a:endParaRPr lang="cs-CZ" dirty="0"/>
          </a:p>
          <a:p>
            <a:r>
              <a:rPr lang="cs-CZ" b="1" dirty="0"/>
              <a:t>a)</a:t>
            </a:r>
            <a:r>
              <a:rPr lang="cs-CZ" dirty="0"/>
              <a:t> z veřejného zdravotního pojištění, jde-li o hrazené zdravotní služby,</a:t>
            </a:r>
          </a:p>
          <a:p>
            <a:r>
              <a:rPr lang="cs-CZ" b="1" dirty="0"/>
              <a:t>b)</a:t>
            </a:r>
            <a:r>
              <a:rPr lang="cs-CZ" dirty="0"/>
              <a:t> ze státního rozpočtu, ze kterého se hradí náklady na</a:t>
            </a:r>
          </a:p>
          <a:p>
            <a:r>
              <a:rPr lang="cs-CZ" b="1" dirty="0"/>
              <a:t>1.</a:t>
            </a:r>
            <a:r>
              <a:rPr lang="cs-CZ" dirty="0"/>
              <a:t> připravenost na řešení mimořádných událostí a krizových situací; výši úhrady stanoví vláda nařízením v závislosti na počtu osob s trvalým nebo hlášeným pobytem na území příslušného kraje,</a:t>
            </a:r>
          </a:p>
          <a:p>
            <a:r>
              <a:rPr lang="cs-CZ" b="1" dirty="0"/>
              <a:t>2.</a:t>
            </a:r>
            <a:r>
              <a:rPr lang="cs-CZ" dirty="0"/>
              <a:t> provoz letadel pro </a:t>
            </a:r>
            <a:r>
              <a:rPr lang="cs-CZ" dirty="0" smtClean="0"/>
              <a:t>ZZS,</a:t>
            </a:r>
            <a:endParaRPr lang="cs-CZ" dirty="0"/>
          </a:p>
          <a:p>
            <a:r>
              <a:rPr lang="cs-CZ" b="1" dirty="0"/>
              <a:t>c)</a:t>
            </a:r>
            <a:r>
              <a:rPr lang="cs-CZ" dirty="0"/>
              <a:t> z rozpočtů </a:t>
            </a:r>
            <a:r>
              <a:rPr lang="cs-CZ" dirty="0" smtClean="0"/>
              <a:t>krajů v případě ostatních nákladů, tyto se evidují odděleně </a:t>
            </a:r>
            <a:r>
              <a:rPr lang="cs-CZ" dirty="0"/>
              <a:t>od jiných zdravotních služeb a dalších činností.</a:t>
            </a:r>
          </a:p>
          <a:p>
            <a:endParaRPr lang="cs-CZ" dirty="0"/>
          </a:p>
        </p:txBody>
      </p:sp>
    </p:spTree>
    <p:extLst>
      <p:ext uri="{BB962C8B-B14F-4D97-AF65-F5344CB8AC3E}">
        <p14:creationId xmlns:p14="http://schemas.microsoft.com/office/powerpoint/2010/main" val="21756180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Působnost Ministerstva zdravotnictví a krajů</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u="sng" dirty="0" smtClean="0"/>
              <a:t>MZ</a:t>
            </a:r>
            <a:r>
              <a:rPr lang="cs-CZ" dirty="0" smtClean="0"/>
              <a:t> – metodicky řídí činnost ZZS a provádí koordinační činnost v připravenosti na řešení mimořádných a krizových situací; ve spolupráci s Ministerstvem vnitra koordinuje jednotný systém radiového spojení poskytovatelů ZZS a využívání národního čísla tísňového volání  155 plus plní další funkce uložené mu zákonem o ZZS</a:t>
            </a:r>
          </a:p>
          <a:p>
            <a:r>
              <a:rPr lang="cs-CZ" b="1" u="sng" dirty="0" smtClean="0"/>
              <a:t>Kraj</a:t>
            </a:r>
            <a:r>
              <a:rPr lang="cs-CZ" dirty="0" smtClean="0"/>
              <a:t> – je povinen zajistit nepřetržitou dostupnost ZZS v rozsahu stanoveném plánem pokrytí území kraje výjezdovými základnami.</a:t>
            </a:r>
            <a:endParaRPr lang="cs-CZ" dirty="0"/>
          </a:p>
        </p:txBody>
      </p:sp>
    </p:spTree>
    <p:extLst>
      <p:ext uri="{BB962C8B-B14F-4D97-AF65-F5344CB8AC3E}">
        <p14:creationId xmlns:p14="http://schemas.microsoft.com/office/powerpoint/2010/main" val="13773141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Přestupky FO a PO</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Přestupky </a:t>
            </a:r>
            <a:r>
              <a:rPr lang="cs-CZ" b="1" dirty="0" smtClean="0"/>
              <a:t>FO</a:t>
            </a:r>
          </a:p>
          <a:p>
            <a:r>
              <a:rPr lang="cs-CZ" b="1" dirty="0" smtClean="0"/>
              <a:t>(1</a:t>
            </a:r>
            <a:r>
              <a:rPr lang="cs-CZ" b="1" dirty="0"/>
              <a:t>)</a:t>
            </a:r>
            <a:r>
              <a:rPr lang="cs-CZ" dirty="0"/>
              <a:t> Fyzická osoba se dopustí přestupku tím, že úmyslně v rozporu s § 17 odst. 3 užije na objektu, dopravním prostředku nebo oděvu na místě veřejnosti přístupném slovní spojení „zdravotnická záchranná služba“ včetně tvarů z něho odvozených.</a:t>
            </a:r>
          </a:p>
          <a:p>
            <a:r>
              <a:rPr lang="cs-CZ" b="1" dirty="0"/>
              <a:t>(2)</a:t>
            </a:r>
            <a:r>
              <a:rPr lang="cs-CZ" dirty="0"/>
              <a:t> Za </a:t>
            </a:r>
            <a:r>
              <a:rPr lang="cs-CZ" dirty="0" smtClean="0"/>
              <a:t>tento přestupek lze </a:t>
            </a:r>
            <a:r>
              <a:rPr lang="cs-CZ" dirty="0"/>
              <a:t>uložit pokutu do </a:t>
            </a:r>
            <a:r>
              <a:rPr lang="cs-CZ" dirty="0" smtClean="0"/>
              <a:t>250 000 Kč</a:t>
            </a:r>
          </a:p>
          <a:p>
            <a:r>
              <a:rPr lang="cs-CZ" b="1" dirty="0" smtClean="0"/>
              <a:t>Přestupky PO a FO podnikajících</a:t>
            </a:r>
          </a:p>
          <a:p>
            <a:r>
              <a:rPr lang="cs-CZ" dirty="0" smtClean="0"/>
              <a:t>PO a FO podnikající se dopustí přestupku stejným jednáním jako FO, dále užitím takového slovního spojení ve svém názvu či obchodní firmě. </a:t>
            </a:r>
          </a:p>
          <a:p>
            <a:r>
              <a:rPr lang="cs-CZ" dirty="0" smtClean="0"/>
              <a:t>Příjem z pokut je příjmem rozpočtu kraje. </a:t>
            </a:r>
            <a:endParaRPr lang="cs-CZ" dirty="0"/>
          </a:p>
          <a:p>
            <a:endParaRPr lang="cs-CZ" dirty="0"/>
          </a:p>
        </p:txBody>
      </p:sp>
    </p:spTree>
    <p:extLst>
      <p:ext uri="{BB962C8B-B14F-4D97-AF65-F5344CB8AC3E}">
        <p14:creationId xmlns:p14="http://schemas.microsoft.com/office/powerpoint/2010/main" val="34575823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Odchodné</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Zdravotnickému </a:t>
            </a:r>
            <a:r>
              <a:rPr lang="cs-CZ" dirty="0"/>
              <a:t>pracovníkovi, který vykonával činnosti při poskytování </a:t>
            </a:r>
            <a:r>
              <a:rPr lang="cs-CZ" dirty="0" smtClean="0"/>
              <a:t>ZZS </a:t>
            </a:r>
            <a:r>
              <a:rPr lang="cs-CZ" dirty="0"/>
              <a:t>v rozsahu nejméně poloviny stanovené týdenní pracovní doby po dobu 15 let a dosáhl věku 50 let, přísluší odchodné při skončení pracovního poměru u zaměstnavatele, u něhož tyto činnosti vykonával; to neplatí, jestliže jeho pracovní poměr rozvázal zaměstnavatel okamžitým zrušením nebo výpovědí z důvodů, pro které by s ním mohl pracovní poměr okamžitě zrušit. Pro účely odchodného se sčítají veškeré předchozí doby, kdy zdravotnický pracovník vykonával činnosti při poskytování zdravotnické záchranné služby v rozsahu nejméně poloviny stanovené týdenní pracovní </a:t>
            </a:r>
            <a:r>
              <a:rPr lang="cs-CZ" dirty="0" smtClean="0"/>
              <a:t>doby.</a:t>
            </a:r>
          </a:p>
          <a:p>
            <a:r>
              <a:rPr lang="cs-CZ" dirty="0"/>
              <a:t>Základní výše odchodného činí jeden průměrný měsíční výdělek </a:t>
            </a:r>
            <a:r>
              <a:rPr lang="cs-CZ" dirty="0" smtClean="0"/>
              <a:t>zaměstnance. </a:t>
            </a:r>
            <a:r>
              <a:rPr lang="cs-CZ" dirty="0"/>
              <a:t>Za každý ukončený rok výkonu činností </a:t>
            </a:r>
            <a:r>
              <a:rPr lang="cs-CZ" dirty="0" smtClean="0"/>
              <a:t>nad </a:t>
            </a:r>
            <a:r>
              <a:rPr lang="cs-CZ" dirty="0"/>
              <a:t>dobu 15 let se odchodné zvyšuje o jednu třetinu průměrného měsíčního výdělku zaměstnance; celková výše odchodného nesmí překročit šestinásobek jeho průměrného měsíčního </a:t>
            </a:r>
            <a:r>
              <a:rPr lang="cs-CZ" dirty="0" smtClean="0"/>
              <a:t>výdělku.</a:t>
            </a:r>
          </a:p>
          <a:p>
            <a:endParaRPr lang="cs-CZ" dirty="0"/>
          </a:p>
        </p:txBody>
      </p:sp>
    </p:spTree>
    <p:extLst>
      <p:ext uri="{BB962C8B-B14F-4D97-AF65-F5344CB8AC3E}">
        <p14:creationId xmlns:p14="http://schemas.microsoft.com/office/powerpoint/2010/main" val="325810013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Stupně naléhavosti tísňového volání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Stanoví </a:t>
            </a:r>
            <a:r>
              <a:rPr lang="cs-CZ" b="1" dirty="0" smtClean="0"/>
              <a:t>vyhláška č. 240/2012 Sb., kterou se provádí zákon o ZZS</a:t>
            </a:r>
            <a:r>
              <a:rPr lang="cs-CZ" dirty="0" smtClean="0"/>
              <a:t>.</a:t>
            </a:r>
          </a:p>
          <a:p>
            <a:r>
              <a:rPr lang="cs-CZ" b="1" u="sng" dirty="0" smtClean="0"/>
              <a:t>Tísňové </a:t>
            </a:r>
            <a:r>
              <a:rPr lang="cs-CZ" b="1" u="sng" dirty="0"/>
              <a:t>volání má tyto stupně naléhavosti</a:t>
            </a:r>
            <a:r>
              <a:rPr lang="cs-CZ" dirty="0"/>
              <a:t>:</a:t>
            </a:r>
          </a:p>
          <a:p>
            <a:r>
              <a:rPr lang="cs-CZ" b="1" dirty="0" smtClean="0">
                <a:solidFill>
                  <a:srgbClr val="0070C0"/>
                </a:solidFill>
                <a:effectLst>
                  <a:outerShdw blurRad="38100" dist="38100" dir="2700000" algn="tl">
                    <a:srgbClr val="000000">
                      <a:alpha val="43137"/>
                    </a:srgbClr>
                  </a:outerShdw>
                </a:effectLst>
              </a:rPr>
              <a:t>1. </a:t>
            </a:r>
            <a:r>
              <a:rPr lang="cs-CZ" b="1" dirty="0">
                <a:solidFill>
                  <a:srgbClr val="0070C0"/>
                </a:solidFill>
                <a:effectLst>
                  <a:outerShdw blurRad="38100" dist="38100" dir="2700000" algn="tl">
                    <a:srgbClr val="000000">
                      <a:alpha val="43137"/>
                    </a:srgbClr>
                  </a:outerShdw>
                </a:effectLst>
              </a:rPr>
              <a:t>stupeň</a:t>
            </a:r>
            <a:r>
              <a:rPr lang="cs-CZ" dirty="0"/>
              <a:t>, jde-li o</a:t>
            </a:r>
          </a:p>
          <a:p>
            <a:r>
              <a:rPr lang="cs-CZ" b="1" dirty="0" smtClean="0"/>
              <a:t>a)</a:t>
            </a:r>
            <a:r>
              <a:rPr lang="cs-CZ" dirty="0"/>
              <a:t> osobu, u které </a:t>
            </a:r>
            <a:r>
              <a:rPr lang="cs-CZ" u="sng" dirty="0"/>
              <a:t>došlo k selhání nebo bezprostředně hrozí</a:t>
            </a:r>
            <a:r>
              <a:rPr lang="cs-CZ" dirty="0"/>
              <a:t> selhání základních životních funkcí, nebo</a:t>
            </a:r>
          </a:p>
          <a:p>
            <a:r>
              <a:rPr lang="cs-CZ" b="1" dirty="0" smtClean="0"/>
              <a:t>b)</a:t>
            </a:r>
            <a:r>
              <a:rPr lang="cs-CZ" dirty="0"/>
              <a:t> mimořádnou událost s hromadným postižením osob,</a:t>
            </a:r>
          </a:p>
          <a:p>
            <a:r>
              <a:rPr lang="cs-CZ" b="1" dirty="0" smtClean="0">
                <a:solidFill>
                  <a:srgbClr val="0070C0"/>
                </a:solidFill>
                <a:effectLst>
                  <a:outerShdw blurRad="38100" dist="38100" dir="2700000" algn="tl">
                    <a:srgbClr val="000000">
                      <a:alpha val="43137"/>
                    </a:srgbClr>
                  </a:outerShdw>
                </a:effectLst>
              </a:rPr>
              <a:t>2. stupeň</a:t>
            </a:r>
            <a:r>
              <a:rPr lang="cs-CZ" b="1" dirty="0" smtClean="0"/>
              <a:t>,</a:t>
            </a:r>
            <a:r>
              <a:rPr lang="cs-CZ" dirty="0" smtClean="0"/>
              <a:t> </a:t>
            </a:r>
            <a:r>
              <a:rPr lang="cs-CZ" dirty="0"/>
              <a:t>jde-li o osobu, u které </a:t>
            </a:r>
            <a:r>
              <a:rPr lang="cs-CZ" u="sng" dirty="0"/>
              <a:t>pravděpodobně hrozí selhání</a:t>
            </a:r>
            <a:r>
              <a:rPr lang="cs-CZ" dirty="0"/>
              <a:t> základních životních funkcí,</a:t>
            </a:r>
          </a:p>
          <a:p>
            <a:r>
              <a:rPr lang="cs-CZ" b="1" dirty="0" smtClean="0">
                <a:solidFill>
                  <a:srgbClr val="0070C0"/>
                </a:solidFill>
                <a:effectLst>
                  <a:outerShdw blurRad="38100" dist="38100" dir="2700000" algn="tl">
                    <a:srgbClr val="000000">
                      <a:alpha val="43137"/>
                    </a:srgbClr>
                  </a:outerShdw>
                </a:effectLst>
              </a:rPr>
              <a:t>3. </a:t>
            </a:r>
            <a:r>
              <a:rPr lang="cs-CZ" b="1" dirty="0">
                <a:solidFill>
                  <a:srgbClr val="0070C0"/>
                </a:solidFill>
                <a:effectLst>
                  <a:outerShdw blurRad="38100" dist="38100" dir="2700000" algn="tl">
                    <a:srgbClr val="000000">
                      <a:alpha val="43137"/>
                    </a:srgbClr>
                  </a:outerShdw>
                </a:effectLst>
              </a:rPr>
              <a:t>stupeň</a:t>
            </a:r>
            <a:r>
              <a:rPr lang="cs-CZ" dirty="0"/>
              <a:t>, jde-li o osobu, které </a:t>
            </a:r>
            <a:r>
              <a:rPr lang="cs-CZ" u="sng" dirty="0"/>
              <a:t>bezprostředně nehrozí selhání </a:t>
            </a:r>
            <a:r>
              <a:rPr lang="cs-CZ" dirty="0"/>
              <a:t>základních životních funkcí, ale jejíž stav vyžaduje poskytnutí zdravotnické záchranné služby,</a:t>
            </a:r>
          </a:p>
          <a:p>
            <a:r>
              <a:rPr lang="cs-CZ" b="1" dirty="0" smtClean="0">
                <a:solidFill>
                  <a:srgbClr val="0070C0"/>
                </a:solidFill>
                <a:effectLst>
                  <a:outerShdw blurRad="38100" dist="38100" dir="2700000" algn="tl">
                    <a:srgbClr val="000000">
                      <a:alpha val="43137"/>
                    </a:srgbClr>
                  </a:outerShdw>
                </a:effectLst>
              </a:rPr>
              <a:t>4. </a:t>
            </a:r>
            <a:r>
              <a:rPr lang="cs-CZ" b="1" dirty="0">
                <a:solidFill>
                  <a:srgbClr val="0070C0"/>
                </a:solidFill>
                <a:effectLst>
                  <a:outerShdw blurRad="38100" dist="38100" dir="2700000" algn="tl">
                    <a:srgbClr val="000000">
                      <a:alpha val="43137"/>
                    </a:srgbClr>
                  </a:outerShdw>
                </a:effectLst>
              </a:rPr>
              <a:t>stupeň</a:t>
            </a:r>
            <a:r>
              <a:rPr lang="cs-CZ" dirty="0"/>
              <a:t>, nejde-li o případy </a:t>
            </a:r>
            <a:r>
              <a:rPr lang="cs-CZ" dirty="0" smtClean="0"/>
              <a:t>spadající do 1-3 stupně, </a:t>
            </a:r>
            <a:r>
              <a:rPr lang="cs-CZ" dirty="0"/>
              <a:t>pokud operátor zdravotnického operačního střediska nebo pomocného operačního střediska rozhodne o vyslání výjezdové skupiny.</a:t>
            </a:r>
          </a:p>
          <a:p>
            <a:endParaRPr lang="cs-CZ" dirty="0" smtClean="0"/>
          </a:p>
          <a:p>
            <a:endParaRPr lang="cs-CZ" dirty="0"/>
          </a:p>
        </p:txBody>
      </p:sp>
    </p:spTree>
    <p:extLst>
      <p:ext uri="{BB962C8B-B14F-4D97-AF65-F5344CB8AC3E}">
        <p14:creationId xmlns:p14="http://schemas.microsoft.com/office/powerpoint/2010/main" val="12117092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Jednou stanovený stupeň naléhavosti se již během řešení dané události nemění. </a:t>
            </a:r>
          </a:p>
          <a:p>
            <a:r>
              <a:rPr lang="cs-CZ" dirty="0" smtClean="0"/>
              <a:t>Vyhláška stanoví pracovní postupy při vyhodnocování stupně naléhavosti tísňového volání, schéma vysílání výjezdových skupin, koordinaci přepravy postižených osob a jejich předávání do další odborné péče.</a:t>
            </a:r>
          </a:p>
          <a:p>
            <a:r>
              <a:rPr lang="cs-CZ" b="1" dirty="0" smtClean="0"/>
              <a:t>Operátor </a:t>
            </a:r>
            <a:r>
              <a:rPr lang="cs-CZ" dirty="0" smtClean="0"/>
              <a:t>zdravotnického operačního střediska má pravomoc rozhodnout o stupni naléhavosti tísňového volání a podle toho vysílá na místo výjezdové skupiny </a:t>
            </a:r>
            <a:r>
              <a:rPr lang="cs-CZ" dirty="0" smtClean="0">
                <a:sym typeface="Wingdings"/>
              </a:rPr>
              <a:t></a:t>
            </a:r>
            <a:r>
              <a:rPr lang="cs-CZ" dirty="0" smtClean="0"/>
              <a:t> pokud se jedná o událost 1. stupně, přesměruje na toto místo </a:t>
            </a:r>
            <a:r>
              <a:rPr lang="cs-CZ" u="sng" dirty="0" smtClean="0"/>
              <a:t>nejbližší výjezdovou skupinu – vždy s lékařem</a:t>
            </a:r>
            <a:r>
              <a:rPr lang="cs-CZ" dirty="0" smtClean="0"/>
              <a:t>.</a:t>
            </a:r>
          </a:p>
          <a:p>
            <a:r>
              <a:rPr lang="cs-CZ" dirty="0" smtClean="0"/>
              <a:t>Operátor poskytuje tísňově volajícímu pokyny k laické první pomoci až do chvíle než dorazí na místo aktivovaná VS.</a:t>
            </a:r>
          </a:p>
          <a:p>
            <a:endParaRPr lang="cs-CZ" dirty="0"/>
          </a:p>
        </p:txBody>
      </p:sp>
    </p:spTree>
    <p:extLst>
      <p:ext uri="{BB962C8B-B14F-4D97-AF65-F5344CB8AC3E}">
        <p14:creationId xmlns:p14="http://schemas.microsoft.com/office/powerpoint/2010/main" val="15242362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Nasazení letecké výjezdové skupiny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Vysílá se na místo události:</a:t>
            </a:r>
          </a:p>
          <a:p>
            <a:r>
              <a:rPr lang="cs-CZ" b="1" dirty="0" smtClean="0"/>
              <a:t>a</a:t>
            </a:r>
            <a:r>
              <a:rPr lang="cs-CZ" b="1" dirty="0"/>
              <a:t>)</a:t>
            </a:r>
            <a:r>
              <a:rPr lang="cs-CZ" dirty="0"/>
              <a:t> v případě </a:t>
            </a:r>
            <a:r>
              <a:rPr lang="cs-CZ" dirty="0" smtClean="0"/>
              <a:t>1. nebo 2. </a:t>
            </a:r>
            <a:r>
              <a:rPr lang="cs-CZ" dirty="0"/>
              <a:t>stupně naléhavosti tísňového volání, pokud nelze dosáhnout místo události pozemní výjezdovou skupinou v době nezbytné pro účinné poskytnutí přednemocniční neodkladné péče,</a:t>
            </a:r>
          </a:p>
          <a:p>
            <a:r>
              <a:rPr lang="cs-CZ" b="1" dirty="0"/>
              <a:t>b)</a:t>
            </a:r>
            <a:r>
              <a:rPr lang="cs-CZ" dirty="0"/>
              <a:t> lze-li předpokládat zkrácení doby přepravy pacienta k cílovému poskytovateli akutní lůžkové péče leteckou výjezdovou skupinou o více než 15 minut ve srovnání s přepravou pozemní výjezdovou skupinou,</a:t>
            </a:r>
          </a:p>
          <a:p>
            <a:r>
              <a:rPr lang="cs-CZ" b="1" dirty="0"/>
              <a:t>c)</a:t>
            </a:r>
            <a:r>
              <a:rPr lang="cs-CZ" dirty="0"/>
              <a:t> pokud je místo události pro pozemní výjezdovou skupinu nepřístupné nebo obtížně přístupné, nebo</a:t>
            </a:r>
          </a:p>
          <a:p>
            <a:r>
              <a:rPr lang="cs-CZ" b="1" dirty="0"/>
              <a:t>d)</a:t>
            </a:r>
            <a:r>
              <a:rPr lang="cs-CZ" dirty="0"/>
              <a:t> lze-li předpokládat, že přepravou leteckou výjezdovou skupinou se významně omezí riziko možného zhoršení zdravotního stavu pacienta, které hrozí při jiném způsobu přepravy.</a:t>
            </a:r>
          </a:p>
          <a:p>
            <a:endParaRPr lang="cs-CZ" dirty="0"/>
          </a:p>
        </p:txBody>
      </p:sp>
    </p:spTree>
    <p:extLst>
      <p:ext uri="{BB962C8B-B14F-4D97-AF65-F5344CB8AC3E}">
        <p14:creationId xmlns:p14="http://schemas.microsoft.com/office/powerpoint/2010/main" val="2062504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11371571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smtClean="0"/>
              <a:t>Vyhláška stanoví i postupy činnosti ZZS v místě mimořádné události s hromadným postižením osob, stanoví úkoly pro výjezdovou skupinu, která dorazí na místo události jako první (např. odhad počtu raněných, mrtvých…).</a:t>
            </a:r>
          </a:p>
          <a:p>
            <a:r>
              <a:rPr lang="cs-CZ" b="1" u="sng" dirty="0" smtClean="0"/>
              <a:t>Na místě s hromadným postižením osob působí</a:t>
            </a:r>
            <a:r>
              <a:rPr lang="cs-CZ" dirty="0" smtClean="0"/>
              <a:t>:</a:t>
            </a:r>
          </a:p>
          <a:p>
            <a:r>
              <a:rPr lang="cs-CZ" b="1" dirty="0" smtClean="0"/>
              <a:t>a)</a:t>
            </a:r>
            <a:r>
              <a:rPr lang="cs-CZ" dirty="0" smtClean="0"/>
              <a:t> </a:t>
            </a:r>
            <a:r>
              <a:rPr lang="cs-CZ" b="1" dirty="0" smtClean="0">
                <a:solidFill>
                  <a:srgbClr val="0070C0"/>
                </a:solidFill>
                <a:effectLst>
                  <a:outerShdw blurRad="38100" dist="38100" dir="2700000" algn="tl">
                    <a:srgbClr val="000000">
                      <a:alpha val="43137"/>
                    </a:srgbClr>
                  </a:outerShdw>
                </a:effectLst>
              </a:rPr>
              <a:t>třídící skupina </a:t>
            </a:r>
            <a:r>
              <a:rPr lang="cs-CZ" dirty="0" smtClean="0"/>
              <a:t>– ta vyhledá postižené osoby v terénu a stanoví </a:t>
            </a:r>
            <a:r>
              <a:rPr lang="cs-CZ" dirty="0"/>
              <a:t>pořadí pro poskytnutí přednemocniční neodkladné péče jednotlivým postiženým </a:t>
            </a:r>
            <a:r>
              <a:rPr lang="cs-CZ" dirty="0" smtClean="0"/>
              <a:t>osobám, v případě velkého počtu postižených osob vybaví tyto osoby identifikační a třídící kartou s vyznačením předběžné diagnózy</a:t>
            </a:r>
          </a:p>
          <a:p>
            <a:r>
              <a:rPr lang="cs-CZ" b="1" dirty="0" smtClean="0"/>
              <a:t>b</a:t>
            </a:r>
            <a:r>
              <a:rPr lang="cs-CZ" b="1" dirty="0"/>
              <a:t>)</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přednemocniční neodkladné </a:t>
            </a:r>
            <a:r>
              <a:rPr lang="cs-CZ" b="1" dirty="0" smtClean="0">
                <a:solidFill>
                  <a:srgbClr val="0070C0"/>
                </a:solidFill>
                <a:effectLst>
                  <a:outerShdw blurRad="38100" dist="38100" dir="2700000" algn="tl">
                    <a:srgbClr val="000000">
                      <a:alpha val="43137"/>
                    </a:srgbClr>
                  </a:outerShdw>
                </a:effectLst>
              </a:rPr>
              <a:t>péče </a:t>
            </a:r>
            <a:r>
              <a:rPr lang="cs-CZ" dirty="0" smtClean="0"/>
              <a:t>-</a:t>
            </a:r>
            <a:r>
              <a:rPr lang="cs-CZ" dirty="0"/>
              <a:t>zajišťuje na svém stanovišti poskytnutí přednemocniční neodkladné péče postiženým </a:t>
            </a:r>
            <a:r>
              <a:rPr lang="cs-CZ" dirty="0" smtClean="0"/>
              <a:t>osobám, vždy </a:t>
            </a:r>
            <a:r>
              <a:rPr lang="cs-CZ" dirty="0"/>
              <a:t>provádí přetřídění postižených osob, které zohledňuje vývoj jejich zdravotního stavu, a stanovuje se pořadí jejich odsunu do zdravotnických zařízení </a:t>
            </a:r>
          </a:p>
          <a:p>
            <a:r>
              <a:rPr lang="cs-CZ" b="1" dirty="0"/>
              <a:t>c)</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odsunu postižených </a:t>
            </a:r>
            <a:r>
              <a:rPr lang="cs-CZ" b="1" dirty="0" smtClean="0">
                <a:solidFill>
                  <a:srgbClr val="0070C0"/>
                </a:solidFill>
                <a:effectLst>
                  <a:outerShdw blurRad="38100" dist="38100" dir="2700000" algn="tl">
                    <a:srgbClr val="000000">
                      <a:alpha val="43137"/>
                    </a:srgbClr>
                  </a:outerShdw>
                </a:effectLst>
              </a:rPr>
              <a:t>osob </a:t>
            </a:r>
            <a:r>
              <a:rPr lang="cs-CZ" dirty="0" smtClean="0"/>
              <a:t>- zajišťuje </a:t>
            </a:r>
            <a:r>
              <a:rPr lang="cs-CZ" dirty="0"/>
              <a:t>přepravu postižených osob ze svého stanoviště do zdravotnických zařízení</a:t>
            </a:r>
            <a:endParaRPr lang="cs-CZ" b="1" dirty="0">
              <a:solidFill>
                <a:srgbClr val="0070C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6402723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Každá z těchto skupin má na místě zásahu své stanoviště, které je označeno značkou a nápisem a současně označeno </a:t>
            </a:r>
            <a:r>
              <a:rPr lang="cs-CZ" dirty="0"/>
              <a:t>vytyčovací páskou</a:t>
            </a:r>
            <a:r>
              <a:rPr lang="cs-CZ" dirty="0" smtClean="0"/>
              <a:t>.</a:t>
            </a:r>
          </a:p>
          <a:p>
            <a:r>
              <a:rPr lang="cs-CZ" dirty="0" smtClean="0"/>
              <a:t>Činnost skupiny řídí její </a:t>
            </a:r>
            <a:r>
              <a:rPr lang="cs-CZ" u="sng" dirty="0" smtClean="0"/>
              <a:t>vedoucí</a:t>
            </a:r>
            <a:r>
              <a:rPr lang="cs-CZ" dirty="0" smtClean="0"/>
              <a:t>.</a:t>
            </a:r>
          </a:p>
          <a:p>
            <a:r>
              <a:rPr lang="cs-CZ" dirty="0" smtClean="0"/>
              <a:t>Členové </a:t>
            </a:r>
            <a:r>
              <a:rPr lang="cs-CZ" dirty="0"/>
              <a:t>zdravotnické složky jsou v místě mimořádné události s hromadným postižením osob </a:t>
            </a:r>
            <a:r>
              <a:rPr lang="cs-CZ" u="sng" dirty="0"/>
              <a:t>označeni</a:t>
            </a:r>
            <a:r>
              <a:rPr lang="cs-CZ" dirty="0"/>
              <a:t> </a:t>
            </a:r>
            <a:r>
              <a:rPr lang="cs-CZ" dirty="0" smtClean="0"/>
              <a:t>(např. </a:t>
            </a:r>
            <a:r>
              <a:rPr lang="cs-CZ" dirty="0"/>
              <a:t>vedoucí zdravotnické složky na zadní části reflexní vesty nápisem „VEDOUCÍ ZDRAVOTNICKÉ SLOŽKY</a:t>
            </a:r>
            <a:r>
              <a:rPr lang="cs-CZ" dirty="0" smtClean="0"/>
              <a:t>“, </a:t>
            </a:r>
            <a:r>
              <a:rPr lang="cs-CZ" dirty="0"/>
              <a:t>člen třídící skupiny na zadní části reflexní vesty nápisem „TŘÍDĚNÍ“ nebo bílou rukávovou páskou s červeným nápisem „TR“ na levé </a:t>
            </a:r>
            <a:r>
              <a:rPr lang="cs-CZ" dirty="0" smtClean="0"/>
              <a:t>paži, </a:t>
            </a:r>
            <a:r>
              <a:rPr lang="cs-CZ" dirty="0"/>
              <a:t>vedoucí skupiny odsunu postižených osob na zadní části reflexní vesty nápisem „VEDOUCÍ ODSUNU“ nebo bílou rukávovou páskou s červeným nápisem „VO“ na levé </a:t>
            </a:r>
            <a:r>
              <a:rPr lang="cs-CZ" dirty="0" smtClean="0"/>
              <a:t>paži).</a:t>
            </a:r>
            <a:endParaRPr lang="cs-CZ" dirty="0"/>
          </a:p>
        </p:txBody>
      </p:sp>
    </p:spTree>
    <p:extLst>
      <p:ext uri="{BB962C8B-B14F-4D97-AF65-F5344CB8AC3E}">
        <p14:creationId xmlns:p14="http://schemas.microsoft.com/office/powerpoint/2010/main" val="40364753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Odpovědnost ve zdravotnictví </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24450709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opomenutí</a:t>
            </a:r>
            <a:r>
              <a:rPr lang="cs-CZ" dirty="0" smtClean="0"/>
              <a:t>;</a:t>
            </a:r>
          </a:p>
          <a:p>
            <a:r>
              <a:rPr lang="cs-CZ" dirty="0" smtClean="0"/>
              <a:t> </a:t>
            </a:r>
            <a:r>
              <a:rPr lang="cs-CZ" dirty="0"/>
              <a:t>b) </a:t>
            </a:r>
            <a:r>
              <a:rPr lang="cs-CZ" u="sng" dirty="0"/>
              <a:t>škodlivý následek</a:t>
            </a:r>
            <a:r>
              <a:rPr lang="cs-CZ" dirty="0"/>
              <a:t>, jímž se rozumí porušení nebo </a:t>
            </a:r>
            <a:r>
              <a:rPr lang="cs-CZ" dirty="0" smtClean="0"/>
              <a:t>ohrožení </a:t>
            </a:r>
            <a:r>
              <a:rPr lang="cs-CZ" dirty="0"/>
              <a:t>zákonem chráněných </a:t>
            </a:r>
            <a:r>
              <a:rPr lang="cs-CZ" dirty="0" smtClean="0"/>
              <a:t>hodnot;</a:t>
            </a:r>
          </a:p>
          <a:p>
            <a:r>
              <a:rPr lang="cs-CZ" dirty="0"/>
              <a:t>c) </a:t>
            </a:r>
            <a:r>
              <a:rPr lang="cs-CZ" u="sng" dirty="0"/>
              <a:t>příčinná souvislost </a:t>
            </a:r>
            <a:r>
              <a:rPr lang="cs-CZ" dirty="0"/>
              <a:t>mezi protiprávním jednáním či opomenutím a způsobeným škodlivým následkem; </a:t>
            </a:r>
            <a:endParaRPr lang="cs-CZ" dirty="0" smtClean="0"/>
          </a:p>
          <a:p>
            <a:r>
              <a:rPr lang="cs-CZ" dirty="0" smtClean="0"/>
              <a:t>d</a:t>
            </a:r>
            <a:r>
              <a:rPr lang="cs-CZ" dirty="0"/>
              <a:t>) </a:t>
            </a:r>
            <a:r>
              <a:rPr lang="cs-CZ" u="sng" dirty="0"/>
              <a:t>zavinění</a:t>
            </a:r>
            <a:r>
              <a:rPr lang="cs-CZ" dirty="0"/>
              <a:t> (s výjimkou případů </a:t>
            </a:r>
            <a:r>
              <a:rPr lang="cs-CZ" dirty="0" smtClean="0"/>
              <a:t>objektivní odpovědnosti)</a:t>
            </a:r>
          </a:p>
          <a:p>
            <a:r>
              <a:rPr lang="cs-CZ" dirty="0"/>
              <a:t>Rozlišujeme odpovědnost za zavinění (</a:t>
            </a:r>
            <a:r>
              <a:rPr lang="cs-CZ" b="1" dirty="0"/>
              <a:t>subjektivní odpovědnost</a:t>
            </a:r>
            <a:r>
              <a:rPr lang="cs-CZ" dirty="0"/>
              <a:t>) a odpovědnost bez zřetele na </a:t>
            </a:r>
            <a:r>
              <a:rPr lang="cs-CZ" dirty="0" smtClean="0"/>
              <a:t>zavinění (</a:t>
            </a:r>
            <a:r>
              <a:rPr lang="cs-CZ" b="1" dirty="0" smtClean="0"/>
              <a:t>odpovědnost objektivní</a:t>
            </a:r>
            <a:r>
              <a:rPr lang="cs-CZ" dirty="0" smtClean="0"/>
              <a:t>), ta buď připouští možnost liberace (vyvinění) anebo nikoliv (odpovědnost absolutní).</a:t>
            </a:r>
            <a:endParaRPr lang="cs-CZ" dirty="0"/>
          </a:p>
        </p:txBody>
      </p:sp>
    </p:spTree>
    <p:extLst>
      <p:ext uri="{BB962C8B-B14F-4D97-AF65-F5344CB8AC3E}">
        <p14:creationId xmlns:p14="http://schemas.microsoft.com/office/powerpoint/2010/main" val="23756123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14858481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342578470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26168913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a:t>
            </a:r>
          </a:p>
          <a:p>
            <a:endParaRPr lang="cs-CZ" dirty="0" smtClean="0"/>
          </a:p>
        </p:txBody>
      </p:sp>
    </p:spTree>
    <p:extLst>
      <p:ext uri="{BB962C8B-B14F-4D97-AF65-F5344CB8AC3E}">
        <p14:creationId xmlns:p14="http://schemas.microsoft.com/office/powerpoint/2010/main" val="32719686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231854049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3701270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8442789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28038890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26942286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7405598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4421048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5269524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7490608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21507461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(ultima ratio)</a:t>
            </a:r>
            <a:r>
              <a:rPr lang="cs-CZ" dirty="0" smtClean="0"/>
              <a:t>, 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11691027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42760096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1383833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310549539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27200270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18432299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156438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265316914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421659202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dirty="0" smtClean="0"/>
              <a:t>Regulováno zákonem č. 101/2000 Sb. o ochraně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261107561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1061287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167208507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13959119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16826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5069041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9481995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197812620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214963873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242613796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40478002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287382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242232112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101400604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81860086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425588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u </a:t>
            </a:r>
            <a:r>
              <a:rPr lang="cs-CZ" u="sng" dirty="0" smtClean="0"/>
              <a:t>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2521876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267392317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101/2000 Sb., o ochraně osobních </a:t>
            </a:r>
            <a:r>
              <a:rPr lang="cs-CZ" dirty="0" smtClean="0"/>
              <a:t>údajů či podle zákona č. 258/2000 </a:t>
            </a:r>
            <a:r>
              <a:rPr lang="cs-CZ" dirty="0" err="1" smtClean="0"/>
              <a:t>Sb.,o</a:t>
            </a:r>
            <a:r>
              <a:rPr lang="cs-CZ" dirty="0" smtClean="0"/>
              <a:t>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280198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r>
              <a:rPr lang="cs-CZ" b="1" u="sng" dirty="0" smtClean="0"/>
              <a:t>Návštěvní služba </a:t>
            </a:r>
            <a:r>
              <a:rPr lang="cs-CZ" dirty="0" smtClean="0"/>
              <a:t>= poskytování </a:t>
            </a:r>
            <a:r>
              <a:rPr lang="cs-CZ" dirty="0"/>
              <a:t>zdravotní péče ve vlastním sociálním prostředí </a:t>
            </a:r>
            <a:r>
              <a:rPr lang="cs-CZ" dirty="0" smtClean="0"/>
              <a:t>pacienta.</a:t>
            </a:r>
          </a:p>
          <a:p>
            <a:endParaRPr lang="cs-CZ"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242308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930158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1564236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275998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ochrana 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7494813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3283661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44766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4276690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689471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182316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2669474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971600" y="1628800"/>
            <a:ext cx="6984776" cy="432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2908363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2371998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523538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dirty="0" smtClean="0"/>
              <a:t>Poskytovatelem zdrav. služby může být jak FO, tak i PO.</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264507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24607524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3054210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3164425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2592796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44419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1193398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39826479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4119817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a:t>Zdravotní 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úrovni</a:t>
            </a:r>
            <a:r>
              <a:rPr lang="cs-CZ" sz="1800" dirty="0"/>
              <a:t>.</a:t>
            </a:r>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a:t>poskytovatele</a:t>
            </a:r>
            <a:r>
              <a:rPr lang="cs-CZ" sz="1800" dirty="0"/>
              <a:t> </a:t>
            </a:r>
            <a:r>
              <a:rPr lang="cs-CZ" sz="1800" dirty="0" smtClean="0"/>
              <a:t>(to ale neplatí v případě zdravotnické záchranné služby, </a:t>
            </a:r>
            <a:r>
              <a:rPr lang="cs-CZ" sz="1800" dirty="0" err="1" smtClean="0"/>
              <a:t>pracovnělékařské</a:t>
            </a:r>
            <a:r>
              <a:rPr lang="cs-CZ" sz="1800" dirty="0" smtClean="0"/>
              <a:t> služby a dále u osob ve výkonu trestu odnětí svobody, u vojáků v činné službě apod.) zdravotních služeb a </a:t>
            </a:r>
            <a:r>
              <a:rPr lang="cs-CZ" sz="1800" u="sng" dirty="0"/>
              <a:t>zdravotnické </a:t>
            </a:r>
            <a:r>
              <a:rPr lang="cs-CZ" sz="1800" u="sng" dirty="0" smtClean="0"/>
              <a:t>zařízení,</a:t>
            </a:r>
            <a:endParaRPr lang="cs-CZ" sz="1800" dirty="0"/>
          </a:p>
          <a:p>
            <a:pPr algn="just"/>
            <a:r>
              <a:rPr lang="cs-CZ" sz="1800" b="1" dirty="0"/>
              <a:t>c)</a:t>
            </a:r>
            <a:r>
              <a:rPr lang="cs-CZ" sz="1800" dirty="0"/>
              <a:t> vyžádat si konzultační služby 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3898407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4074411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V posledních sto letech toto právo pacienta stále posiluje.</a:t>
            </a:r>
          </a:p>
          <a:p>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r>
              <a:rPr lang="cs-CZ" dirty="0" smtClean="0"/>
              <a:t>Zákon zároveň stanoví omezení těchto dvou práv (právo znát a právo neznat svůj zdravotní stav)  v případě, kdy je v zájmu pacienta nesdělit mu určité skutečnosti (např. kdy lze důvodně přepokládat, že podání takové informace může pacientovi způsobit závažnou újmu na zdraví), popř. kdy je třeba tyto skutečnosti mu sdělit, i když si výslovně přál nebýt  informován (např. když zdravotní stav pacienta představuje riziko po jeho okolí). </a:t>
            </a:r>
          </a:p>
          <a:p>
            <a:r>
              <a:rPr lang="cs-CZ" dirty="0" smtClean="0"/>
              <a:t>Pacient má právo určit osoby, které mohou být o jeho zdravotním stavu informovány a které mohou nahlížet do jeho zdravotnické dokumentace.</a:t>
            </a:r>
            <a:endParaRPr lang="cs-CZ" dirty="0"/>
          </a:p>
        </p:txBody>
      </p:sp>
    </p:spTree>
    <p:extLst>
      <p:ext uri="{BB962C8B-B14F-4D97-AF65-F5344CB8AC3E}">
        <p14:creationId xmlns:p14="http://schemas.microsoft.com/office/powerpoint/2010/main" val="2194127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péče, práva a povinnosti </a:t>
            </a:r>
            <a:r>
              <a:rPr lang="cs-CZ" sz="2000" dirty="0" smtClean="0"/>
              <a:t>pacientů a </a:t>
            </a:r>
            <a:r>
              <a:rPr lang="cs-CZ" sz="2000" dirty="0"/>
              <a:t>osob pacientům blízkým. </a:t>
            </a:r>
            <a:endParaRPr lang="cs-CZ" sz="2000" dirty="0" smtClean="0"/>
          </a:p>
          <a:p>
            <a:pPr algn="just"/>
            <a:r>
              <a:rPr lang="cs-CZ" sz="2000" dirty="0" smtClean="0"/>
              <a:t>Stanoví </a:t>
            </a:r>
            <a:r>
              <a:rPr lang="cs-CZ" sz="2000" dirty="0"/>
              <a:t>i povinnosti a práva poskytovatelů zdravotních </a:t>
            </a:r>
            <a:r>
              <a:rPr lang="cs-CZ" sz="2000" dirty="0" smtClean="0"/>
              <a:t>služeb; upravuje postavení </a:t>
            </a:r>
            <a:r>
              <a:rPr lang="cs-CZ" sz="2000" dirty="0"/>
              <a:t>a práva i povinnosti zdravotnických pracovníků nad rámec pracovněprávních vztahů upravených zákoníkem práce</a:t>
            </a:r>
            <a:r>
              <a:rPr lang="cs-CZ" sz="2000" dirty="0" smtClean="0"/>
              <a:t>.</a:t>
            </a:r>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11323030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endParaRPr lang="cs-CZ" dirty="0"/>
          </a:p>
        </p:txBody>
      </p:sp>
    </p:spTree>
    <p:extLst>
      <p:ext uri="{BB962C8B-B14F-4D97-AF65-F5344CB8AC3E}">
        <p14:creationId xmlns:p14="http://schemas.microsoft.com/office/powerpoint/2010/main" val="1508655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300" dirty="0" smtClean="0"/>
              <a:t>Spolu s nabytím účinnosti Úmluvy o biomedicíně byl do českého právního řádu uveden institut dříve vysloveného přání. </a:t>
            </a:r>
          </a:p>
          <a:p>
            <a:r>
              <a:rPr lang="cs-CZ" sz="23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300" dirty="0" smtClean="0"/>
              <a:t>Dříve vyslovené přání musí mít </a:t>
            </a:r>
            <a:r>
              <a:rPr lang="cs-CZ" sz="2300" u="sng" dirty="0" smtClean="0"/>
              <a:t>písemnou formu,</a:t>
            </a:r>
            <a:r>
              <a:rPr lang="cs-CZ" sz="2300" dirty="0" smtClean="0"/>
              <a:t>  </a:t>
            </a:r>
            <a:r>
              <a:rPr lang="cs-CZ" sz="2300" dirty="0"/>
              <a:t>musí být opatřeno </a:t>
            </a:r>
            <a:r>
              <a:rPr lang="cs-CZ" sz="2300" u="sng" dirty="0"/>
              <a:t>úředně ověřeným podpisem </a:t>
            </a:r>
            <a:r>
              <a:rPr lang="cs-CZ" sz="2300" u="sng" dirty="0" smtClean="0"/>
              <a:t>pacienta</a:t>
            </a:r>
            <a:r>
              <a:rPr lang="cs-CZ" sz="2300" dirty="0" smtClean="0"/>
              <a:t>.</a:t>
            </a:r>
          </a:p>
          <a:p>
            <a:r>
              <a:rPr lang="cs-CZ" sz="2300" dirty="0"/>
              <a:t>Původně </a:t>
            </a:r>
            <a:r>
              <a:rPr lang="cs-CZ" sz="2300" dirty="0" smtClean="0"/>
              <a:t>platilo na pět </a:t>
            </a:r>
            <a:r>
              <a:rPr lang="cs-CZ" sz="2300" dirty="0"/>
              <a:t>let, Ústavní soud ale tento limit zrušil s tím, že jde o omezování autonomie </a:t>
            </a:r>
            <a:r>
              <a:rPr lang="cs-CZ" sz="2300" dirty="0" smtClean="0"/>
              <a:t>pacienta. </a:t>
            </a:r>
          </a:p>
          <a:p>
            <a:r>
              <a:rPr lang="cs-CZ" sz="2300" dirty="0"/>
              <a:t>Dříve vyslovené přání nelze </a:t>
            </a:r>
            <a:r>
              <a:rPr lang="cs-CZ" sz="2300" dirty="0" smtClean="0"/>
              <a:t>uplatnit u nezletilých pacientů a u pacientů </a:t>
            </a:r>
            <a:r>
              <a:rPr lang="cs-CZ" sz="2300" dirty="0"/>
              <a:t>s omezenou </a:t>
            </a:r>
            <a:r>
              <a:rPr lang="cs-CZ" sz="2300" dirty="0" smtClean="0"/>
              <a:t>svéprávností.</a:t>
            </a:r>
            <a:endParaRPr lang="cs-CZ" sz="2300" dirty="0"/>
          </a:p>
        </p:txBody>
      </p:sp>
    </p:spTree>
    <p:extLst>
      <p:ext uri="{BB962C8B-B14F-4D97-AF65-F5344CB8AC3E}">
        <p14:creationId xmlns:p14="http://schemas.microsoft.com/office/powerpoint/2010/main" val="1277202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2393975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u="sng" dirty="0"/>
              <a:t>K omezení volného pohybu pacienta při poskytování zdravotních služeb lze použít</a:t>
            </a:r>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po dobu, po kterou trvají důvody  jejich použití.</a:t>
            </a:r>
          </a:p>
          <a:p>
            <a:r>
              <a:rPr lang="cs-CZ" sz="1900" dirty="0" smtClean="0"/>
              <a:t>Každé </a:t>
            </a:r>
            <a:r>
              <a:rPr lang="cs-CZ" sz="1900" dirty="0"/>
              <a:t>použití omezovacího prostředku, včetně důvodu jeho </a:t>
            </a:r>
            <a:r>
              <a:rPr lang="cs-CZ" sz="1900" dirty="0" smtClean="0"/>
              <a:t>použití se zaznamenává </a:t>
            </a:r>
            <a:r>
              <a:rPr lang="cs-CZ" sz="1900" dirty="0"/>
              <a:t>do zdravotnické dokumentace vedené o pacientovi.</a:t>
            </a:r>
          </a:p>
          <a:p>
            <a:endParaRPr lang="cs-CZ" sz="1900" dirty="0"/>
          </a:p>
        </p:txBody>
      </p:sp>
    </p:spTree>
    <p:extLst>
      <p:ext uri="{BB962C8B-B14F-4D97-AF65-F5344CB8AC3E}">
        <p14:creationId xmlns:p14="http://schemas.microsoft.com/office/powerpoint/2010/main" val="1958501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3747494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39443671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   </a:t>
            </a:r>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37550992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31213704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5605801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3811919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39766146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17735797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2199970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2857443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4052783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14366324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25686655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7723595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(výhrada svědomí).</a:t>
            </a:r>
            <a:endParaRPr lang="cs-CZ" dirty="0"/>
          </a:p>
          <a:p>
            <a:endParaRPr lang="cs-CZ" dirty="0"/>
          </a:p>
        </p:txBody>
      </p:sp>
    </p:spTree>
    <p:extLst>
      <p:ext uri="{BB962C8B-B14F-4D97-AF65-F5344CB8AC3E}">
        <p14:creationId xmlns:p14="http://schemas.microsoft.com/office/powerpoint/2010/main" val="9939148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4137161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2606980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41046201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13789381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312566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101/2000 Sb., o ochraně osobních údajů.</a:t>
            </a:r>
          </a:p>
          <a:p>
            <a:endParaRPr lang="cs-CZ" dirty="0" smtClean="0"/>
          </a:p>
        </p:txBody>
      </p:sp>
    </p:spTree>
    <p:extLst>
      <p:ext uri="{BB962C8B-B14F-4D97-AF65-F5344CB8AC3E}">
        <p14:creationId xmlns:p14="http://schemas.microsoft.com/office/powerpoint/2010/main" val="10969621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3322662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2050026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19765255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14032778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20455139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8911003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2029798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3472837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4246204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40212913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40074977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38640402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6030777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23762810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1812583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6370295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38126567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308806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22. června byla ratifikována a pro 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2808004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25223068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16022432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t>Postup, jehož účelem je vytvořit lidskou bytost, která má shodný lidský genom s jinou lidskou bytostí, ať již živou či mrtvou, je zakázán.</a:t>
            </a:r>
          </a:p>
          <a:p>
            <a:r>
              <a:rPr lang="cs-CZ" dirty="0" smtClean="0"/>
              <a:t>Dále je zakázáno přenášet celý lidský genom do buněk jiného živočišného druhu a naopak přenášet lidské embryo do pohlavních orgánů jiného živočišného druhu.  </a:t>
            </a:r>
            <a:endParaRPr lang="cs-CZ" dirty="0"/>
          </a:p>
        </p:txBody>
      </p:sp>
    </p:spTree>
    <p:extLst>
      <p:ext uri="{BB962C8B-B14F-4D97-AF65-F5344CB8AC3E}">
        <p14:creationId xmlns:p14="http://schemas.microsoft.com/office/powerpoint/2010/main" val="12665501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19315102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41128140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19028870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22163895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25273456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15110525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err="1" smtClean="0"/>
              <a:t>lékařstvíPosuzujícím</a:t>
            </a:r>
            <a:r>
              <a:rPr lang="cs-CZ" dirty="0" smtClean="0"/>
              <a:t>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90273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14220764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4010205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jakosti 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42034344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18835414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374/2011 sb., o zdravotnické záchranné službě </a:t>
            </a:r>
            <a:endParaRPr lang="cs-CZ" dirty="0"/>
          </a:p>
        </p:txBody>
      </p:sp>
      <p:sp>
        <p:nvSpPr>
          <p:cNvPr id="3" name="Zástupný symbol pro obsah 2"/>
          <p:cNvSpPr>
            <a:spLocks noGrp="1"/>
          </p:cNvSpPr>
          <p:nvPr>
            <p:ph idx="1"/>
          </p:nvPr>
        </p:nvSpPr>
        <p:spPr>
          <a:xfrm>
            <a:off x="457200" y="1412776"/>
            <a:ext cx="8229600" cy="4713387"/>
          </a:xfrm>
        </p:spPr>
        <p:txBody>
          <a:bodyPr>
            <a:noAutofit/>
          </a:bodyPr>
          <a:lstStyle/>
          <a:p>
            <a:r>
              <a:rPr lang="cs-CZ" sz="2100" dirty="0" smtClean="0"/>
              <a:t>ZZS je specifický typ zdravotní služby, je upravena zvláštním zákonem</a:t>
            </a:r>
          </a:p>
          <a:p>
            <a:r>
              <a:rPr lang="cs-CZ" sz="2100" b="1" dirty="0" smtClean="0"/>
              <a:t>ZZS = zdravotní služba, jejímž rámci je na základě tísňová výzvy </a:t>
            </a:r>
            <a:r>
              <a:rPr lang="cs-CZ" sz="2100" b="1" dirty="0"/>
              <a:t>poskytována zejména přednemocniční neodkladná péče osobám se závažným postižením zdraví nebo v přímém ohrožení života</a:t>
            </a:r>
            <a:r>
              <a:rPr lang="cs-CZ" sz="2100" dirty="0"/>
              <a:t>. </a:t>
            </a:r>
            <a:endParaRPr lang="cs-CZ" sz="2100" dirty="0" smtClean="0"/>
          </a:p>
          <a:p>
            <a:r>
              <a:rPr lang="cs-CZ" sz="2100" dirty="0" smtClean="0"/>
              <a:t>Je odborně zajišťována  na základě tísňového volání na národní centrální linku 155, resp. v spolupráci s IZS evropským tísňovým číslem 112.</a:t>
            </a:r>
          </a:p>
          <a:p>
            <a:r>
              <a:rPr lang="cs-CZ" sz="2100" dirty="0" smtClean="0"/>
              <a:t>Součástí ZZS jsou i </a:t>
            </a:r>
            <a:r>
              <a:rPr lang="cs-CZ" sz="2100" u="sng" dirty="0" smtClean="0"/>
              <a:t>další činnosti, vymezené zákonem:</a:t>
            </a:r>
            <a:r>
              <a:rPr lang="cs-CZ" sz="2100" dirty="0" smtClean="0"/>
              <a:t> jedná se např. o leteckou záchrannou službu,  přepravu orgánů určených k transplantaci, poskytování instrukcí k zajištění první pomoci prostřednictvím elektronické komunikace, třídění osob v případech  hromadných neštěstích dle zásad urgentní medicíny, řízení a organizaci přednemocniční neodkladné péče, vyhodnocování stupně naléhavosti tísňového volání a rozhodování o nejvhodnějším řešení a další.  </a:t>
            </a:r>
            <a:endParaRPr lang="cs-CZ" sz="2100" dirty="0"/>
          </a:p>
        </p:txBody>
      </p:sp>
    </p:spTree>
    <p:extLst>
      <p:ext uri="{BB962C8B-B14F-4D97-AF65-F5344CB8AC3E}">
        <p14:creationId xmlns:p14="http://schemas.microsoft.com/office/powerpoint/2010/main" val="10438060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ZZS versus LSPP</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ZZS</a:t>
            </a:r>
            <a:r>
              <a:rPr lang="cs-CZ" dirty="0" smtClean="0"/>
              <a:t> je </a:t>
            </a:r>
            <a:r>
              <a:rPr lang="cs-CZ" dirty="0"/>
              <a:t>služba určená zejména k řešení náhlých a neočekávaných změn zdravotního stavu, zpravidla život bezprostředně nebo alespoň potenciálně ohrožujících</a:t>
            </a:r>
            <a:r>
              <a:rPr lang="cs-CZ" dirty="0" smtClean="0"/>
              <a:t>.</a:t>
            </a:r>
          </a:p>
          <a:p>
            <a:r>
              <a:rPr lang="cs-CZ" dirty="0" smtClean="0"/>
              <a:t> </a:t>
            </a:r>
            <a:r>
              <a:rPr lang="cs-CZ" dirty="0"/>
              <a:t>Indikací výjezdu jsou </a:t>
            </a:r>
            <a:r>
              <a:rPr lang="cs-CZ" dirty="0" smtClean="0"/>
              <a:t>především </a:t>
            </a:r>
            <a:r>
              <a:rPr lang="cs-CZ" dirty="0"/>
              <a:t>známky selhání nebo selhávání základních životních funkcí (vědomí, oběhu, dýchání), závažné úrazy, otravy a situace s výskytem většího počtu raněných. </a:t>
            </a:r>
            <a:endParaRPr lang="cs-CZ" dirty="0" smtClean="0"/>
          </a:p>
          <a:p>
            <a:r>
              <a:rPr lang="cs-CZ" b="1" dirty="0" smtClean="0"/>
              <a:t>Lékařská </a:t>
            </a:r>
            <a:r>
              <a:rPr lang="cs-CZ" b="1" dirty="0"/>
              <a:t>služba první </a:t>
            </a:r>
            <a:r>
              <a:rPr lang="cs-CZ" b="1" dirty="0" smtClean="0"/>
              <a:t>pomoci</a:t>
            </a:r>
            <a:r>
              <a:rPr lang="cs-CZ" dirty="0" smtClean="0"/>
              <a:t> – LSPP, „pohotovost“) </a:t>
            </a:r>
            <a:r>
              <a:rPr lang="cs-CZ" dirty="0"/>
              <a:t>je služba určená pro ošetření běžných, život neohrožujících onemocnění a pacientů s chronickým (dlouhodobým) onemocněním, jejichž zdravotní stav kolísá. Službu zajišťují výhradně praktičtí (dětští v případě dětské LSPP) lékaři. Lékaře je možné navštívit v pohotovostní ambulanci, případně si lze vyžádat jeho návštěvu v bytě. Rozsah vybavení a služeb odpovídá běžné praxi praktického lékaře, tj. je výrazně </a:t>
            </a:r>
            <a:r>
              <a:rPr lang="cs-CZ" dirty="0" smtClean="0"/>
              <a:t>omezenější než </a:t>
            </a:r>
            <a:r>
              <a:rPr lang="cs-CZ" dirty="0"/>
              <a:t>u </a:t>
            </a:r>
            <a:r>
              <a:rPr lang="cs-CZ" dirty="0" smtClean="0"/>
              <a:t>ZZS, </a:t>
            </a:r>
            <a:r>
              <a:rPr lang="cs-CZ" dirty="0"/>
              <a:t>ale naproti tomu LSPP disponuje např. recepty pro předpis léků </a:t>
            </a:r>
            <a:r>
              <a:rPr lang="cs-CZ" dirty="0" smtClean="0"/>
              <a:t>(ZZS </a:t>
            </a:r>
            <a:r>
              <a:rPr lang="cs-CZ" dirty="0"/>
              <a:t>zpravidla nikoliv, neboť by se neměla zabývat pacienty, kteří potřebují pouze domácí ošetřování). </a:t>
            </a:r>
          </a:p>
        </p:txBody>
      </p:sp>
    </p:spTree>
    <p:extLst>
      <p:ext uri="{BB962C8B-B14F-4D97-AF65-F5344CB8AC3E}">
        <p14:creationId xmlns:p14="http://schemas.microsoft.com/office/powerpoint/2010/main" val="26655668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ZZS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 dána především plánem pokrytí území  kraje výjezdovými základnami, ten stanoví počet a rozmístění  výjezdových základen tak, aby místo události na území obcí bylo dosažitelné z nejbližší výjezdové základny v </a:t>
            </a:r>
            <a:r>
              <a:rPr lang="cs-CZ" b="1" u="sng" dirty="0" smtClean="0"/>
              <a:t>dojezdové době do 20 minut.</a:t>
            </a:r>
            <a:r>
              <a:rPr lang="cs-CZ" dirty="0" smtClean="0"/>
              <a:t> </a:t>
            </a:r>
          </a:p>
          <a:p>
            <a:r>
              <a:rPr lang="cs-CZ" dirty="0"/>
              <a:t>Dojezdová </a:t>
            </a:r>
            <a:r>
              <a:rPr lang="cs-CZ" dirty="0" smtClean="0"/>
              <a:t>(DD)se </a:t>
            </a:r>
            <a:r>
              <a:rPr lang="cs-CZ" dirty="0"/>
              <a:t>počítá od okamžiku </a:t>
            </a:r>
            <a:r>
              <a:rPr lang="cs-CZ" u="sng" dirty="0"/>
              <a:t>převzetí pokynu </a:t>
            </a:r>
            <a:r>
              <a:rPr lang="cs-CZ" dirty="0"/>
              <a:t>k výjezdu výjezdovou skupinou </a:t>
            </a:r>
            <a:r>
              <a:rPr lang="cs-CZ" u="sng" dirty="0"/>
              <a:t>od operátora </a:t>
            </a:r>
            <a:r>
              <a:rPr lang="cs-CZ" dirty="0"/>
              <a:t>zdravotnického operačního </a:t>
            </a:r>
            <a:r>
              <a:rPr lang="cs-CZ" dirty="0" smtClean="0"/>
              <a:t>střediska.</a:t>
            </a:r>
          </a:p>
          <a:p>
            <a:r>
              <a:rPr lang="cs-CZ" dirty="0" smtClean="0"/>
              <a:t>DD </a:t>
            </a:r>
            <a:r>
              <a:rPr lang="cs-CZ" u="sng" dirty="0" smtClean="0"/>
              <a:t>musí </a:t>
            </a:r>
            <a:r>
              <a:rPr lang="cs-CZ" u="sng" dirty="0"/>
              <a:t>být dodržena </a:t>
            </a:r>
            <a:r>
              <a:rPr lang="cs-CZ" dirty="0"/>
              <a:t>s výjimkou případů nenadálých nepříznivých dopravních nebo povětrnostních podmínek nebo jiných případů hodných zvláštního zřetele; v těchto případech si poskytovatel zdravotnické záchranné služby vyžádá pomoc od ostatních složek </a:t>
            </a:r>
            <a:r>
              <a:rPr lang="cs-CZ" dirty="0" smtClean="0"/>
              <a:t>IZS.</a:t>
            </a:r>
          </a:p>
          <a:p>
            <a:r>
              <a:rPr lang="cs-CZ" dirty="0"/>
              <a:t>Plán pokrytí území kraje výjezdovými základnami </a:t>
            </a:r>
            <a:r>
              <a:rPr lang="cs-CZ" u="sng" dirty="0"/>
              <a:t>vydává kraj</a:t>
            </a:r>
            <a:r>
              <a:rPr lang="cs-CZ" dirty="0"/>
              <a:t>; plán musí být krajem aktualizován nejméně jednou za 2 </a:t>
            </a:r>
            <a:r>
              <a:rPr lang="cs-CZ" dirty="0" smtClean="0"/>
              <a:t>roky.</a:t>
            </a:r>
            <a:endParaRPr lang="cs-CZ" dirty="0"/>
          </a:p>
        </p:txBody>
      </p:sp>
    </p:spTree>
    <p:extLst>
      <p:ext uri="{BB962C8B-B14F-4D97-AF65-F5344CB8AC3E}">
        <p14:creationId xmlns:p14="http://schemas.microsoft.com/office/powerpoint/2010/main" val="1959193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ZZS</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Poskytovatelem </a:t>
            </a:r>
            <a:r>
              <a:rPr lang="cs-CZ" dirty="0" smtClean="0"/>
              <a:t>ZZS je </a:t>
            </a:r>
            <a:r>
              <a:rPr lang="cs-CZ" dirty="0"/>
              <a:t>příspěvková organizace zřízená </a:t>
            </a:r>
            <a:r>
              <a:rPr lang="cs-CZ" dirty="0" smtClean="0"/>
              <a:t>krajem, </a:t>
            </a:r>
            <a:r>
              <a:rPr lang="cs-CZ" dirty="0"/>
              <a:t>která má oprávnění k poskytování zdravotnické záchranné služby podle zákona o zdravotních službách</a:t>
            </a:r>
            <a:r>
              <a:rPr lang="cs-CZ" dirty="0" smtClean="0"/>
              <a:t>.</a:t>
            </a:r>
          </a:p>
          <a:p>
            <a:r>
              <a:rPr lang="cs-CZ" dirty="0" smtClean="0"/>
              <a:t>Poskytovatel je povinen poskytovat ZZS </a:t>
            </a:r>
            <a:r>
              <a:rPr lang="cs-CZ" u="sng" dirty="0" smtClean="0"/>
              <a:t>nepřetržitě</a:t>
            </a:r>
            <a:r>
              <a:rPr lang="cs-CZ" dirty="0" smtClean="0"/>
              <a:t>, ZZS je součástí IZS (s Policií ČR a hasičským záchranným sborem).</a:t>
            </a:r>
          </a:p>
          <a:p>
            <a:r>
              <a:rPr lang="cs-CZ" dirty="0" smtClean="0"/>
              <a:t>Každý poskytovatel ZZS sestavuje </a:t>
            </a:r>
            <a:r>
              <a:rPr lang="cs-CZ" u="sng" dirty="0" smtClean="0"/>
              <a:t>tzv. traumatologický plán</a:t>
            </a:r>
            <a:r>
              <a:rPr lang="cs-CZ" dirty="0" smtClean="0"/>
              <a:t>, který </a:t>
            </a:r>
            <a:r>
              <a:rPr lang="cs-CZ" dirty="0"/>
              <a:t>stanoví opatření a postupy uplatňované poskytovatelem </a:t>
            </a:r>
            <a:r>
              <a:rPr lang="cs-CZ" dirty="0" smtClean="0"/>
              <a:t>ZZS při </a:t>
            </a:r>
            <a:r>
              <a:rPr lang="cs-CZ" dirty="0"/>
              <a:t>zajišťování a poskytování přednemocniční neodkladné péče v případě hromadných </a:t>
            </a:r>
            <a:r>
              <a:rPr lang="cs-CZ" dirty="0" smtClean="0"/>
              <a:t>neštěstí; aktualizuje se nejméně 1x za 2 roky a předkládá se ke schválení krajskému úřadu (nejprve je třeba ho s krajem projednat).</a:t>
            </a:r>
            <a:endParaRPr lang="cs-CZ" dirty="0"/>
          </a:p>
        </p:txBody>
      </p:sp>
    </p:spTree>
    <p:extLst>
      <p:ext uri="{BB962C8B-B14F-4D97-AF65-F5344CB8AC3E}">
        <p14:creationId xmlns:p14="http://schemas.microsoft.com/office/powerpoint/2010/main" val="26505651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Součinnost poskytovatelů akutní lůžkové péče při poskytování ZZS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Poskytovatel akutní lůžkové péče je povinen:</a:t>
            </a:r>
          </a:p>
          <a:p>
            <a:r>
              <a:rPr lang="cs-CZ" b="1" dirty="0"/>
              <a:t>a)</a:t>
            </a:r>
            <a:r>
              <a:rPr lang="cs-CZ" dirty="0"/>
              <a:t> zřídit </a:t>
            </a:r>
            <a:r>
              <a:rPr lang="cs-CZ" u="sng" dirty="0"/>
              <a:t>kontaktní místo </a:t>
            </a:r>
            <a:r>
              <a:rPr lang="cs-CZ" dirty="0"/>
              <a:t>pro spolupráci s poskytovatelem </a:t>
            </a:r>
            <a:r>
              <a:rPr lang="cs-CZ" dirty="0" smtClean="0"/>
              <a:t>ZZS </a:t>
            </a:r>
            <a:r>
              <a:rPr lang="cs-CZ" dirty="0"/>
              <a:t>za účelem zajištění příjmu pacienta a neodkladného pokračování v poskytování zdravotních </a:t>
            </a:r>
            <a:r>
              <a:rPr lang="cs-CZ" dirty="0" smtClean="0"/>
              <a:t>služeb (může být součástí urgentního příjmu),</a:t>
            </a:r>
            <a:endParaRPr lang="cs-CZ" dirty="0"/>
          </a:p>
          <a:p>
            <a:r>
              <a:rPr lang="cs-CZ" b="1" dirty="0"/>
              <a:t>b)</a:t>
            </a:r>
            <a:r>
              <a:rPr lang="cs-CZ" dirty="0"/>
              <a:t> zajistit nepřetržité předávání informací o </a:t>
            </a:r>
            <a:r>
              <a:rPr lang="cs-CZ" u="sng" dirty="0"/>
              <a:t>počtu volných akutních lůžek </a:t>
            </a:r>
            <a:r>
              <a:rPr lang="cs-CZ" dirty="0"/>
              <a:t>svému kontaktnímu místu,</a:t>
            </a:r>
          </a:p>
          <a:p>
            <a:r>
              <a:rPr lang="cs-CZ" b="1" dirty="0"/>
              <a:t>c)</a:t>
            </a:r>
            <a:r>
              <a:rPr lang="cs-CZ" dirty="0"/>
              <a:t> nepřetržitě </a:t>
            </a:r>
            <a:r>
              <a:rPr lang="cs-CZ" u="sng" dirty="0"/>
              <a:t>spolupracovat</a:t>
            </a:r>
            <a:r>
              <a:rPr lang="cs-CZ" dirty="0"/>
              <a:t> prostřednictvím kontaktního místa se </a:t>
            </a:r>
            <a:r>
              <a:rPr lang="cs-CZ" u="sng" dirty="0"/>
              <a:t>zdravotnickým operačním </a:t>
            </a:r>
            <a:r>
              <a:rPr lang="cs-CZ" u="sng" dirty="0" smtClean="0"/>
              <a:t>střediskem</a:t>
            </a:r>
            <a:endParaRPr lang="cs-CZ" dirty="0"/>
          </a:p>
          <a:p>
            <a:r>
              <a:rPr lang="cs-CZ" b="1" dirty="0"/>
              <a:t>d)</a:t>
            </a:r>
            <a:r>
              <a:rPr lang="cs-CZ" dirty="0"/>
              <a:t> bezodkladně informovat zdravotnické operační středisko </a:t>
            </a:r>
            <a:r>
              <a:rPr lang="cs-CZ" dirty="0" smtClean="0"/>
              <a:t>o </a:t>
            </a:r>
            <a:r>
              <a:rPr lang="cs-CZ" dirty="0"/>
              <a:t>provozních závadách a jiných skutečnostech, které podstatně omezují poskytování neodkladné péče,</a:t>
            </a:r>
          </a:p>
          <a:p>
            <a:r>
              <a:rPr lang="cs-CZ" b="1" dirty="0"/>
              <a:t>e)</a:t>
            </a:r>
            <a:r>
              <a:rPr lang="cs-CZ" dirty="0"/>
              <a:t> poskytnout na výzvu poskytovatele </a:t>
            </a:r>
            <a:r>
              <a:rPr lang="cs-CZ" dirty="0" smtClean="0"/>
              <a:t>ZZS </a:t>
            </a:r>
            <a:r>
              <a:rPr lang="cs-CZ" dirty="0"/>
              <a:t>součinnost při záchranných a likvidačních pracích při řešení mimořádných událostí a krizových situací.</a:t>
            </a:r>
          </a:p>
          <a:p>
            <a:endParaRPr lang="cs-CZ" dirty="0"/>
          </a:p>
        </p:txBody>
      </p:sp>
    </p:spTree>
    <p:extLst>
      <p:ext uri="{BB962C8B-B14F-4D97-AF65-F5344CB8AC3E}">
        <p14:creationId xmlns:p14="http://schemas.microsoft.com/office/powerpoint/2010/main" val="12356000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Organizace zdravotnického zařízení poskytovatele ZZS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Zdravotnickým zařízením poskytovatele </a:t>
            </a:r>
            <a:r>
              <a:rPr lang="cs-CZ" dirty="0" smtClean="0"/>
              <a:t>ZZS se </a:t>
            </a:r>
            <a:r>
              <a:rPr lang="cs-CZ" dirty="0"/>
              <a:t>rozumí prostory a mobilní prostředky určené pro poskytování zdravotnické záchranné </a:t>
            </a:r>
            <a:r>
              <a:rPr lang="cs-CZ" dirty="0" smtClean="0"/>
              <a:t>služby</a:t>
            </a:r>
            <a:endParaRPr lang="cs-CZ" dirty="0"/>
          </a:p>
          <a:p>
            <a:r>
              <a:rPr lang="cs-CZ" u="sng" dirty="0" smtClean="0"/>
              <a:t>Tvoří ho vždy</a:t>
            </a:r>
            <a:r>
              <a:rPr lang="cs-CZ" dirty="0" smtClean="0"/>
              <a:t>:</a:t>
            </a:r>
            <a:endParaRPr lang="cs-CZ" dirty="0"/>
          </a:p>
          <a:p>
            <a:r>
              <a:rPr lang="cs-CZ" b="1" dirty="0"/>
              <a:t>a)</a:t>
            </a:r>
            <a:r>
              <a:rPr lang="cs-CZ" dirty="0"/>
              <a:t> ředitelství,</a:t>
            </a:r>
          </a:p>
          <a:p>
            <a:r>
              <a:rPr lang="cs-CZ" b="1" dirty="0"/>
              <a:t>b)</a:t>
            </a:r>
            <a:r>
              <a:rPr lang="cs-CZ" dirty="0"/>
              <a:t> zdravotnické operační středisko,</a:t>
            </a:r>
          </a:p>
          <a:p>
            <a:r>
              <a:rPr lang="cs-CZ" b="1" dirty="0"/>
              <a:t>c)</a:t>
            </a:r>
            <a:r>
              <a:rPr lang="cs-CZ" dirty="0"/>
              <a:t> výjezdové základny s výjezdovými skupinami,</a:t>
            </a:r>
          </a:p>
          <a:p>
            <a:r>
              <a:rPr lang="cs-CZ" b="1" dirty="0"/>
              <a:t>d)</a:t>
            </a:r>
            <a:r>
              <a:rPr lang="cs-CZ" dirty="0"/>
              <a:t> pracoviště krizové připravenosti,</a:t>
            </a:r>
          </a:p>
          <a:p>
            <a:r>
              <a:rPr lang="cs-CZ" b="1" dirty="0"/>
              <a:t>e)</a:t>
            </a:r>
            <a:r>
              <a:rPr lang="cs-CZ" dirty="0"/>
              <a:t> vzdělávací a výcvikové středisko.</a:t>
            </a:r>
          </a:p>
          <a:p>
            <a:endParaRPr lang="cs-CZ" dirty="0"/>
          </a:p>
        </p:txBody>
      </p:sp>
    </p:spTree>
    <p:extLst>
      <p:ext uri="{BB962C8B-B14F-4D97-AF65-F5344CB8AC3E}">
        <p14:creationId xmlns:p14="http://schemas.microsoft.com/office/powerpoint/2010/main" val="154390349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 provozního hlediska jsou nejvýznamnější součástí poskytovatele ZZS zdravotnické operační středisko a výjezdové základny s výjezdovými skupinami. </a:t>
            </a:r>
          </a:p>
          <a:p>
            <a:r>
              <a:rPr lang="cs-CZ" b="1" u="sng" dirty="0" smtClean="0"/>
              <a:t>Zdravotnické operační středisko </a:t>
            </a:r>
            <a:r>
              <a:rPr lang="cs-CZ" dirty="0" smtClean="0"/>
              <a:t> = centrálním pracovištěm operačního </a:t>
            </a:r>
            <a:r>
              <a:rPr lang="cs-CZ" dirty="0"/>
              <a:t>řízení, </a:t>
            </a:r>
            <a:r>
              <a:rPr lang="cs-CZ" dirty="0" smtClean="0"/>
              <a:t>pracuje </a:t>
            </a:r>
            <a:r>
              <a:rPr lang="cs-CZ" dirty="0"/>
              <a:t>v nepřetržitém </a:t>
            </a:r>
            <a:r>
              <a:rPr lang="cs-CZ" dirty="0" smtClean="0"/>
              <a:t>režimu.</a:t>
            </a:r>
          </a:p>
          <a:p>
            <a:r>
              <a:rPr lang="cs-CZ" dirty="0" smtClean="0"/>
              <a:t>Přijímá a vyhodnocuje tísňová volání , vydává pokyny výjezdovým skupinám, poskytuje instrukce k zajištění první pomoci prostřednictvím elektronické komunikace, zajišťuje komunikaci mezi poskytovatelem ZZS a poskytovateli akutní lůžkové péče, koordinuje předávání pacientů cílovým poskytovatelům akutní lůžkové péče…</a:t>
            </a:r>
          </a:p>
          <a:p>
            <a:r>
              <a:rPr lang="cs-CZ" b="1" u="sng" dirty="0" smtClean="0"/>
              <a:t>Výjezdová základna </a:t>
            </a:r>
            <a:r>
              <a:rPr lang="cs-CZ" dirty="0" smtClean="0"/>
              <a:t> = pracoviště, odkud je na pokyn operátora zdravotnického operačního střediska zpravidla vysílána výjezdová  skupina.</a:t>
            </a:r>
          </a:p>
          <a:p>
            <a:r>
              <a:rPr lang="cs-CZ" b="1" u="sng" dirty="0" smtClean="0"/>
              <a:t>Výjezdová skupina </a:t>
            </a:r>
            <a:r>
              <a:rPr lang="cs-CZ" dirty="0" smtClean="0"/>
              <a:t>má nejméně 2 členy z řad zdravotnických pracovníků, podle složení a povahy činnosti se člení na:</a:t>
            </a:r>
            <a:endParaRPr lang="cs-CZ" dirty="0"/>
          </a:p>
        </p:txBody>
      </p:sp>
    </p:spTree>
    <p:extLst>
      <p:ext uri="{BB962C8B-B14F-4D97-AF65-F5344CB8AC3E}">
        <p14:creationId xmlns:p14="http://schemas.microsoft.com/office/powerpoint/2010/main" val="1210939239"/>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11280</Words>
  <Application>Microsoft Office PowerPoint</Application>
  <PresentationFormat>Předvádění na obrazovce (4:3)</PresentationFormat>
  <Paragraphs>927</Paragraphs>
  <Slides>151</Slides>
  <Notes>2</Notes>
  <HiddenSlides>0</HiddenSlides>
  <MMClips>0</MMClips>
  <ScaleCrop>false</ScaleCrop>
  <HeadingPairs>
    <vt:vector size="4" baseType="variant">
      <vt:variant>
        <vt:lpstr>Motiv</vt:lpstr>
      </vt:variant>
      <vt:variant>
        <vt:i4>1</vt:i4>
      </vt:variant>
      <vt:variant>
        <vt:lpstr>Nadpisy snímků</vt:lpstr>
      </vt:variant>
      <vt:variant>
        <vt:i4>151</vt:i4>
      </vt:variant>
    </vt:vector>
  </HeadingPairs>
  <TitlesOfParts>
    <vt:vector size="152" baseType="lpstr">
      <vt:lpstr>Motiv systému Office</vt:lpstr>
      <vt:lpstr>Základy zdravotnického práva </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Prezentace aplikace PowerPoint</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Prezentace aplikace PowerPoint</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Zákon 374/2011 sb., o zdravotnické záchranné službě </vt:lpstr>
      <vt:lpstr>ZZS versus LSPP</vt:lpstr>
      <vt:lpstr>Dostupnost ZZS</vt:lpstr>
      <vt:lpstr>Poskytovatel ZZS</vt:lpstr>
      <vt:lpstr>Součinnost poskytovatelů akutní lůžkové péče při poskytování ZZS </vt:lpstr>
      <vt:lpstr>Organizace zdravotnického zařízení poskytovatele ZZS</vt:lpstr>
      <vt:lpstr>Prezentace aplikace PowerPoint</vt:lpstr>
      <vt:lpstr>Prezentace aplikace PowerPoint</vt:lpstr>
      <vt:lpstr>Oprávnění a povinnosti členů výjezdových skupin </vt:lpstr>
      <vt:lpstr>Prezentace aplikace PowerPoint</vt:lpstr>
      <vt:lpstr>Financování činnosti poskytovatele ZZS</vt:lpstr>
      <vt:lpstr>Působnost Ministerstva zdravotnictví a krajů</vt:lpstr>
      <vt:lpstr>Přestupky FO a PO</vt:lpstr>
      <vt:lpstr>Odchodné</vt:lpstr>
      <vt:lpstr>Stupně naléhavosti tísňového volání </vt:lpstr>
      <vt:lpstr>Prezentace aplikace PowerPoint</vt:lpstr>
      <vt:lpstr>Nasazení letecké výjezdové skupiny</vt:lpstr>
      <vt:lpstr>Prezentace aplikace PowerPoint</vt:lpstr>
      <vt:lpstr>Prezentace aplikace PowerPoint</vt:lpstr>
      <vt:lpstr>Odpovědnost ve zdravotnictví </vt:lpstr>
      <vt:lpstr>Prezentace aplikace PowerPoint</vt:lpstr>
      <vt:lpstr>Prezentace aplikace PowerPoint</vt:lpstr>
      <vt:lpstr>Prezentace aplikace PowerPoint</vt:lpstr>
      <vt:lpstr>Odpovědnost poskytovatelů ZS a zdravotnických pracovníků</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Základy zdravotnického práva </dc:title>
  <dc:creator>M</dc:creator>
  <cp:lastModifiedBy>M</cp:lastModifiedBy>
  <cp:revision>1</cp:revision>
  <dcterms:created xsi:type="dcterms:W3CDTF">2021-05-03T20:17:56Z</dcterms:created>
  <dcterms:modified xsi:type="dcterms:W3CDTF">2021-05-03T20:18:46Z</dcterms:modified>
</cp:coreProperties>
</file>