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7"/>
  </p:notesMasterIdLst>
  <p:handoutMasterIdLst>
    <p:handoutMasterId r:id="rId148"/>
  </p:handoutMasterIdLst>
  <p:sldIdLst>
    <p:sldId id="438" r:id="rId2"/>
    <p:sldId id="292" r:id="rId3"/>
    <p:sldId id="276" r:id="rId4"/>
    <p:sldId id="293" r:id="rId5"/>
    <p:sldId id="261" r:id="rId6"/>
    <p:sldId id="269" r:id="rId7"/>
    <p:sldId id="296" r:id="rId8"/>
    <p:sldId id="297" r:id="rId9"/>
    <p:sldId id="298" r:id="rId10"/>
    <p:sldId id="299" r:id="rId11"/>
    <p:sldId id="300" r:id="rId12"/>
    <p:sldId id="294" r:id="rId13"/>
    <p:sldId id="295" r:id="rId14"/>
    <p:sldId id="305" r:id="rId15"/>
    <p:sldId id="306" r:id="rId16"/>
    <p:sldId id="307" r:id="rId17"/>
    <p:sldId id="308" r:id="rId18"/>
    <p:sldId id="309" r:id="rId19"/>
    <p:sldId id="311" r:id="rId20"/>
    <p:sldId id="312" r:id="rId21"/>
    <p:sldId id="310" r:id="rId22"/>
    <p:sldId id="302" r:id="rId23"/>
    <p:sldId id="304" r:id="rId24"/>
    <p:sldId id="313" r:id="rId25"/>
    <p:sldId id="314" r:id="rId26"/>
    <p:sldId id="315" r:id="rId27"/>
    <p:sldId id="316" r:id="rId28"/>
    <p:sldId id="318" r:id="rId29"/>
    <p:sldId id="321" r:id="rId30"/>
    <p:sldId id="320" r:id="rId31"/>
    <p:sldId id="319" r:id="rId32"/>
    <p:sldId id="322" r:id="rId33"/>
    <p:sldId id="323" r:id="rId34"/>
    <p:sldId id="326" r:id="rId35"/>
    <p:sldId id="325" r:id="rId36"/>
    <p:sldId id="324" r:id="rId37"/>
    <p:sldId id="335" r:id="rId38"/>
    <p:sldId id="336" r:id="rId39"/>
    <p:sldId id="337" r:id="rId40"/>
    <p:sldId id="327" r:id="rId41"/>
    <p:sldId id="333" r:id="rId42"/>
    <p:sldId id="338" r:id="rId43"/>
    <p:sldId id="331" r:id="rId44"/>
    <p:sldId id="334" r:id="rId45"/>
    <p:sldId id="332" r:id="rId46"/>
    <p:sldId id="330" r:id="rId47"/>
    <p:sldId id="329" r:id="rId48"/>
    <p:sldId id="328" r:id="rId49"/>
    <p:sldId id="341" r:id="rId50"/>
    <p:sldId id="340" r:id="rId51"/>
    <p:sldId id="339" r:id="rId52"/>
    <p:sldId id="344" r:id="rId53"/>
    <p:sldId id="343" r:id="rId54"/>
    <p:sldId id="342" r:id="rId55"/>
    <p:sldId id="346" r:id="rId56"/>
    <p:sldId id="345" r:id="rId57"/>
    <p:sldId id="347" r:id="rId58"/>
    <p:sldId id="348" r:id="rId59"/>
    <p:sldId id="349" r:id="rId60"/>
    <p:sldId id="350" r:id="rId61"/>
    <p:sldId id="351" r:id="rId62"/>
    <p:sldId id="352" r:id="rId63"/>
    <p:sldId id="356" r:id="rId64"/>
    <p:sldId id="355" r:id="rId65"/>
    <p:sldId id="354" r:id="rId66"/>
    <p:sldId id="353" r:id="rId67"/>
    <p:sldId id="359" r:id="rId68"/>
    <p:sldId id="357" r:id="rId69"/>
    <p:sldId id="358" r:id="rId70"/>
    <p:sldId id="360" r:id="rId71"/>
    <p:sldId id="369" r:id="rId72"/>
    <p:sldId id="368" r:id="rId73"/>
    <p:sldId id="367" r:id="rId74"/>
    <p:sldId id="366" r:id="rId75"/>
    <p:sldId id="365" r:id="rId76"/>
    <p:sldId id="364" r:id="rId77"/>
    <p:sldId id="363" r:id="rId78"/>
    <p:sldId id="362" r:id="rId79"/>
    <p:sldId id="361" r:id="rId80"/>
    <p:sldId id="373" r:id="rId81"/>
    <p:sldId id="372" r:id="rId82"/>
    <p:sldId id="371" r:id="rId83"/>
    <p:sldId id="370" r:id="rId84"/>
    <p:sldId id="381" r:id="rId85"/>
    <p:sldId id="380" r:id="rId86"/>
    <p:sldId id="379" r:id="rId87"/>
    <p:sldId id="378" r:id="rId88"/>
    <p:sldId id="377" r:id="rId89"/>
    <p:sldId id="376" r:id="rId90"/>
    <p:sldId id="375" r:id="rId91"/>
    <p:sldId id="374" r:id="rId92"/>
    <p:sldId id="389" r:id="rId93"/>
    <p:sldId id="388" r:id="rId94"/>
    <p:sldId id="387" r:id="rId95"/>
    <p:sldId id="386" r:id="rId96"/>
    <p:sldId id="385" r:id="rId97"/>
    <p:sldId id="384" r:id="rId98"/>
    <p:sldId id="383" r:id="rId99"/>
    <p:sldId id="382" r:id="rId100"/>
    <p:sldId id="393" r:id="rId101"/>
    <p:sldId id="392" r:id="rId102"/>
    <p:sldId id="391" r:id="rId103"/>
    <p:sldId id="390" r:id="rId104"/>
    <p:sldId id="396" r:id="rId105"/>
    <p:sldId id="395" r:id="rId106"/>
    <p:sldId id="394" r:id="rId107"/>
    <p:sldId id="397" r:id="rId108"/>
    <p:sldId id="398" r:id="rId109"/>
    <p:sldId id="400" r:id="rId110"/>
    <p:sldId id="405" r:id="rId111"/>
    <p:sldId id="404" r:id="rId112"/>
    <p:sldId id="403" r:id="rId113"/>
    <p:sldId id="402" r:id="rId114"/>
    <p:sldId id="401" r:id="rId115"/>
    <p:sldId id="408" r:id="rId116"/>
    <p:sldId id="407" r:id="rId117"/>
    <p:sldId id="406" r:id="rId118"/>
    <p:sldId id="409" r:id="rId119"/>
    <p:sldId id="410" r:id="rId120"/>
    <p:sldId id="411" r:id="rId121"/>
    <p:sldId id="412" r:id="rId122"/>
    <p:sldId id="414" r:id="rId123"/>
    <p:sldId id="415" r:id="rId124"/>
    <p:sldId id="413" r:id="rId125"/>
    <p:sldId id="419" r:id="rId126"/>
    <p:sldId id="418" r:id="rId127"/>
    <p:sldId id="417" r:id="rId128"/>
    <p:sldId id="420" r:id="rId129"/>
    <p:sldId id="416" r:id="rId130"/>
    <p:sldId id="425" r:id="rId131"/>
    <p:sldId id="424" r:id="rId132"/>
    <p:sldId id="423" r:id="rId133"/>
    <p:sldId id="422" r:id="rId134"/>
    <p:sldId id="421" r:id="rId135"/>
    <p:sldId id="426" r:id="rId136"/>
    <p:sldId id="427" r:id="rId137"/>
    <p:sldId id="428" r:id="rId138"/>
    <p:sldId id="429" r:id="rId139"/>
    <p:sldId id="430" r:id="rId140"/>
    <p:sldId id="431" r:id="rId141"/>
    <p:sldId id="434" r:id="rId142"/>
    <p:sldId id="433" r:id="rId143"/>
    <p:sldId id="432" r:id="rId144"/>
    <p:sldId id="437" r:id="rId145"/>
    <p:sldId id="317" r:id="rId14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438"/>
          </p14:sldIdLst>
        </p14:section>
        <p14:section name="1. Charakteristika zdravotnictví z pohledu ekonomické teorie" id="{5A5C37F6-149B-4EEF-9F95-D5956D1926F9}">
          <p14:sldIdLst>
            <p14:sldId id="292"/>
            <p14:sldId id="276"/>
            <p14:sldId id="293"/>
            <p14:sldId id="261"/>
            <p14:sldId id="269"/>
            <p14:sldId id="296"/>
            <p14:sldId id="297"/>
            <p14:sldId id="298"/>
            <p14:sldId id="299"/>
            <p14:sldId id="300"/>
            <p14:sldId id="294"/>
            <p14:sldId id="295"/>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ravotních služeb" id="{FA8E1241-367B-44EC-95C9-554AD8B49757}">
          <p14:sldIdLst>
            <p14:sldId id="323"/>
            <p14:sldId id="326"/>
            <p14:sldId id="325"/>
            <p14:sldId id="324"/>
            <p14:sldId id="335"/>
            <p14:sldId id="336"/>
            <p14:sldId id="337"/>
            <p14:sldId id="327"/>
            <p14:sldId id="333"/>
            <p14:sldId id="338"/>
            <p14:sldId id="331"/>
            <p14:sldId id="334"/>
            <p14:sldId id="332"/>
            <p14:sldId id="330"/>
            <p14:sldId id="329"/>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48"/>
            <p14:sldId id="349"/>
            <p14:sldId id="350"/>
            <p14:sldId id="351"/>
            <p14:sldId id="352"/>
            <p14:sldId id="356"/>
            <p14:sldId id="355"/>
            <p14:sldId id="354"/>
            <p14:sldId id="353"/>
            <p14:sldId id="359"/>
            <p14:sldId id="357"/>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83"/>
            <p14:sldId id="382"/>
            <p14:sldId id="393"/>
            <p14:sldId id="392"/>
            <p14:sldId id="391"/>
            <p14:sldId id="390"/>
            <p14:sldId id="396"/>
            <p14:sldId id="395"/>
            <p14:sldId id="394"/>
            <p14:sldId id="397"/>
            <p14:sldId id="398"/>
            <p14:sldId id="40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0"/>
            <p14:sldId id="431"/>
            <p14:sldId id="434"/>
            <p14:sldId id="433"/>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94660"/>
  </p:normalViewPr>
  <p:slideViewPr>
    <p:cSldViewPr>
      <p:cViewPr varScale="1">
        <p:scale>
          <a:sx n="70" d="100"/>
          <a:sy n="70" d="100"/>
        </p:scale>
        <p:origin x="1014" y="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handoutMaster" Target="handoutMasters/handoutMaster1.xml"/><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FA939-9C42-427B-A223-72E5B9C771C2}" type="doc">
      <dgm:prSet loTypeId="urn:microsoft.com/office/officeart/2005/8/layout/process1" loCatId="process" qsTypeId="urn:microsoft.com/office/officeart/2005/8/quickstyle/simple1" qsCatId="simple" csTypeId="urn:microsoft.com/office/officeart/2005/8/colors/accent1_2" csCatId="accent1" phldr="1"/>
      <dgm:spPr/>
    </dgm:pt>
    <dgm:pt modelId="{A9EA5059-2B45-4025-9133-6F9D18C16676}">
      <dgm:prSet phldrT="[Text]"/>
      <dgm:spPr>
        <a:solidFill>
          <a:schemeClr val="tx2">
            <a:lumMod val="75000"/>
          </a:schemeClr>
        </a:solidFill>
      </dgm:spPr>
      <dgm:t>
        <a:bodyPr/>
        <a:lstStyle/>
        <a:p>
          <a:r>
            <a:rPr lang="cs-CZ" b="1" dirty="0"/>
            <a:t>Zdraví jednotlivce</a:t>
          </a:r>
        </a:p>
        <a:p>
          <a:r>
            <a:rPr lang="cs-CZ" dirty="0"/>
            <a:t>(kvalita života)</a:t>
          </a:r>
        </a:p>
      </dgm:t>
    </dgm:pt>
    <dgm:pt modelId="{B4E265E5-9572-42A6-8922-95B0A739FFB5}" type="parTrans" cxnId="{F4A654DD-6FFC-48A1-A999-1398E9E9A1EB}">
      <dgm:prSet/>
      <dgm:spPr/>
      <dgm:t>
        <a:bodyPr/>
        <a:lstStyle/>
        <a:p>
          <a:endParaRPr lang="cs-CZ"/>
        </a:p>
      </dgm:t>
    </dgm:pt>
    <dgm:pt modelId="{A0D66D3A-2566-44D9-ACB3-0611A576C7B3}" type="sibTrans" cxnId="{F4A654DD-6FFC-48A1-A999-1398E9E9A1EB}">
      <dgm:prSet/>
      <dgm:spPr>
        <a:solidFill>
          <a:schemeClr val="bg2">
            <a:lumMod val="50000"/>
          </a:schemeClr>
        </a:solidFill>
      </dgm:spPr>
      <dgm:t>
        <a:bodyPr/>
        <a:lstStyle/>
        <a:p>
          <a:endParaRPr lang="cs-CZ"/>
        </a:p>
      </dgm:t>
    </dgm:pt>
    <dgm:pt modelId="{E171A57D-D3EA-4515-9CF4-28BC099EC05E}">
      <dgm:prSet phldrT="[Text]"/>
      <dgm:spPr>
        <a:solidFill>
          <a:schemeClr val="tx2">
            <a:lumMod val="75000"/>
          </a:schemeClr>
        </a:solidFill>
      </dgm:spPr>
      <dgm:t>
        <a:bodyPr/>
        <a:lstStyle/>
        <a:p>
          <a:r>
            <a:rPr lang="cs-CZ" b="1" dirty="0"/>
            <a:t>Rodina </a:t>
          </a:r>
        </a:p>
        <a:p>
          <a:r>
            <a:rPr lang="cs-CZ" b="1" dirty="0"/>
            <a:t>(</a:t>
          </a:r>
          <a:r>
            <a:rPr lang="cs-CZ" b="0" dirty="0"/>
            <a:t>kvalita života celé rodiny)</a:t>
          </a:r>
          <a:endParaRPr lang="cs-CZ" b="1" dirty="0"/>
        </a:p>
      </dgm:t>
    </dgm:pt>
    <dgm:pt modelId="{2A1702F7-AE88-447F-ADB1-5E81B36FE685}" type="parTrans" cxnId="{9C014985-D6D7-4A23-91A8-88B9F7706356}">
      <dgm:prSet/>
      <dgm:spPr/>
      <dgm:t>
        <a:bodyPr/>
        <a:lstStyle/>
        <a:p>
          <a:endParaRPr lang="cs-CZ"/>
        </a:p>
      </dgm:t>
    </dgm:pt>
    <dgm:pt modelId="{F305292D-946B-4858-BF4D-1CA62E6F1E0E}" type="sibTrans" cxnId="{9C014985-D6D7-4A23-91A8-88B9F7706356}">
      <dgm:prSet/>
      <dgm:spPr>
        <a:solidFill>
          <a:schemeClr val="bg2">
            <a:lumMod val="50000"/>
          </a:schemeClr>
        </a:solidFill>
      </dgm:spPr>
      <dgm:t>
        <a:bodyPr/>
        <a:lstStyle/>
        <a:p>
          <a:endParaRPr lang="cs-CZ"/>
        </a:p>
      </dgm:t>
    </dgm:pt>
    <dgm:pt modelId="{39F85300-C49E-497D-858F-2BB5ED1BB5E6}">
      <dgm:prSet phldrT="[Text]"/>
      <dgm:spPr>
        <a:solidFill>
          <a:schemeClr val="tx2">
            <a:lumMod val="75000"/>
          </a:schemeClr>
        </a:solidFill>
      </dgm:spPr>
      <dgm:t>
        <a:bodyPr/>
        <a:lstStyle/>
        <a:p>
          <a:r>
            <a:rPr lang="cs-CZ" b="1" dirty="0"/>
            <a:t>Společnost </a:t>
          </a:r>
        </a:p>
        <a:p>
          <a:r>
            <a:rPr lang="cs-CZ" b="0" dirty="0"/>
            <a:t>(výkonnost populace)</a:t>
          </a:r>
        </a:p>
      </dgm:t>
    </dgm:pt>
    <dgm:pt modelId="{629E17DE-C936-4360-B29B-5CA1A0C18E80}" type="parTrans" cxnId="{C5BE0345-C6FD-4F22-9651-53CF7FC7EFCE}">
      <dgm:prSet/>
      <dgm:spPr/>
      <dgm:t>
        <a:bodyPr/>
        <a:lstStyle/>
        <a:p>
          <a:endParaRPr lang="cs-CZ"/>
        </a:p>
      </dgm:t>
    </dgm:pt>
    <dgm:pt modelId="{96750A4C-CC8E-409F-8735-DBB657194BC1}" type="sibTrans" cxnId="{C5BE0345-C6FD-4F22-9651-53CF7FC7EFCE}">
      <dgm:prSet/>
      <dgm:spPr/>
      <dgm:t>
        <a:bodyPr/>
        <a:lstStyle/>
        <a:p>
          <a:endParaRPr lang="cs-CZ"/>
        </a:p>
      </dgm:t>
    </dgm:pt>
    <dgm:pt modelId="{A6074105-2FA1-4AF1-A6B8-676C3B5506D3}" type="pres">
      <dgm:prSet presAssocID="{4A5FA939-9C42-427B-A223-72E5B9C771C2}" presName="Name0" presStyleCnt="0">
        <dgm:presLayoutVars>
          <dgm:dir/>
          <dgm:resizeHandles val="exact"/>
        </dgm:presLayoutVars>
      </dgm:prSet>
      <dgm:spPr/>
    </dgm:pt>
    <dgm:pt modelId="{4405C694-A366-4FA1-A2D3-3DA47541E94C}" type="pres">
      <dgm:prSet presAssocID="{A9EA5059-2B45-4025-9133-6F9D18C16676}" presName="node" presStyleLbl="node1" presStyleIdx="0" presStyleCnt="3" custScaleX="183086" custScaleY="152571">
        <dgm:presLayoutVars>
          <dgm:bulletEnabled val="1"/>
        </dgm:presLayoutVars>
      </dgm:prSet>
      <dgm:spPr/>
      <dgm:t>
        <a:bodyPr/>
        <a:lstStyle/>
        <a:p>
          <a:endParaRPr lang="cs-CZ"/>
        </a:p>
      </dgm:t>
    </dgm:pt>
    <dgm:pt modelId="{97A5095E-74FF-46AF-B476-F03E1B7839BE}" type="pres">
      <dgm:prSet presAssocID="{A0D66D3A-2566-44D9-ACB3-0611A576C7B3}" presName="sibTrans" presStyleLbl="sibTrans2D1" presStyleIdx="0" presStyleCnt="2"/>
      <dgm:spPr/>
      <dgm:t>
        <a:bodyPr/>
        <a:lstStyle/>
        <a:p>
          <a:endParaRPr lang="cs-CZ"/>
        </a:p>
      </dgm:t>
    </dgm:pt>
    <dgm:pt modelId="{6D20E22C-BE7C-48A1-887E-959558A1905D}" type="pres">
      <dgm:prSet presAssocID="{A0D66D3A-2566-44D9-ACB3-0611A576C7B3}" presName="connectorText" presStyleLbl="sibTrans2D1" presStyleIdx="0" presStyleCnt="2"/>
      <dgm:spPr/>
      <dgm:t>
        <a:bodyPr/>
        <a:lstStyle/>
        <a:p>
          <a:endParaRPr lang="cs-CZ"/>
        </a:p>
      </dgm:t>
    </dgm:pt>
    <dgm:pt modelId="{C11C922E-5DB2-4EB9-8814-CA6BFBD8691B}" type="pres">
      <dgm:prSet presAssocID="{E171A57D-D3EA-4515-9CF4-28BC099EC05E}" presName="node" presStyleLbl="node1" presStyleIdx="1" presStyleCnt="3" custScaleX="184487" custScaleY="152571">
        <dgm:presLayoutVars>
          <dgm:bulletEnabled val="1"/>
        </dgm:presLayoutVars>
      </dgm:prSet>
      <dgm:spPr/>
      <dgm:t>
        <a:bodyPr/>
        <a:lstStyle/>
        <a:p>
          <a:endParaRPr lang="cs-CZ"/>
        </a:p>
      </dgm:t>
    </dgm:pt>
    <dgm:pt modelId="{F2D8459E-2D40-4243-B3E9-4F30AED38B35}" type="pres">
      <dgm:prSet presAssocID="{F305292D-946B-4858-BF4D-1CA62E6F1E0E}" presName="sibTrans" presStyleLbl="sibTrans2D1" presStyleIdx="1" presStyleCnt="2"/>
      <dgm:spPr/>
      <dgm:t>
        <a:bodyPr/>
        <a:lstStyle/>
        <a:p>
          <a:endParaRPr lang="cs-CZ"/>
        </a:p>
      </dgm:t>
    </dgm:pt>
    <dgm:pt modelId="{89F677F7-F32A-4DC9-8E6A-13D5D0AD3F22}" type="pres">
      <dgm:prSet presAssocID="{F305292D-946B-4858-BF4D-1CA62E6F1E0E}" presName="connectorText" presStyleLbl="sibTrans2D1" presStyleIdx="1" presStyleCnt="2"/>
      <dgm:spPr/>
      <dgm:t>
        <a:bodyPr/>
        <a:lstStyle/>
        <a:p>
          <a:endParaRPr lang="cs-CZ"/>
        </a:p>
      </dgm:t>
    </dgm:pt>
    <dgm:pt modelId="{1C077AD7-46B4-4453-816C-10EABA793D96}" type="pres">
      <dgm:prSet presAssocID="{39F85300-C49E-497D-858F-2BB5ED1BB5E6}" presName="node" presStyleLbl="node1" presStyleIdx="2" presStyleCnt="3" custScaleX="186776" custScaleY="146856">
        <dgm:presLayoutVars>
          <dgm:bulletEnabled val="1"/>
        </dgm:presLayoutVars>
      </dgm:prSet>
      <dgm:spPr/>
      <dgm:t>
        <a:bodyPr/>
        <a:lstStyle/>
        <a:p>
          <a:endParaRPr lang="cs-CZ"/>
        </a:p>
      </dgm:t>
    </dgm:pt>
  </dgm:ptLst>
  <dgm:cxnLst>
    <dgm:cxn modelId="{1FA5D8E6-2920-42B4-9E11-DB077C8C11FC}" type="presOf" srcId="{A0D66D3A-2566-44D9-ACB3-0611A576C7B3}" destId="{97A5095E-74FF-46AF-B476-F03E1B7839BE}" srcOrd="0" destOrd="0" presId="urn:microsoft.com/office/officeart/2005/8/layout/process1"/>
    <dgm:cxn modelId="{5A442933-F159-4A80-9E34-53A5811FFE7D}" type="presOf" srcId="{4A5FA939-9C42-427B-A223-72E5B9C771C2}" destId="{A6074105-2FA1-4AF1-A6B8-676C3B5506D3}" srcOrd="0" destOrd="0" presId="urn:microsoft.com/office/officeart/2005/8/layout/process1"/>
    <dgm:cxn modelId="{6BCB1029-FA26-42E6-8C1C-5101F400488C}" type="presOf" srcId="{F305292D-946B-4858-BF4D-1CA62E6F1E0E}" destId="{F2D8459E-2D40-4243-B3E9-4F30AED38B35}" srcOrd="0" destOrd="0" presId="urn:microsoft.com/office/officeart/2005/8/layout/process1"/>
    <dgm:cxn modelId="{9C014985-D6D7-4A23-91A8-88B9F7706356}" srcId="{4A5FA939-9C42-427B-A223-72E5B9C771C2}" destId="{E171A57D-D3EA-4515-9CF4-28BC099EC05E}" srcOrd="1" destOrd="0" parTransId="{2A1702F7-AE88-447F-ADB1-5E81B36FE685}" sibTransId="{F305292D-946B-4858-BF4D-1CA62E6F1E0E}"/>
    <dgm:cxn modelId="{0D68FC60-00CA-4AE1-BB94-7421C02DFC53}" type="presOf" srcId="{39F85300-C49E-497D-858F-2BB5ED1BB5E6}" destId="{1C077AD7-46B4-4453-816C-10EABA793D96}" srcOrd="0" destOrd="0" presId="urn:microsoft.com/office/officeart/2005/8/layout/process1"/>
    <dgm:cxn modelId="{3F5B60CF-BD51-4D6E-BAB9-476126F18912}" type="presOf" srcId="{A0D66D3A-2566-44D9-ACB3-0611A576C7B3}" destId="{6D20E22C-BE7C-48A1-887E-959558A1905D}" srcOrd="1" destOrd="0" presId="urn:microsoft.com/office/officeart/2005/8/layout/process1"/>
    <dgm:cxn modelId="{C5BE0345-C6FD-4F22-9651-53CF7FC7EFCE}" srcId="{4A5FA939-9C42-427B-A223-72E5B9C771C2}" destId="{39F85300-C49E-497D-858F-2BB5ED1BB5E6}" srcOrd="2" destOrd="0" parTransId="{629E17DE-C936-4360-B29B-5CA1A0C18E80}" sibTransId="{96750A4C-CC8E-409F-8735-DBB657194BC1}"/>
    <dgm:cxn modelId="{F4A654DD-6FFC-48A1-A999-1398E9E9A1EB}" srcId="{4A5FA939-9C42-427B-A223-72E5B9C771C2}" destId="{A9EA5059-2B45-4025-9133-6F9D18C16676}" srcOrd="0" destOrd="0" parTransId="{B4E265E5-9572-42A6-8922-95B0A739FFB5}" sibTransId="{A0D66D3A-2566-44D9-ACB3-0611A576C7B3}"/>
    <dgm:cxn modelId="{87ED95AD-B21E-4EFB-BD55-41EADC1AF7B4}" type="presOf" srcId="{E171A57D-D3EA-4515-9CF4-28BC099EC05E}" destId="{C11C922E-5DB2-4EB9-8814-CA6BFBD8691B}" srcOrd="0" destOrd="0" presId="urn:microsoft.com/office/officeart/2005/8/layout/process1"/>
    <dgm:cxn modelId="{2EE2331C-056A-408B-A7CF-04804379C040}" type="presOf" srcId="{F305292D-946B-4858-BF4D-1CA62E6F1E0E}" destId="{89F677F7-F32A-4DC9-8E6A-13D5D0AD3F22}" srcOrd="1" destOrd="0" presId="urn:microsoft.com/office/officeart/2005/8/layout/process1"/>
    <dgm:cxn modelId="{F288178A-270A-4989-AE14-3865F9142121}" type="presOf" srcId="{A9EA5059-2B45-4025-9133-6F9D18C16676}" destId="{4405C694-A366-4FA1-A2D3-3DA47541E94C}" srcOrd="0" destOrd="0" presId="urn:microsoft.com/office/officeart/2005/8/layout/process1"/>
    <dgm:cxn modelId="{1EF602D6-2332-482D-B412-06E6802D8D84}" type="presParOf" srcId="{A6074105-2FA1-4AF1-A6B8-676C3B5506D3}" destId="{4405C694-A366-4FA1-A2D3-3DA47541E94C}" srcOrd="0" destOrd="0" presId="urn:microsoft.com/office/officeart/2005/8/layout/process1"/>
    <dgm:cxn modelId="{F8FF36AB-301A-4456-9F2A-C05C82157E3C}" type="presParOf" srcId="{A6074105-2FA1-4AF1-A6B8-676C3B5506D3}" destId="{97A5095E-74FF-46AF-B476-F03E1B7839BE}" srcOrd="1" destOrd="0" presId="urn:microsoft.com/office/officeart/2005/8/layout/process1"/>
    <dgm:cxn modelId="{64FFBB98-80AD-40FC-ADD8-51953FA8D226}" type="presParOf" srcId="{97A5095E-74FF-46AF-B476-F03E1B7839BE}" destId="{6D20E22C-BE7C-48A1-887E-959558A1905D}" srcOrd="0" destOrd="0" presId="urn:microsoft.com/office/officeart/2005/8/layout/process1"/>
    <dgm:cxn modelId="{182082D1-3902-4FCA-9C69-086B79191670}" type="presParOf" srcId="{A6074105-2FA1-4AF1-A6B8-676C3B5506D3}" destId="{C11C922E-5DB2-4EB9-8814-CA6BFBD8691B}" srcOrd="2" destOrd="0" presId="urn:microsoft.com/office/officeart/2005/8/layout/process1"/>
    <dgm:cxn modelId="{CD5C943A-5A8C-4A41-8A95-9129832F38A4}" type="presParOf" srcId="{A6074105-2FA1-4AF1-A6B8-676C3B5506D3}" destId="{F2D8459E-2D40-4243-B3E9-4F30AED38B35}" srcOrd="3" destOrd="0" presId="urn:microsoft.com/office/officeart/2005/8/layout/process1"/>
    <dgm:cxn modelId="{9E8141A3-4E6C-4549-A75F-216DC0C18FF5}" type="presParOf" srcId="{F2D8459E-2D40-4243-B3E9-4F30AED38B35}" destId="{89F677F7-F32A-4DC9-8E6A-13D5D0AD3F22}" srcOrd="0" destOrd="0" presId="urn:microsoft.com/office/officeart/2005/8/layout/process1"/>
    <dgm:cxn modelId="{65485A4F-3F9B-4E88-8989-78EC32972DBB}" type="presParOf" srcId="{A6074105-2FA1-4AF1-A6B8-676C3B5506D3}" destId="{1C077AD7-46B4-4453-816C-10EABA793D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a:solidFill>
                <a:srgbClr val="002060"/>
              </a:solidFill>
            </a:rPr>
            <a:t>úplné vlastní náklady na výrobu (výrobní cena)</a:t>
          </a:r>
        </a:p>
        <a:p>
          <a:r>
            <a:rPr lang="cs-CZ" b="1" dirty="0">
              <a:solidFill>
                <a:srgbClr val="002060"/>
              </a:solidFill>
            </a:rPr>
            <a:t>+</a:t>
          </a:r>
        </a:p>
        <a:p>
          <a:r>
            <a:rPr lang="cs-CZ" b="1" dirty="0">
              <a:solidFill>
                <a:srgbClr val="002060"/>
              </a:solidFill>
            </a:rPr>
            <a:t>zisk výrobce</a:t>
          </a:r>
        </a:p>
        <a:p>
          <a:r>
            <a:rPr lang="cs-CZ" b="1" dirty="0">
              <a:solidFill>
                <a:srgbClr val="002060"/>
              </a:solidFill>
            </a:rPr>
            <a:t>=</a:t>
          </a:r>
        </a:p>
        <a:p>
          <a:r>
            <a:rPr lang="cs-CZ" b="1" dirty="0">
              <a:solidFill>
                <a:srgbClr val="002060"/>
              </a:solidFill>
            </a:rPr>
            <a:t>za tuto cenu se prodá velkodistributorům</a:t>
          </a: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a:solidFill>
                <a:srgbClr val="002060"/>
              </a:solidFill>
            </a:rPr>
            <a:t>velkodistributoři přičtou svoji obchodní přirážku (marži) a prodají je maloobchodním prodejcům (lékárnám) za tzv. velkoobchodní ceny</a:t>
          </a: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a:solidFill>
                <a:srgbClr val="002060"/>
              </a:solidFill>
            </a:rPr>
            <a:t>lékárny přičtou své vlastní marže, která zahrnuje jejich náklady a zisk, prodávají tyto léky konečným spotřebitelům za tzv. maloobchodní cenu</a:t>
          </a: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t>
        <a:bodyPr/>
        <a:lstStyle/>
        <a:p>
          <a:endParaRPr lang="cs-CZ"/>
        </a:p>
      </dgm:t>
    </dgm:pt>
    <dgm:pt modelId="{4D447013-D584-409B-86EF-AD09CC275CF3}" type="pres">
      <dgm:prSet presAssocID="{A2A7F99A-103E-4516-88AD-35A2397641A9}" presName="sibTrans" presStyleLbl="sibTrans2D1" presStyleIdx="0" presStyleCnt="2"/>
      <dgm:spPr/>
      <dgm:t>
        <a:bodyPr/>
        <a:lstStyle/>
        <a:p>
          <a:endParaRPr lang="cs-CZ"/>
        </a:p>
      </dgm:t>
    </dgm:pt>
    <dgm:pt modelId="{1A639093-260E-4269-888F-A0FC976507C9}" type="pres">
      <dgm:prSet presAssocID="{A2A7F99A-103E-4516-88AD-35A2397641A9}" presName="connectorText" presStyleLbl="sibTrans2D1" presStyleIdx="0" presStyleCnt="2"/>
      <dgm:spPr/>
      <dgm:t>
        <a:bodyPr/>
        <a:lstStyle/>
        <a:p>
          <a:endParaRPr lang="cs-CZ"/>
        </a:p>
      </dgm:t>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t>
        <a:bodyPr/>
        <a:lstStyle/>
        <a:p>
          <a:endParaRPr lang="cs-CZ"/>
        </a:p>
      </dgm:t>
    </dgm:pt>
    <dgm:pt modelId="{4B164F9A-2487-43D1-8458-E786D29EB4BA}" type="pres">
      <dgm:prSet presAssocID="{022B7FEE-D13B-4FB7-8F65-EA5B4D084E03}" presName="sibTrans" presStyleLbl="sibTrans2D1" presStyleIdx="1" presStyleCnt="2"/>
      <dgm:spPr/>
      <dgm:t>
        <a:bodyPr/>
        <a:lstStyle/>
        <a:p>
          <a:endParaRPr lang="cs-CZ"/>
        </a:p>
      </dgm:t>
    </dgm:pt>
    <dgm:pt modelId="{E272EFB8-F75B-461E-9267-647BCF58E257}" type="pres">
      <dgm:prSet presAssocID="{022B7FEE-D13B-4FB7-8F65-EA5B4D084E03}" presName="connectorText" presStyleLbl="sibTrans2D1" presStyleIdx="1" presStyleCnt="2"/>
      <dgm:spPr/>
      <dgm:t>
        <a:bodyPr/>
        <a:lstStyle/>
        <a:p>
          <a:endParaRPr lang="cs-CZ"/>
        </a:p>
      </dgm:t>
    </dgm:pt>
    <dgm:pt modelId="{8758A447-77A6-480B-BA54-5B7BFE5FFC82}" type="pres">
      <dgm:prSet presAssocID="{D0A46B03-34CF-47AE-9933-18EB4D9B5B10}" presName="node" presStyleLbl="node1" presStyleIdx="2" presStyleCnt="3">
        <dgm:presLayoutVars>
          <dgm:bulletEnabled val="1"/>
        </dgm:presLayoutVars>
      </dgm:prSet>
      <dgm:spPr/>
      <dgm:t>
        <a:bodyPr/>
        <a:lstStyle/>
        <a:p>
          <a:endParaRPr lang="cs-CZ"/>
        </a:p>
      </dgm:t>
    </dgm:pt>
  </dgm:ptLst>
  <dgm:cxnLst>
    <dgm:cxn modelId="{737911FF-B148-470E-BD85-80E767765368}" type="presOf" srcId="{4A2672EB-E68D-460E-979A-565E8B3594D8}" destId="{9EAAD854-752F-45E6-85D7-CF8B9CB40909}" srcOrd="0" destOrd="0" presId="urn:microsoft.com/office/officeart/2005/8/layout/process1"/>
    <dgm:cxn modelId="{AB9E6F0F-D539-450E-B0E6-EEEC8239EB83}" type="presOf" srcId="{A9CDF6E7-886B-4651-9A9E-A590CE6AB0A2}" destId="{31E9AA37-2F44-42E6-9F09-7283756F12C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43513D06-719B-4184-BE09-74E4CCC76A00}" srcId="{4A2672EB-E68D-460E-979A-565E8B3594D8}" destId="{A9CDF6E7-886B-4651-9A9E-A590CE6AB0A2}" srcOrd="0" destOrd="0" parTransId="{8893BBB3-8E6E-4B44-99AA-78064F16A569}" sibTransId="{A2A7F99A-103E-4516-88AD-35A2397641A9}"/>
    <dgm:cxn modelId="{637F6476-97A5-4D2E-AA33-D599465A355A}" type="presOf" srcId="{022B7FEE-D13B-4FB7-8F65-EA5B4D084E03}" destId="{4B164F9A-2487-43D1-8458-E786D29EB4BA}"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F880CFF-BD5D-4E5B-B171-BEB9F8D638A5}" type="presOf" srcId="{022B7FEE-D13B-4FB7-8F65-EA5B4D084E03}" destId="{E272EFB8-F75B-461E-9267-647BCF58E257}"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5C694-A366-4FA1-A2D3-3DA47541E94C}">
      <dsp:nvSpPr>
        <dsp:cNvPr id="0" name=""/>
        <dsp:cNvSpPr/>
      </dsp:nvSpPr>
      <dsp:spPr>
        <a:xfrm>
          <a:off x="3988" y="633989"/>
          <a:ext cx="2117329"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Zdraví jednotlivce</a:t>
          </a:r>
        </a:p>
        <a:p>
          <a:pPr lvl="0" algn="ctr" defTabSz="755650">
            <a:lnSpc>
              <a:spcPct val="90000"/>
            </a:lnSpc>
            <a:spcBef>
              <a:spcPct val="0"/>
            </a:spcBef>
            <a:spcAft>
              <a:spcPct val="35000"/>
            </a:spcAft>
          </a:pPr>
          <a:r>
            <a:rPr lang="cs-CZ" sz="1700" kern="1200" dirty="0"/>
            <a:t>(kvalita života)</a:t>
          </a:r>
        </a:p>
      </dsp:txBody>
      <dsp:txXfrm>
        <a:off x="36449" y="666450"/>
        <a:ext cx="2052407" cy="1043362"/>
      </dsp:txXfrm>
    </dsp:sp>
    <dsp:sp modelId="{97A5095E-74FF-46AF-B476-F03E1B7839BE}">
      <dsp:nvSpPr>
        <dsp:cNvPr id="0" name=""/>
        <dsp:cNvSpPr/>
      </dsp:nvSpPr>
      <dsp:spPr>
        <a:xfrm>
          <a:off x="2236964"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236964" y="1102091"/>
        <a:ext cx="171620" cy="172081"/>
      </dsp:txXfrm>
    </dsp:sp>
    <dsp:sp modelId="{C11C922E-5DB2-4EB9-8814-CA6BFBD8691B}">
      <dsp:nvSpPr>
        <dsp:cNvPr id="0" name=""/>
        <dsp:cNvSpPr/>
      </dsp:nvSpPr>
      <dsp:spPr>
        <a:xfrm>
          <a:off x="2583905" y="633989"/>
          <a:ext cx="2133531"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Rodina </a:t>
          </a:r>
        </a:p>
        <a:p>
          <a:pPr lvl="0" algn="ctr" defTabSz="755650">
            <a:lnSpc>
              <a:spcPct val="90000"/>
            </a:lnSpc>
            <a:spcBef>
              <a:spcPct val="0"/>
            </a:spcBef>
            <a:spcAft>
              <a:spcPct val="35000"/>
            </a:spcAft>
          </a:pPr>
          <a:r>
            <a:rPr lang="cs-CZ" sz="1700" b="1" kern="1200" dirty="0"/>
            <a:t>(</a:t>
          </a:r>
          <a:r>
            <a:rPr lang="cs-CZ" sz="1700" b="0" kern="1200" dirty="0"/>
            <a:t>kvalita života celé rodiny)</a:t>
          </a:r>
          <a:endParaRPr lang="cs-CZ" sz="1700" b="1" kern="1200" dirty="0"/>
        </a:p>
      </dsp:txBody>
      <dsp:txXfrm>
        <a:off x="2616366" y="666450"/>
        <a:ext cx="2068609" cy="1043362"/>
      </dsp:txXfrm>
    </dsp:sp>
    <dsp:sp modelId="{F2D8459E-2D40-4243-B3E9-4F30AED38B35}">
      <dsp:nvSpPr>
        <dsp:cNvPr id="0" name=""/>
        <dsp:cNvSpPr/>
      </dsp:nvSpPr>
      <dsp:spPr>
        <a:xfrm>
          <a:off x="4833083"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4833083" y="1102091"/>
        <a:ext cx="171620" cy="172081"/>
      </dsp:txXfrm>
    </dsp:sp>
    <dsp:sp modelId="{1C077AD7-46B4-4453-816C-10EABA793D96}">
      <dsp:nvSpPr>
        <dsp:cNvPr id="0" name=""/>
        <dsp:cNvSpPr/>
      </dsp:nvSpPr>
      <dsp:spPr>
        <a:xfrm>
          <a:off x="5180024" y="654746"/>
          <a:ext cx="2160003" cy="1066770"/>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a:t>Společnost </a:t>
          </a:r>
        </a:p>
        <a:p>
          <a:pPr lvl="0" algn="ctr" defTabSz="755650">
            <a:lnSpc>
              <a:spcPct val="90000"/>
            </a:lnSpc>
            <a:spcBef>
              <a:spcPct val="0"/>
            </a:spcBef>
            <a:spcAft>
              <a:spcPct val="35000"/>
            </a:spcAft>
          </a:pPr>
          <a:r>
            <a:rPr lang="cs-CZ" sz="1700" b="0" kern="1200" dirty="0"/>
            <a:t>(výkonnost populace)</a:t>
          </a:r>
        </a:p>
      </dsp:txBody>
      <dsp:txXfrm>
        <a:off x="5211269" y="685991"/>
        <a:ext cx="2097513" cy="100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úplné vlastní náklady na výrobu (výrobní cena)</a:t>
          </a:r>
        </a:p>
        <a:p>
          <a:pPr lvl="0" algn="ctr" defTabSz="666750">
            <a:lnSpc>
              <a:spcPct val="90000"/>
            </a:lnSpc>
            <a:spcBef>
              <a:spcPct val="0"/>
            </a:spcBef>
            <a:spcAft>
              <a:spcPct val="35000"/>
            </a:spcAft>
          </a:pPr>
          <a:r>
            <a:rPr lang="cs-CZ" sz="1500" b="1" kern="1200" dirty="0">
              <a:solidFill>
                <a:srgbClr val="002060"/>
              </a:solidFill>
            </a:rPr>
            <a:t>+</a:t>
          </a:r>
        </a:p>
        <a:p>
          <a:pPr lvl="0" algn="ctr" defTabSz="666750">
            <a:lnSpc>
              <a:spcPct val="90000"/>
            </a:lnSpc>
            <a:spcBef>
              <a:spcPct val="0"/>
            </a:spcBef>
            <a:spcAft>
              <a:spcPct val="35000"/>
            </a:spcAft>
          </a:pPr>
          <a:r>
            <a:rPr lang="cs-CZ" sz="1500" b="1" kern="1200" dirty="0">
              <a:solidFill>
                <a:srgbClr val="002060"/>
              </a:solidFill>
            </a:rPr>
            <a:t>zisk výrobce</a:t>
          </a:r>
        </a:p>
        <a:p>
          <a:pPr lvl="0" algn="ctr" defTabSz="666750">
            <a:lnSpc>
              <a:spcPct val="90000"/>
            </a:lnSpc>
            <a:spcBef>
              <a:spcPct val="0"/>
            </a:spcBef>
            <a:spcAft>
              <a:spcPct val="35000"/>
            </a:spcAft>
          </a:pPr>
          <a:r>
            <a:rPr lang="cs-CZ" sz="1500" b="1" kern="1200" dirty="0">
              <a:solidFill>
                <a:srgbClr val="002060"/>
              </a:solidFill>
            </a:rPr>
            <a:t>=</a:t>
          </a:r>
        </a:p>
        <a:p>
          <a:pPr lvl="0" algn="ctr" defTabSz="666750">
            <a:lnSpc>
              <a:spcPct val="90000"/>
            </a:lnSpc>
            <a:spcBef>
              <a:spcPct val="0"/>
            </a:spcBef>
            <a:spcAft>
              <a:spcPct val="35000"/>
            </a:spcAft>
          </a:pPr>
          <a:r>
            <a:rPr lang="cs-CZ" sz="1500" b="1" kern="1200" dirty="0">
              <a:solidFill>
                <a:srgbClr val="002060"/>
              </a:solidFill>
            </a:rPr>
            <a:t>za tuto cenu se prodá velkodistributorům</a:t>
          </a: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velkodistributoři přičtou svoji obchodní přirážku (marži) a prodají je maloobchodním prodejcům (lékárnám) za tzv. velkoobchodní ceny</a:t>
          </a: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a:solidFill>
                <a:srgbClr val="002060"/>
              </a:solidFill>
            </a:rPr>
            <a:t>lékárny přičtou své vlastní marže, která zahrnuje jejich náklady a zisk, prodávají tyto léky konečným spotřebitelům za tzv. maloobchodní cenu</a:t>
          </a: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12.04.2022</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12.04.2022</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93665594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137734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5506791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1562268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3183115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336929540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110</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111</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112</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113</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114</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115</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116</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117</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118</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119</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120</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140435594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121</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122</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123</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124</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125</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126</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127</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128</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129</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130</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131</a:t>
            </a:fld>
            <a:endParaRPr lang="cs-CZ"/>
          </a:p>
        </p:txBody>
      </p:sp>
    </p:spTree>
    <p:extLst>
      <p:ext uri="{BB962C8B-B14F-4D97-AF65-F5344CB8AC3E}">
        <p14:creationId xmlns:p14="http://schemas.microsoft.com/office/powerpoint/2010/main" val="30913054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132</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133</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134</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135</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136</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137</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138</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139</a:t>
            </a:fld>
            <a:endParaRPr lang="cs-CZ"/>
          </a:p>
        </p:txBody>
      </p:sp>
    </p:spTree>
    <p:extLst>
      <p:ext uri="{BB962C8B-B14F-4D97-AF65-F5344CB8AC3E}">
        <p14:creationId xmlns:p14="http://schemas.microsoft.com/office/powerpoint/2010/main" val="331654331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140</a:t>
            </a:fld>
            <a:endParaRPr lang="cs-CZ"/>
          </a:p>
        </p:txBody>
      </p:sp>
    </p:spTree>
    <p:extLst>
      <p:ext uri="{BB962C8B-B14F-4D97-AF65-F5344CB8AC3E}">
        <p14:creationId xmlns:p14="http://schemas.microsoft.com/office/powerpoint/2010/main" val="25295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141</a:t>
            </a:fld>
            <a:endParaRPr lang="cs-CZ"/>
          </a:p>
        </p:txBody>
      </p:sp>
    </p:spTree>
    <p:extLst>
      <p:ext uri="{BB962C8B-B14F-4D97-AF65-F5344CB8AC3E}">
        <p14:creationId xmlns:p14="http://schemas.microsoft.com/office/powerpoint/2010/main" val="126255553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142</a:t>
            </a:fld>
            <a:endParaRPr lang="cs-CZ"/>
          </a:p>
        </p:txBody>
      </p:sp>
    </p:spTree>
    <p:extLst>
      <p:ext uri="{BB962C8B-B14F-4D97-AF65-F5344CB8AC3E}">
        <p14:creationId xmlns:p14="http://schemas.microsoft.com/office/powerpoint/2010/main" val="252297941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143</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144</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145</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2777277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65119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2730237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2500080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3611385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2043442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1228466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236770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086803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2770418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320891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3086931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26009414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251523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30800713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3710675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738634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10991809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4518362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386728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39948757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266802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40475397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349653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12.04.2022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12.04.2022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12.04.2022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12.04.2022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12.04.2022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12.04.2022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12.04.2022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12.04.2022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12.04.2022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12.04.2022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12.04.2022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12.04.2022</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11.xml"/><Relationship Id="rId1" Type="http://schemas.openxmlformats.org/officeDocument/2006/relationships/slideLayout" Target="../slideLayouts/slideLayout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5.xml"/><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1.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2.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5.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6.xml"/><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7.xml"/><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5.emf"/></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5.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3.xml"/><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5" y="1916832"/>
            <a:ext cx="7416825" cy="4209331"/>
          </a:xfrm>
        </p:spPr>
        <p:txBody>
          <a:bodyPr>
            <a:normAutofit/>
          </a:bodyPr>
          <a:lstStyle/>
          <a:p>
            <a:pPr marL="0" indent="0" algn="ctr">
              <a:buNone/>
            </a:pPr>
            <a:r>
              <a:rPr lang="cs-CZ" sz="5400" b="1" dirty="0">
                <a:solidFill>
                  <a:schemeClr val="tx2">
                    <a:lumMod val="75000"/>
                  </a:schemeClr>
                </a:solidFill>
              </a:rPr>
              <a:t>Ekonomika </a:t>
            </a:r>
          </a:p>
          <a:p>
            <a:pPr marL="0" indent="0" algn="ctr">
              <a:buNone/>
            </a:pPr>
            <a:r>
              <a:rPr lang="cs-CZ" sz="5400" b="1" dirty="0">
                <a:solidFill>
                  <a:schemeClr val="tx2">
                    <a:lumMod val="75000"/>
                  </a:schemeClr>
                </a:solidFill>
              </a:rPr>
              <a:t>a </a:t>
            </a:r>
          </a:p>
          <a:p>
            <a:pPr marL="0" indent="0" algn="ctr">
              <a:buNone/>
            </a:pPr>
            <a:r>
              <a:rPr lang="cs-CZ" sz="5400" b="1" dirty="0">
                <a:solidFill>
                  <a:schemeClr val="tx2">
                    <a:lumMod val="75000"/>
                  </a:schemeClr>
                </a:solidFill>
              </a:rPr>
              <a:t>pojišťovnictví</a:t>
            </a:r>
          </a:p>
          <a:p>
            <a:pPr marL="0" indent="0" algn="ctr">
              <a:buNone/>
            </a:pPr>
            <a:r>
              <a:rPr lang="cs-CZ" sz="5400" b="1" dirty="0">
                <a:solidFill>
                  <a:schemeClr val="tx2">
                    <a:lumMod val="75000"/>
                  </a:schemeClr>
                </a:solidFill>
              </a:rPr>
              <a:t>I. část</a:t>
            </a:r>
          </a:p>
        </p:txBody>
      </p:sp>
      <p:sp>
        <p:nvSpPr>
          <p:cNvPr id="3" name="Nadpis 2"/>
          <p:cNvSpPr>
            <a:spLocks noGrp="1"/>
          </p:cNvSpPr>
          <p:nvPr>
            <p:ph type="title"/>
          </p:nvPr>
        </p:nvSpPr>
        <p:spPr/>
        <p:txBody>
          <a:bodyPr>
            <a:normAutofit fontScale="90000"/>
          </a:bodyPr>
          <a:lstStyle/>
          <a:p>
            <a:r>
              <a:rPr lang="cs-CZ" b="1" dirty="0"/>
              <a:t>Vysoká škola zdravotnická, o. p. 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67444"/>
            <a:ext cx="1335038" cy="12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306392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u="sng" dirty="0">
                <a:solidFill>
                  <a:schemeClr val="tx2">
                    <a:lumMod val="75000"/>
                  </a:schemeClr>
                </a:solidFill>
              </a:rPr>
              <a:t>Faktory kulturní a 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a:solidFill>
                  <a:schemeClr val="tx2">
                    <a:lumMod val="75000"/>
                  </a:schemeClr>
                </a:solidFill>
              </a:rPr>
              <a:t> </a:t>
            </a: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3814799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pl-PL" sz="2400" b="1" dirty="0">
                <a:solidFill>
                  <a:srgbClr val="002060"/>
                </a:solidFill>
              </a:rPr>
              <a:t>Konkurence ve zdravotnictví musí předevší probíhat mezi poskytovateli zdravotní péče. </a:t>
            </a:r>
            <a:endParaRPr lang="cs-CZ" sz="2400" b="1" dirty="0">
              <a:solidFill>
                <a:srgbClr val="002060"/>
              </a:solidFill>
            </a:endParaRPr>
          </a:p>
          <a:p>
            <a:pPr algn="just">
              <a:buClr>
                <a:schemeClr val="tx2">
                  <a:lumMod val="50000"/>
                </a:schemeClr>
              </a:buClr>
            </a:pPr>
            <a:r>
              <a:rPr lang="cs-CZ" sz="2400" b="1" dirty="0">
                <a:solidFill>
                  <a:srgbClr val="002060"/>
                </a:solidFill>
              </a:rPr>
              <a:t>Konkurence má totiž obecně přinášet vyšší kvalitu a snižovat ceny.</a:t>
            </a:r>
          </a:p>
          <a:p>
            <a:pPr algn="just">
              <a:buClr>
                <a:schemeClr val="tx2">
                  <a:lumMod val="50000"/>
                </a:schemeClr>
              </a:buClr>
            </a:pPr>
            <a:r>
              <a:rPr lang="cs-CZ" sz="2400" b="1" dirty="0">
                <a:solidFill>
                  <a:srgbClr val="002060"/>
                </a:solidFill>
              </a:rPr>
              <a:t>Bojovat o pojištěnce by měla především zdravotnická zařízení, a to především kvalitou zdravotní péče. Ovšem konkurence mezi poskytovateli zdravotní péče má své faktická omezení v podobě informační výhody, kterou má poskytovatel vůči pacientovi. Pacient obvykle není schopen sám odborně posoudit např.  navrhovaná řešení jeho zdravotního problému, vhodnost a účinnost léčebných a lékových postupů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3836076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Princip zdravotního pojištění v České republice</a:t>
            </a:r>
            <a:endParaRPr lang="cs-CZ" sz="3600" b="1" dirty="0"/>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a:solidFill>
                  <a:srgbClr val="002060"/>
                </a:solidFill>
              </a:rPr>
              <a:t>veřejné zdravotní pojištění je povinné pro všechny osoby s trvalým pobytem na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17323207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zdravých s nemocnými</a:t>
            </a:r>
          </a:p>
          <a:p>
            <a:pPr algn="just">
              <a:buClr>
                <a:schemeClr val="tx2">
                  <a:lumMod val="50000"/>
                </a:schemeClr>
              </a:buClr>
            </a:pPr>
            <a:r>
              <a:rPr lang="cs-CZ" sz="2400" dirty="0">
                <a:solidFill>
                  <a:srgbClr val="002060"/>
                </a:solidFill>
              </a:rPr>
              <a:t>				mladých se starými</a:t>
            </a:r>
          </a:p>
          <a:p>
            <a:pPr algn="just">
              <a:buClr>
                <a:schemeClr val="tx2">
                  <a:lumMod val="50000"/>
                </a:schemeClr>
              </a:buClr>
            </a:pPr>
            <a:r>
              <a:rPr lang="cs-CZ" sz="2400" dirty="0">
                <a:solidFill>
                  <a:srgbClr val="002060"/>
                </a:solidFill>
              </a:rPr>
              <a:t>				bohatých s chudými</a:t>
            </a:r>
          </a:p>
          <a:p>
            <a:pPr marL="457200" indent="-457200" algn="just">
              <a:buClr>
                <a:schemeClr val="tx2">
                  <a:lumMod val="50000"/>
                </a:schemeClr>
              </a:buClr>
              <a:buFont typeface="+mj-lt"/>
              <a:buAutoNum type="alphaLcParenR" startAt="7"/>
            </a:pPr>
            <a:r>
              <a:rPr lang="cs-CZ" sz="2400" dirty="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1584960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a:solidFill>
                <a:srgbClr val="002060"/>
              </a:solidFill>
            </a:endParaRPr>
          </a:p>
          <a:p>
            <a:pPr marL="457200" indent="-457200" algn="just">
              <a:buClr>
                <a:schemeClr val="tx2">
                  <a:lumMod val="50000"/>
                </a:schemeClr>
              </a:buClr>
              <a:buFont typeface="+mj-lt"/>
              <a:buAutoNum type="alphaLcParenR" startAt="8"/>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02391023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Zdravotní pojištění v rámci Evropské unie</a:t>
            </a:r>
            <a:endParaRPr lang="cs-CZ" sz="3600" b="1" dirty="0">
              <a:solidFill>
                <a:schemeClr val="bg1"/>
              </a:solidFill>
            </a:endParaRPr>
          </a:p>
        </p:txBody>
      </p:sp>
      <p:sp>
        <p:nvSpPr>
          <p:cNvPr id="3" name="Zástupný symbol pro text 2"/>
          <p:cNvSpPr>
            <a:spLocks noGrp="1"/>
          </p:cNvSpPr>
          <p:nvPr>
            <p:ph type="body" sz="half" idx="2"/>
          </p:nvPr>
        </p:nvSpPr>
        <p:spPr>
          <a:xfrm>
            <a:off x="251520" y="1086273"/>
            <a:ext cx="8712968" cy="5529015"/>
          </a:xfrm>
        </p:spPr>
        <p:txBody>
          <a:bodyPr>
            <a:noAutofit/>
          </a:bodyPr>
          <a:lstStyle/>
          <a:p>
            <a:pPr algn="just">
              <a:buClr>
                <a:schemeClr val="tx2">
                  <a:lumMod val="50000"/>
                </a:schemeClr>
              </a:buClr>
            </a:pPr>
            <a:r>
              <a:rPr lang="cs-CZ" sz="2400" b="1" dirty="0">
                <a:solidFill>
                  <a:srgbClr val="002060"/>
                </a:solidFill>
              </a:rPr>
              <a:t>Princip zdravotního pojištění v Evropské unii stanoví, že občan členského státu EU má nárok na poskytnutí zdravotní péče na účet své zdravotní pojišťovny na území kteréhokoliv členského státu EU za stejných podmínek, jako pojištěnec daného státu. To mimo jiné znamená, že platí-li se v daném členském státě nějaká spoluúčast za poskytnutou zdravotní službu, platí „cizinec“ stejnou  spoluúčast jako místní pojištěnec. Chce-li se této povinnosti vyhnout, musí si sjednat před cestou do zahraničí navíc privátní zdravotní pojištění ve své zemi.</a:t>
            </a:r>
          </a:p>
          <a:p>
            <a:pPr algn="just">
              <a:buClr>
                <a:schemeClr val="tx2">
                  <a:lumMod val="50000"/>
                </a:schemeClr>
              </a:buClr>
            </a:pPr>
            <a:r>
              <a:rPr lang="cs-CZ" sz="2400" b="1" dirty="0">
                <a:solidFill>
                  <a:srgbClr val="002060"/>
                </a:solidFill>
              </a:rPr>
              <a:t>Podmínkou pro úhradu zdravotní péče poskytnuté v jiném členském státu EU z prostředků zdravotního pojištění je skutečnost, že pojištěnec bude ošetřen ve zdravotnickém zařízení, které je financováno z veřejných zdrojů. V případě, kdy si musí pojištěnec sám hradit poskytnutou zdravotní péči, má po návratu do ČR nárok na proplacení takto vynaložených nákladů.</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27643631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Rozsah nároku na zdravotní péči hrazenou z prostředků zdravotního pojištění není pro všechny osoby stejný. Liší se v závislosti na tom, z jakého důvodu pojištěnec v jiném členském státě EU pobývá.</a:t>
            </a:r>
          </a:p>
          <a:p>
            <a:pPr marL="457200" indent="-457200" algn="just">
              <a:buClr>
                <a:srgbClr val="C00000"/>
              </a:buClr>
              <a:buFont typeface="+mj-lt"/>
              <a:buAutoNum type="alphaLcParenR"/>
            </a:pPr>
            <a:r>
              <a:rPr lang="cs-CZ" sz="2400" b="1" dirty="0">
                <a:solidFill>
                  <a:srgbClr val="C00000"/>
                </a:solidFill>
              </a:rPr>
              <a:t>turista</a:t>
            </a:r>
          </a:p>
          <a:p>
            <a:pPr algn="just">
              <a:buClr>
                <a:srgbClr val="C00000"/>
              </a:buClr>
            </a:pPr>
            <a:r>
              <a:rPr lang="cs-CZ" sz="2400" dirty="0">
                <a:solidFill>
                  <a:srgbClr val="002060"/>
                </a:solidFill>
              </a:rPr>
              <a:t>občan ČR, který vycestuje do jiného členského státu EU jako turista, by měl být vždy vybaven tzv. Evropským průkazem zdravotního pojištění, proti jeho předložení je pojištěnec české zdravotní pojišťovny ošetřen na konto své zdravotní pojišťovny za stejných podmínek jako místní pojištěnec. Pokud by český pojištěnec za zdravotní péči platil ze svého, může po návratu do ČR požádat svoji zdravotní pojišťovnu o proplacení na základě předloženého dokladu o zaplacení.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17663428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b="1" dirty="0">
                <a:solidFill>
                  <a:srgbClr val="C00000"/>
                </a:solidFill>
              </a:rPr>
              <a:t>studenti studující v členském státě EU</a:t>
            </a:r>
          </a:p>
          <a:p>
            <a:pPr algn="just">
              <a:buClr>
                <a:srgbClr val="C00000"/>
              </a:buClr>
            </a:pPr>
            <a:r>
              <a:rPr lang="cs-CZ" sz="2400" dirty="0">
                <a:solidFill>
                  <a:srgbClr val="002060"/>
                </a:solidFill>
              </a:rPr>
              <a:t>po dobu studia mají studenti (a i jejich rodinní příslušníci-manžel, manželka, děti, pobývají-li se studentem společně v zahraničí) nárok na poskytnutí veškeré nutné zdravotní péče v zahraničí na konto zdravotní pojišťovny. Před vycestování do členského státu EU za účelem studia, musí student předložit své zdravotní pojišťovně rozhodnutí MŠMT o tom, že škola, na které bude studovat v zahraničí, je postavena na roveň studia v ČR (jedná se o dlouhodobé studium, ne o kurz). Pak pro něho platí stejná pravidla v případě poskytnutí zdravotní péče, jako pro turisty.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5519448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marL="457200" indent="-457200" algn="just">
              <a:buClr>
                <a:srgbClr val="C00000"/>
              </a:buClr>
              <a:buFont typeface="+mj-lt"/>
              <a:buAutoNum type="alphaLcParenR" startAt="3"/>
            </a:pPr>
            <a:r>
              <a:rPr lang="cs-CZ" sz="2400" b="1" dirty="0">
                <a:solidFill>
                  <a:srgbClr val="C00000"/>
                </a:solidFill>
              </a:rPr>
              <a:t>vyslaní pracovníci</a:t>
            </a:r>
          </a:p>
          <a:p>
            <a:pPr algn="just">
              <a:buClr>
                <a:schemeClr val="tx2">
                  <a:lumMod val="50000"/>
                </a:schemeClr>
              </a:buClr>
            </a:pPr>
            <a:r>
              <a:rPr lang="cs-CZ" sz="2400" dirty="0">
                <a:solidFill>
                  <a:srgbClr val="002060"/>
                </a:solidFill>
              </a:rPr>
              <a:t>za vyslaného pracovníka považujeme zaměstnance, který je zaměstnán v ČR a kterého jeho zaměstnavatel vyslal plnit pracovní úkoly do jiného členského státu EU. Takový zaměstnanec stále podléhá českým právním předpisům o zdravotním pojištění, avšak max. po dobu 12 měsíců, před uplynutím této lhůty může zažádat o její prodloužení o max. délku 12 měsíců. Vyslaný pracovník má v zemi svého pracovního působení nárok na veškerou zdravotní péči, která je hrazena z jeho českého zdravotního pojištění. Ve státě, kam je vyslán, zdravotní pojištění neplatí, protože za vykonanou práci je odměňován svým původním zaměstnavatelem v ČR a také zde je mu z jeho mzdy hrazeno pojistné na zdravotní pojištění. Pokud je pro některý typ zdravotní péče ve státě vyslání předepsána spoluúčast pacienta, musí tuto spoluúčast platit i vyslaný pracovník.</a:t>
            </a:r>
          </a:p>
          <a:p>
            <a:pPr algn="just">
              <a:buClr>
                <a:schemeClr val="tx2">
                  <a:lumMod val="50000"/>
                </a:schemeClr>
              </a:buClr>
            </a:pPr>
            <a:endParaRPr lang="cs-CZ" sz="24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32894046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476672"/>
            <a:ext cx="8770850" cy="6138615"/>
          </a:xfrm>
        </p:spPr>
        <p:txBody>
          <a:bodyPr>
            <a:noAutofit/>
          </a:bodyPr>
          <a:lstStyle/>
          <a:p>
            <a:pPr marL="457200" indent="-457200" algn="just">
              <a:buClr>
                <a:srgbClr val="C00000"/>
              </a:buClr>
              <a:buFont typeface="+mj-lt"/>
              <a:buAutoNum type="alphaLcParenR" startAt="4"/>
            </a:pPr>
            <a:r>
              <a:rPr lang="cs-CZ" sz="2400" b="1" i="1" dirty="0">
                <a:solidFill>
                  <a:srgbClr val="C00000"/>
                </a:solidFill>
              </a:rPr>
              <a:t>přeshraniční pracovníci</a:t>
            </a:r>
            <a:endParaRPr lang="cs-CZ" sz="2400" b="1" dirty="0">
              <a:solidFill>
                <a:srgbClr val="C00000"/>
              </a:solidFill>
            </a:endParaRPr>
          </a:p>
          <a:p>
            <a:pPr algn="just">
              <a:buClr>
                <a:schemeClr val="tx2">
                  <a:lumMod val="50000"/>
                </a:schemeClr>
              </a:buClr>
            </a:pPr>
            <a:r>
              <a:rPr lang="cs-CZ" sz="2400" dirty="0">
                <a:solidFill>
                  <a:srgbClr val="002060"/>
                </a:solidFill>
              </a:rPr>
              <a:t>za přeshraničního pracovníka považujeme toho, který bydlí v ČR, a je zaměstnán nebo podniká v jiném členském státě EU a do svého bydliště se nejméně 1x týdně vrací. Přeshraniční pracovník musí svůj záměr pracovat nebo podnikat v zahraničí oznámit předem své zdravotní pojišťovně, pokud chce čerpat zdravotní péči ve státě svého pracovního působení a i v ČR, v takovém případě musí platit pojistné na zdravotním pojištění v ČR, neboť zde nemá příjem. Česká zdravotní pojišťovna vystaví takovému pracovníkovi potvrzení o registraci, a to nejdéle na dobu 6 měsíců, na žádost může být tato doba prodloužena. Přeshraniční pracovník si ve státě svého pracovního působení zvolí zdravotní pojišťovnu (pokud mají </a:t>
            </a:r>
            <a:r>
              <a:rPr lang="cs-CZ" sz="2400" dirty="0" err="1">
                <a:solidFill>
                  <a:srgbClr val="002060"/>
                </a:solidFill>
              </a:rPr>
              <a:t>Bismarckový</a:t>
            </a:r>
            <a:r>
              <a:rPr lang="cs-CZ" sz="2400" dirty="0">
                <a:solidFill>
                  <a:srgbClr val="002060"/>
                </a:solidFill>
              </a:rPr>
              <a:t> model), u ní si také platí pojistné na zdravotním pojištění za podmínek daného státu. Z toho zdravotního pojištění je mu také hrazena zdravotní péče tam poskytnutá. V ČR má pak nárok na poskytnutí zdravotní péče hrazené jeho zahraniční pojišťovnou.</a:t>
            </a: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Font typeface="+mj-lt"/>
              <a:buAutoNum type="alphaLcParenR"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h</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9596436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476673"/>
            <a:ext cx="8640960" cy="6138615"/>
          </a:xfrm>
        </p:spPr>
        <p:txBody>
          <a:bodyPr>
            <a:noAutofit/>
          </a:bodyPr>
          <a:lstStyle/>
          <a:p>
            <a:pPr marL="457200" indent="-457200" algn="just">
              <a:buClr>
                <a:srgbClr val="C00000"/>
              </a:buClr>
              <a:buFont typeface="+mj-lt"/>
              <a:buAutoNum type="alphaLcParenR" startAt="5"/>
            </a:pPr>
            <a:r>
              <a:rPr lang="cs-CZ" sz="2400" b="1" dirty="0">
                <a:solidFill>
                  <a:srgbClr val="C00000"/>
                </a:solidFill>
              </a:rPr>
              <a:t>důchodci</a:t>
            </a:r>
          </a:p>
          <a:p>
            <a:pPr algn="just">
              <a:buClr>
                <a:srgbClr val="C00000"/>
              </a:buClr>
            </a:pPr>
            <a:r>
              <a:rPr lang="cs-CZ" sz="2400" dirty="0">
                <a:solidFill>
                  <a:srgbClr val="002060"/>
                </a:solidFill>
              </a:rPr>
              <a:t>rozhodne-li se důchodce žijící v ČR přestěhovat do jiného členského státu EU, musí o tom předem informovat svoji zdravotní pojišťovnu, zároveň ji informuje i o tom, zda s ním vycestují i jeho rodinní příslušníci a jaká je jejich situace z hlediska zdravotního pojištění (zda za ně hradí pojistné stát apod.). Zdravotní pojišťovna jej pak informuje o tom, u které instituce se v daném členském státě EU zaregistruje a která ho bude informovat o způsobu uplatnění jeho nároku na hrazení zdravotní péče ze zdravotního pojištění. V zemi svého pobytu má pak důchodce nárok na veškerou zdravotní péči jako tamní důchodci. Nadále je však pojištěncem České zdravotní pojišťovny a pojistné za něj hradí český stát. Česká zdravotní pojišťovna bude zahraniční instituci, která důchodce zaregistrovala hradit náklady na jeho zdravotné péči, a to 1x za rok. Pokud důchodce přijede na návštěvu do ČR, má zde nárok pouze na nutnou (nikoliv veškerou) hrazenou péči.</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3283278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a:t>Nárůst nákladů na zdravotní péči</a:t>
            </a:r>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a:solidFill>
                <a:srgbClr val="002060"/>
              </a:solidFill>
            </a:endParaRPr>
          </a:p>
          <a:p>
            <a:pPr marL="457200" indent="-457200" algn="just">
              <a:buClr>
                <a:schemeClr val="tx2">
                  <a:lumMod val="50000"/>
                </a:schemeClr>
              </a:buClr>
              <a:buFont typeface="+mj-lt"/>
              <a:buAutoNum type="alphaLcParenR"/>
            </a:pPr>
            <a:r>
              <a:rPr lang="cs-CZ" sz="2000" b="1" dirty="0">
                <a:solidFill>
                  <a:srgbClr val="002060"/>
                </a:solidFill>
              </a:rPr>
              <a:t>stárnutí obyvatelstva – </a:t>
            </a:r>
            <a:r>
              <a:rPr lang="cs-CZ" sz="2000" i="1" dirty="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a:solidFill>
                  <a:srgbClr val="002060"/>
                </a:solidFill>
              </a:rPr>
              <a:t>vědeckého pokroku v medicíně – </a:t>
            </a:r>
            <a:r>
              <a:rPr lang="cs-CZ" sz="2000" i="1" dirty="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a:solidFill>
                  <a:srgbClr val="002060"/>
                </a:solidFill>
              </a:rPr>
              <a:t>vysoký podílu živé práce ve zdravotnictví a růst jejich ceny </a:t>
            </a:r>
            <a:r>
              <a:rPr lang="cs-CZ" sz="2000" i="1" dirty="0">
                <a:solidFill>
                  <a:srgbClr val="002060"/>
                </a:solidFill>
              </a:rPr>
              <a:t>(mzdy)</a:t>
            </a:r>
          </a:p>
          <a:p>
            <a:pPr marL="457200" indent="-457200" algn="just">
              <a:buClr>
                <a:schemeClr val="tx2">
                  <a:lumMod val="50000"/>
                </a:schemeClr>
              </a:buClr>
              <a:buFont typeface="+mj-lt"/>
              <a:buAutoNum type="alphaLcParenR"/>
            </a:pPr>
            <a:r>
              <a:rPr lang="cs-CZ" sz="2000" b="1" dirty="0">
                <a:solidFill>
                  <a:srgbClr val="002060"/>
                </a:solidFill>
              </a:rPr>
              <a:t>nárůst civilizačních chorob – </a:t>
            </a:r>
            <a:r>
              <a:rPr lang="cs-CZ" sz="2000" i="1" dirty="0">
                <a:solidFill>
                  <a:srgbClr val="002060"/>
                </a:solidFill>
              </a:rPr>
              <a:t>v důsledku životního stylu obyvatelstva a i 				               stavu životního prostředí</a:t>
            </a:r>
          </a:p>
          <a:p>
            <a:pPr algn="just">
              <a:buClr>
                <a:schemeClr val="tx2">
                  <a:lumMod val="50000"/>
                </a:schemeClr>
              </a:buClr>
            </a:pPr>
            <a:endParaRPr lang="cs-CZ" sz="2000" b="1" dirty="0">
              <a:solidFill>
                <a:srgbClr val="002060"/>
              </a:solidFill>
            </a:endParaRPr>
          </a:p>
          <a:p>
            <a:pPr>
              <a:buClr>
                <a:schemeClr val="tx2">
                  <a:lumMod val="50000"/>
                </a:schemeClr>
              </a:buClr>
            </a:pPr>
            <a:endParaRPr lang="cs-CZ" sz="2000" b="1" dirty="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41374186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a:solidFill>
                  <a:srgbClr val="C00000"/>
                </a:solidFill>
              </a:rPr>
              <a:t>zdravotní pojištění – </a:t>
            </a:r>
            <a:r>
              <a:rPr lang="cs-CZ" sz="2400" dirty="0">
                <a:solidFill>
                  <a:srgbClr val="002060"/>
                </a:solidFill>
              </a:rPr>
              <a:t>slouží ke krytí nákladů na zdravotní služby a dále na úhradu nebo částečnou úhradu nákladů na léky</a:t>
            </a:r>
          </a:p>
          <a:p>
            <a:pPr algn="just">
              <a:buClr>
                <a:srgbClr val="C00000"/>
              </a:buClr>
            </a:pPr>
            <a:r>
              <a:rPr lang="cs-CZ" sz="2400" dirty="0">
                <a:solidFill>
                  <a:srgbClr val="002060"/>
                </a:solidFill>
              </a:rPr>
              <a:t>       Zdravotní pojištění známe jako:</a:t>
            </a:r>
          </a:p>
          <a:p>
            <a:pPr marL="914400" lvl="1" indent="-457200" algn="just">
              <a:buClr>
                <a:srgbClr val="C00000"/>
              </a:buClr>
              <a:buFont typeface="+mj-lt"/>
              <a:buAutoNum type="alphaLcParenR"/>
            </a:pPr>
            <a:r>
              <a:rPr lang="cs-CZ" sz="2400" b="1" i="1" dirty="0">
                <a:solidFill>
                  <a:srgbClr val="002060"/>
                </a:solidFill>
              </a:rPr>
              <a:t>povinné (statutární) – </a:t>
            </a:r>
            <a:r>
              <a:rPr lang="cs-CZ" sz="2400" i="1" dirty="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a:solidFill>
                  <a:srgbClr val="002060"/>
                </a:solidFill>
              </a:rPr>
              <a:t>dobrovolné (privátní) – </a:t>
            </a:r>
            <a:r>
              <a:rPr lang="cs-CZ" sz="2400" i="1" dirty="0">
                <a:solidFill>
                  <a:srgbClr val="002060"/>
                </a:solidFill>
              </a:rPr>
              <a:t>účastníkem pojistného systému je občan dobrovolně, na základě vlastního rozhodnutí</a:t>
            </a:r>
            <a:endParaRPr lang="cs-CZ" sz="2400" b="1" i="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110</a:t>
            </a:fld>
            <a:endParaRPr lang="cs-CZ" dirty="0"/>
          </a:p>
        </p:txBody>
      </p:sp>
    </p:spTree>
    <p:extLst>
      <p:ext uri="{BB962C8B-B14F-4D97-AF65-F5344CB8AC3E}">
        <p14:creationId xmlns:p14="http://schemas.microsoft.com/office/powerpoint/2010/main" val="15219538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111</a:t>
            </a:fld>
            <a:endParaRPr lang="cs-CZ" dirty="0"/>
          </a:p>
        </p:txBody>
      </p:sp>
    </p:spTree>
    <p:extLst>
      <p:ext uri="{BB962C8B-B14F-4D97-AF65-F5344CB8AC3E}">
        <p14:creationId xmlns:p14="http://schemas.microsoft.com/office/powerpoint/2010/main" val="18128714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112</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a:solidFill>
                  <a:srgbClr val="C00000"/>
                </a:solidFill>
              </a:rPr>
              <a:t>běžné – </a:t>
            </a:r>
            <a:r>
              <a:rPr lang="cs-CZ" sz="2400" dirty="0">
                <a:solidFill>
                  <a:srgbClr val="002060"/>
                </a:solidFill>
              </a:rPr>
              <a:t>jsou již na trhu dlouhou dobu zavedené</a:t>
            </a:r>
          </a:p>
          <a:p>
            <a:pPr marL="457200" indent="-457200" algn="just">
              <a:buClr>
                <a:srgbClr val="C00000"/>
              </a:buClr>
              <a:buFont typeface="+mj-lt"/>
              <a:buAutoNum type="alphaLcParenR"/>
            </a:pPr>
            <a:r>
              <a:rPr lang="cs-CZ" sz="2400" dirty="0">
                <a:solidFill>
                  <a:srgbClr val="C00000"/>
                </a:solidFill>
              </a:rPr>
              <a:t>speciální – </a:t>
            </a:r>
            <a:r>
              <a:rPr lang="cs-CZ" sz="2400" dirty="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113</a:t>
            </a:fld>
            <a:endParaRPr lang="cs-CZ" dirty="0"/>
          </a:p>
        </p:txBody>
      </p:sp>
    </p:spTree>
    <p:extLst>
      <p:ext uri="{BB962C8B-B14F-4D97-AF65-F5344CB8AC3E}">
        <p14:creationId xmlns:p14="http://schemas.microsoft.com/office/powerpoint/2010/main" val="872650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a:solidFill>
                  <a:srgbClr val="002060"/>
                </a:solidFill>
              </a:rPr>
              <a:t>Druhým způsobem stanovování cen léků, který se často uplatňuje v praxi vyplývá ze zákona 48/1997 Sb. o veřejném zdravotním 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a:t> </a:t>
            </a:r>
            <a:r>
              <a:rPr lang="cs-CZ" sz="2400" b="1" dirty="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114</a:t>
            </a:fld>
            <a:endParaRPr lang="cs-CZ" dirty="0"/>
          </a:p>
        </p:txBody>
      </p:sp>
    </p:spTree>
    <p:extLst>
      <p:ext uri="{BB962C8B-B14F-4D97-AF65-F5344CB8AC3E}">
        <p14:creationId xmlns:p14="http://schemas.microsoft.com/office/powerpoint/2010/main" val="6133409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a:solidFill>
                  <a:srgbClr val="C00000"/>
                </a:solidFill>
              </a:rPr>
              <a:t>generické léky (</a:t>
            </a:r>
            <a:r>
              <a:rPr lang="cs-CZ" sz="2400" b="1" dirty="0" err="1">
                <a:solidFill>
                  <a:srgbClr val="C00000"/>
                </a:solidFill>
              </a:rPr>
              <a:t>generika</a:t>
            </a:r>
            <a:r>
              <a:rPr lang="cs-CZ" sz="2400" b="1" dirty="0">
                <a:solidFill>
                  <a:srgbClr val="C00000"/>
                </a:solidFill>
              </a:rPr>
              <a:t>). </a:t>
            </a:r>
            <a:r>
              <a:rPr lang="cs-CZ" sz="2400" b="1" dirty="0">
                <a:solidFill>
                  <a:srgbClr val="002060"/>
                </a:solidFill>
              </a:rPr>
              <a:t>Jejich cena je výrazně nižší, než cena originálních léků.</a:t>
            </a:r>
          </a:p>
          <a:p>
            <a:pPr algn="just">
              <a:buClr>
                <a:schemeClr val="tx2">
                  <a:lumMod val="50000"/>
                </a:schemeClr>
              </a:buClr>
            </a:pPr>
            <a:r>
              <a:rPr lang="cs-CZ" sz="2400" b="1" dirty="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a:solidFill>
                  <a:srgbClr val="C00000"/>
                </a:solidFill>
              </a:rPr>
              <a:t>hrazené </a:t>
            </a:r>
            <a:r>
              <a:rPr lang="cs-CZ" sz="2400" i="1" dirty="0">
                <a:solidFill>
                  <a:srgbClr val="002060"/>
                </a:solidFill>
              </a:rPr>
              <a:t>plně z prostředků zdravotního pojištění, z hlediska účinné látky jsou léky zatříděné do skupin. Platí zásada, že v každé takové skupině má být minimálně jeden lék plně hrazený, na taková lék pacienti nedoplácí.</a:t>
            </a: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115</a:t>
            </a:fld>
            <a:endParaRPr lang="cs-CZ" dirty="0"/>
          </a:p>
        </p:txBody>
      </p:sp>
    </p:spTree>
    <p:extLst>
      <p:ext uri="{BB962C8B-B14F-4D97-AF65-F5344CB8AC3E}">
        <p14:creationId xmlns:p14="http://schemas.microsoft.com/office/powerpoint/2010/main" val="31564608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pojištění, druhou část doplácí pacienti. Spoluúčast pacienta se stanoví jako rozdíl tržní ceny léků a výše úhrady ze zdravotního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a:solidFill>
                  <a:srgbClr val="C00000"/>
                </a:solidFill>
              </a:rPr>
              <a:t>nehrazené z </a:t>
            </a:r>
            <a:r>
              <a:rPr lang="cs-CZ" sz="2400" i="1" dirty="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116</a:t>
            </a:fld>
            <a:endParaRPr lang="cs-CZ" dirty="0"/>
          </a:p>
        </p:txBody>
      </p:sp>
    </p:spTree>
    <p:extLst>
      <p:ext uri="{BB962C8B-B14F-4D97-AF65-F5344CB8AC3E}">
        <p14:creationId xmlns:p14="http://schemas.microsoft.com/office/powerpoint/2010/main" val="139319317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příplatek.</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117</a:t>
            </a:fld>
            <a:endParaRPr lang="cs-CZ" dirty="0"/>
          </a:p>
        </p:txBody>
      </p:sp>
    </p:spTree>
    <p:extLst>
      <p:ext uri="{BB962C8B-B14F-4D97-AF65-F5344CB8AC3E}">
        <p14:creationId xmlns:p14="http://schemas.microsoft.com/office/powerpoint/2010/main" val="38300168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Mechanismy úhrady nákladů zdravotních služeb</a:t>
            </a:r>
            <a:br>
              <a:rPr lang="cs-CZ" sz="4000" b="1" dirty="0">
                <a:solidFill>
                  <a:schemeClr val="bg1"/>
                </a:solidFill>
                <a:ea typeface="+mn-ea"/>
                <a:cs typeface="+mn-cs"/>
              </a:rPr>
            </a:br>
            <a:r>
              <a:rPr lang="cs-CZ" sz="2400" b="1" dirty="0">
                <a:solidFill>
                  <a:schemeClr val="bg1"/>
                </a:solidFill>
                <a:ea typeface="+mn-ea"/>
                <a:cs typeface="+mn-cs"/>
              </a:rPr>
              <a:t>Úhrady za výkony jednotlivých druhů poskytovatelů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lgn="just">
              <a:buClr>
                <a:srgbClr val="C00000"/>
              </a:buClr>
              <a:buFont typeface="+mj-lt"/>
              <a:buAutoNum type="arabicPeriod"/>
            </a:pPr>
            <a:r>
              <a:rPr lang="cs-CZ" sz="2400" b="1" dirty="0">
                <a:solidFill>
                  <a:srgbClr val="C00000"/>
                </a:solidFill>
              </a:rPr>
              <a:t>Lůžková zdravotnická zařízení</a:t>
            </a:r>
          </a:p>
          <a:p>
            <a:pPr algn="just">
              <a:buClr>
                <a:srgbClr val="C00000"/>
              </a:buClr>
            </a:pPr>
            <a:r>
              <a:rPr lang="cs-CZ" sz="2400" b="1" dirty="0">
                <a:solidFill>
                  <a:srgbClr val="002060"/>
                </a:solidFill>
              </a:rPr>
              <a:t>Nemocnice</a:t>
            </a:r>
          </a:p>
          <a:p>
            <a:pPr marL="342900" indent="-342900" algn="just">
              <a:buClr>
                <a:srgbClr val="002060"/>
              </a:buClr>
              <a:buFont typeface="Arial" panose="020B0604020202020204" pitchFamily="34" charset="0"/>
              <a:buChar char="•"/>
            </a:pPr>
            <a:r>
              <a:rPr lang="cs-CZ" sz="2400" dirty="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118</a:t>
            </a:fld>
            <a:endParaRPr lang="cs-CZ" dirty="0"/>
          </a:p>
        </p:txBody>
      </p:sp>
    </p:spTree>
    <p:extLst>
      <p:ext uri="{BB962C8B-B14F-4D97-AF65-F5344CB8AC3E}">
        <p14:creationId xmlns:p14="http://schemas.microsoft.com/office/powerpoint/2010/main" val="3972164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úhrada základní zdravotní péče poskytované v nemocnicích při použití metody DRG (oceňování hospitalizačního případu) zahrnuje tyto složky:</a:t>
            </a:r>
          </a:p>
          <a:p>
            <a:pPr marL="914400" lvl="1" indent="-457200" algn="just">
              <a:buClr>
                <a:srgbClr val="C00000"/>
              </a:buClr>
              <a:buFont typeface="+mj-lt"/>
              <a:buAutoNum type="alphaLcParenR"/>
            </a:pPr>
            <a:r>
              <a:rPr lang="cs-CZ" sz="2600" dirty="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a:solidFill>
                <a:srgbClr val="002060"/>
              </a:solidFill>
            </a:endParaRPr>
          </a:p>
          <a:p>
            <a:pPr algn="ctr">
              <a:buClr>
                <a:schemeClr val="tx2">
                  <a:lumMod val="50000"/>
                </a:schemeClr>
              </a:buCl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119</a:t>
            </a:fld>
            <a:endParaRPr lang="cs-CZ" dirty="0"/>
          </a:p>
        </p:txBody>
      </p:sp>
    </p:spTree>
    <p:extLst>
      <p:ext uri="{BB962C8B-B14F-4D97-AF65-F5344CB8AC3E}">
        <p14:creationId xmlns:p14="http://schemas.microsoft.com/office/powerpoint/2010/main" val="37968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a:t>Shrnutí</a:t>
            </a:r>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lnSpc>
                <a:spcPct val="150000"/>
              </a:lnSpc>
              <a:buClr>
                <a:schemeClr val="tx2">
                  <a:lumMod val="50000"/>
                </a:schemeClr>
              </a:buClr>
            </a:pPr>
            <a:r>
              <a:rPr lang="cs-CZ" sz="2000" b="1" dirty="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a:solidFill>
                  <a:srgbClr val="002060"/>
                </a:solidFill>
              </a:rPr>
              <a:t>Zdravotnictví je důležitou a nedílnou součástí národního hospodářství, je součástí tzv. terciálního sektoru.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12088425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a:solidFill>
                  <a:srgbClr val="002060"/>
                </a:solidFill>
              </a:rPr>
              <a:t>tvoří se obdobně jako u samostatných odborných ambulantních pracovišť, tedy na základě výkonové metody</a:t>
            </a: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120</a:t>
            </a:fld>
            <a:endParaRPr lang="cs-CZ" dirty="0"/>
          </a:p>
        </p:txBody>
      </p:sp>
    </p:spTree>
    <p:extLst>
      <p:ext uri="{BB962C8B-B14F-4D97-AF65-F5344CB8AC3E}">
        <p14:creationId xmlns:p14="http://schemas.microsoft.com/office/powerpoint/2010/main" val="21740942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121</a:t>
            </a:fld>
            <a:endParaRPr lang="cs-CZ" dirty="0"/>
          </a:p>
        </p:txBody>
      </p:sp>
    </p:spTree>
    <p:extLst>
      <p:ext uri="{BB962C8B-B14F-4D97-AF65-F5344CB8AC3E}">
        <p14:creationId xmlns:p14="http://schemas.microsoft.com/office/powerpoint/2010/main" val="266497411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116632"/>
            <a:ext cx="8928992" cy="6912768"/>
          </a:xfrm>
        </p:spPr>
        <p:txBody>
          <a:bodyPr>
            <a:noAutofit/>
          </a:bodyPr>
          <a:lstStyle/>
          <a:p>
            <a:pPr algn="just">
              <a:buClr>
                <a:schemeClr val="tx2">
                  <a:lumMod val="50000"/>
                </a:schemeClr>
              </a:buClr>
            </a:pPr>
            <a:r>
              <a:rPr lang="cs-CZ" sz="2400" b="1" dirty="0">
                <a:solidFill>
                  <a:srgbClr val="002060"/>
                </a:solidFill>
              </a:rPr>
              <a:t>Lázně</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lázeňská péče je poskytována jako:</a:t>
            </a:r>
          </a:p>
          <a:p>
            <a:pPr marL="914400" lvl="1" indent="-457200" algn="just">
              <a:buClr>
                <a:srgbClr val="C00000"/>
              </a:buClr>
              <a:buFont typeface="+mj-lt"/>
              <a:buAutoNum type="alphaLcParenR"/>
            </a:pPr>
            <a:r>
              <a:rPr lang="cs-CZ" sz="2400" dirty="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100" i="1" dirty="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a:solidFill>
                  <a:srgbClr val="002060"/>
                </a:solidFill>
              </a:rPr>
              <a:t>ubytování</a:t>
            </a:r>
          </a:p>
          <a:p>
            <a:pPr marL="1828800" lvl="3" indent="-457200" algn="just">
              <a:buClr>
                <a:srgbClr val="002060"/>
              </a:buClr>
              <a:buFont typeface="Wingdings" panose="05000000000000000000" pitchFamily="2" charset="2"/>
              <a:buChar char="ü"/>
            </a:pPr>
            <a:r>
              <a:rPr lang="cs-CZ" sz="2100" i="1" dirty="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a:solidFill>
                  <a:srgbClr val="002060"/>
                </a:solidFill>
              </a:rPr>
              <a:t>léčení</a:t>
            </a: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122</a:t>
            </a:fld>
            <a:endParaRPr lang="cs-CZ" dirty="0"/>
          </a:p>
        </p:txBody>
      </p:sp>
    </p:spTree>
    <p:extLst>
      <p:ext uri="{BB962C8B-B14F-4D97-AF65-F5344CB8AC3E}">
        <p14:creationId xmlns:p14="http://schemas.microsoft.com/office/powerpoint/2010/main" val="362265228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a:solidFill>
                  <a:srgbClr val="002060"/>
                </a:solidFill>
              </a:rPr>
              <a:t>pacient lázeňskou péči čerpá v rámci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123</a:t>
            </a:fld>
            <a:endParaRPr lang="cs-CZ" dirty="0"/>
          </a:p>
        </p:txBody>
      </p:sp>
    </p:spTree>
    <p:extLst>
      <p:ext uri="{BB962C8B-B14F-4D97-AF65-F5344CB8AC3E}">
        <p14:creationId xmlns:p14="http://schemas.microsoft.com/office/powerpoint/2010/main" val="23656081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a:solidFill>
                  <a:srgbClr val="C00000"/>
                </a:solidFill>
              </a:rPr>
              <a:t>Ambulantní zdravotnická zařízení</a:t>
            </a:r>
          </a:p>
          <a:p>
            <a:pPr algn="just">
              <a:buClr>
                <a:schemeClr val="tx2">
                  <a:lumMod val="50000"/>
                </a:schemeClr>
              </a:buClr>
            </a:pPr>
            <a:r>
              <a:rPr lang="cs-CZ" sz="2400" b="1" dirty="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124</a:t>
            </a:fld>
            <a:endParaRPr lang="cs-CZ" dirty="0"/>
          </a:p>
        </p:txBody>
      </p:sp>
    </p:spTree>
    <p:extLst>
      <p:ext uri="{BB962C8B-B14F-4D97-AF65-F5344CB8AC3E}">
        <p14:creationId xmlns:p14="http://schemas.microsoft.com/office/powerpoint/2010/main" val="726828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evidenci, základní kapitační sazba se podle rozsahu ordinačních hodin pohybuje od 48 do 56 Kč za měsíc. </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Základní sazba je stanovena ve výši </a:t>
            </a:r>
            <a:r>
              <a:rPr lang="cs-CZ" sz="2400" b="1" dirty="0">
                <a:solidFill>
                  <a:srgbClr val="002060"/>
                </a:solidFill>
              </a:rPr>
              <a:t>56 Kč</a:t>
            </a:r>
            <a:r>
              <a:rPr lang="cs-CZ" sz="2400" dirty="0">
                <a:solidFill>
                  <a:srgbClr val="002060"/>
                </a:solidFill>
              </a:rPr>
              <a:t> pro praktické lékaře pro dospělé a praktické lékaře pro děti a dorost, kteří poskytují hrazené služby v rozsahu alespoň 30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125</a:t>
            </a:fld>
            <a:endParaRPr lang="cs-CZ" dirty="0"/>
          </a:p>
        </p:txBody>
      </p:sp>
    </p:spTree>
    <p:extLst>
      <p:ext uri="{BB962C8B-B14F-4D97-AF65-F5344CB8AC3E}">
        <p14:creationId xmlns:p14="http://schemas.microsoft.com/office/powerpoint/2010/main" val="28835658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a:solidFill>
                  <a:srgbClr val="002060"/>
                </a:solidFill>
              </a:rPr>
              <a:t>50 Kč</a:t>
            </a:r>
            <a:r>
              <a:rPr lang="cs-CZ" sz="2400" dirty="0">
                <a:solidFill>
                  <a:srgbClr val="002060"/>
                </a:solidFill>
              </a:rPr>
              <a:t> platí pro praktické lékaře pro dospělé, kteří poskytují hrazené služby v rozsahu alespoň 25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a:solidFill>
                  <a:srgbClr val="002060"/>
                </a:solidFill>
              </a:rPr>
              <a:t>48 Kč</a:t>
            </a:r>
            <a:r>
              <a:rPr lang="cs-CZ" sz="2400" dirty="0">
                <a:solidFill>
                  <a:srgbClr val="002060"/>
                </a:solidFill>
              </a:rPr>
              <a:t>, ostatní praktičtí lékaři pro děti a dorost </a:t>
            </a:r>
            <a:r>
              <a:rPr lang="cs-CZ" sz="2400" b="1" dirty="0">
                <a:solidFill>
                  <a:srgbClr val="002060"/>
                </a:solidFill>
              </a:rPr>
              <a:t>50 Kč</a:t>
            </a:r>
            <a:r>
              <a:rPr lang="cs-CZ" sz="2400" dirty="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126</a:t>
            </a:fld>
            <a:endParaRPr lang="cs-CZ" dirty="0"/>
          </a:p>
        </p:txBody>
      </p:sp>
    </p:spTree>
    <p:extLst>
      <p:ext uri="{BB962C8B-B14F-4D97-AF65-F5344CB8AC3E}">
        <p14:creationId xmlns:p14="http://schemas.microsoft.com/office/powerpoint/2010/main" val="12011631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vzhledem k tomu, že někteří</a:t>
            </a:r>
            <a:r>
              <a:rPr lang="cs-CZ" sz="2400" dirty="0">
                <a:solidFill>
                  <a:schemeClr val="accent1">
                    <a:lumMod val="50000"/>
                  </a:schemeClr>
                </a:solidFill>
              </a:rPr>
              <a:t> </a:t>
            </a:r>
            <a:r>
              <a:rPr lang="cs-CZ" sz="2400" dirty="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a:solidFill>
                  <a:srgbClr val="002060"/>
                </a:solidFill>
              </a:rPr>
              <a:t>kapitace</a:t>
            </a:r>
            <a:r>
              <a:rPr lang="cs-CZ" sz="2400" dirty="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a:solidFill>
                  <a:srgbClr val="002060"/>
                </a:solidFill>
              </a:rPr>
              <a:t>kapitace</a:t>
            </a:r>
            <a:r>
              <a:rPr lang="cs-CZ" sz="2400" dirty="0">
                <a:solidFill>
                  <a:srgbClr val="002060"/>
                </a:solidFill>
              </a:rPr>
              <a:t> leze 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a:solidFill>
                  <a:srgbClr val="002060"/>
                </a:solidFill>
              </a:rPr>
              <a:t>na druhou stranu v zájmu zachování kvality zdravotní péče, je doporučený počet pojištěnců na jednoho praktického lékaře ve výši 1500 dospělých, 1000 dětí, v případě většího počtu registrovaných pojištěnců se (víc jak 30%) se kapitační platba krátí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127</a:t>
            </a:fld>
            <a:endParaRPr lang="cs-CZ" dirty="0"/>
          </a:p>
        </p:txBody>
      </p:sp>
    </p:spTree>
    <p:extLst>
      <p:ext uri="{BB962C8B-B14F-4D97-AF65-F5344CB8AC3E}">
        <p14:creationId xmlns:p14="http://schemas.microsoft.com/office/powerpoint/2010/main" val="122544654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Praktičtí lékaři provádějí tři druhy vyšetření: </a:t>
            </a:r>
          </a:p>
          <a:p>
            <a:pPr marL="457200" indent="-457200" algn="just">
              <a:buClr>
                <a:srgbClr val="C00000"/>
              </a:buClr>
              <a:buFont typeface="+mj-lt"/>
              <a:buAutoNum type="alphaLcParenR"/>
            </a:pPr>
            <a:r>
              <a:rPr lang="cs-CZ" sz="2400" dirty="0">
                <a:solidFill>
                  <a:srgbClr val="C00000"/>
                </a:solidFill>
              </a:rPr>
              <a:t>komplexní  - </a:t>
            </a:r>
            <a:r>
              <a:rPr lang="cs-CZ" sz="2400" dirty="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a:solidFill>
                <a:srgbClr val="C00000"/>
              </a:solidFill>
            </a:endParaRPr>
          </a:p>
          <a:p>
            <a:pPr marL="457200" indent="-457200" algn="just">
              <a:buClr>
                <a:srgbClr val="C00000"/>
              </a:buClr>
              <a:buFont typeface="+mj-lt"/>
              <a:buAutoNum type="alphaLcParenR"/>
            </a:pPr>
            <a:r>
              <a:rPr lang="cs-CZ" sz="2400" dirty="0">
                <a:solidFill>
                  <a:srgbClr val="C00000"/>
                </a:solidFill>
              </a:rPr>
              <a:t>kontrolní – </a:t>
            </a:r>
            <a:r>
              <a:rPr lang="cs-CZ" sz="2400" dirty="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a:solidFill>
                  <a:srgbClr val="C00000"/>
                </a:solidFill>
              </a:rPr>
              <a:t>cílené – </a:t>
            </a:r>
            <a:r>
              <a:rPr lang="cs-CZ" sz="2400" dirty="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128</a:t>
            </a:fld>
            <a:endParaRPr lang="cs-CZ" dirty="0"/>
          </a:p>
        </p:txBody>
      </p:sp>
    </p:spTree>
    <p:extLst>
      <p:ext uri="{BB962C8B-B14F-4D97-AF65-F5344CB8AC3E}">
        <p14:creationId xmlns:p14="http://schemas.microsoft.com/office/powerpoint/2010/main" val="37119924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129</a:t>
            </a:fld>
            <a:endParaRPr lang="cs-CZ" dirty="0"/>
          </a:p>
        </p:txBody>
      </p:sp>
    </p:spTree>
    <p:extLst>
      <p:ext uri="{BB962C8B-B14F-4D97-AF65-F5344CB8AC3E}">
        <p14:creationId xmlns:p14="http://schemas.microsoft.com/office/powerpoint/2010/main" val="350362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Obrázek 10"/>
          <p:cNvPicPr>
            <a:picLocks noChangeAspect="1"/>
          </p:cNvPicPr>
          <p:nvPr/>
        </p:nvPicPr>
        <p:blipFill>
          <a:blip r:embed="rId4"/>
          <a:stretch>
            <a:fillRect/>
          </a:stretch>
        </p:blipFill>
        <p:spPr>
          <a:xfrm>
            <a:off x="179512" y="0"/>
            <a:ext cx="7920880" cy="7101408"/>
          </a:xfrm>
          <a:prstGeom prst="rect">
            <a:avLst/>
          </a:prstGeom>
        </p:spPr>
      </p:pic>
      <p:sp>
        <p:nvSpPr>
          <p:cNvPr id="12" name="Zástupný symbol pro zápatí 11"/>
          <p:cNvSpPr>
            <a:spLocks noGrp="1"/>
          </p:cNvSpPr>
          <p:nvPr>
            <p:ph type="ftr" sz="quarter" idx="11"/>
          </p:nvPr>
        </p:nvSpPr>
        <p:spPr/>
        <p:txBody>
          <a:bodyPr/>
          <a:lstStyle/>
          <a:p>
            <a:endParaRPr lang="cs-CZ"/>
          </a:p>
        </p:txBody>
      </p:sp>
      <p:sp>
        <p:nvSpPr>
          <p:cNvPr id="13" name="Zástupný symbol pro číslo snímku 12"/>
          <p:cNvSpPr>
            <a:spLocks noGrp="1"/>
          </p:cNvSpPr>
          <p:nvPr>
            <p:ph type="sldNum" sz="quarter" idx="12"/>
          </p:nvPr>
        </p:nvSpPr>
        <p:spPr/>
        <p:txBody>
          <a:bodyPr/>
          <a:lstStyle/>
          <a:p>
            <a:fld id="{88EE5339-3210-4F42-A617-3601F8616279}" type="slidenum">
              <a:rPr lang="cs-CZ" smtClean="0"/>
              <a:t>13</a:t>
            </a:fld>
            <a:endParaRPr lang="cs-CZ"/>
          </a:p>
        </p:txBody>
      </p:sp>
    </p:spTree>
    <p:extLst>
      <p:ext uri="{BB962C8B-B14F-4D97-AF65-F5344CB8AC3E}">
        <p14:creationId xmlns:p14="http://schemas.microsoft.com/office/powerpoint/2010/main" val="29772069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130</a:t>
            </a:fld>
            <a:endParaRPr lang="cs-CZ" dirty="0"/>
          </a:p>
        </p:txBody>
      </p:sp>
    </p:spTree>
    <p:extLst>
      <p:ext uri="{BB962C8B-B14F-4D97-AF65-F5344CB8AC3E}">
        <p14:creationId xmlns:p14="http://schemas.microsoft.com/office/powerpoint/2010/main" val="1104546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a:solidFill>
                  <a:srgbClr val="C00000"/>
                </a:solidFill>
              </a:rPr>
              <a:t>Komplementy a jiné doprovodné druhy zdravotních služeb</a:t>
            </a:r>
          </a:p>
          <a:p>
            <a:pPr algn="just">
              <a:buClr>
                <a:srgbClr val="C00000"/>
              </a:buClr>
            </a:pPr>
            <a:r>
              <a:rPr lang="cs-CZ" sz="2400" b="1" dirty="0">
                <a:solidFill>
                  <a:srgbClr val="002060"/>
                </a:solidFill>
              </a:rPr>
              <a:t>Komplementy</a:t>
            </a:r>
          </a:p>
          <a:p>
            <a:pPr marL="342900" indent="-342900" algn="just">
              <a:buClr>
                <a:srgbClr val="002060"/>
              </a:buClr>
              <a:buFont typeface="Arial" panose="020B0604020202020204" pitchFamily="34" charset="0"/>
              <a:buChar char="•"/>
            </a:pPr>
            <a:r>
              <a:rPr lang="cs-CZ" sz="2400" dirty="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a:solidFill>
                  <a:srgbClr val="002060"/>
                </a:solidFill>
              </a:rPr>
              <a:t>významy díl nákladů na činnost zdravotnické záchranné služby však nese zřizovatel (kraje)</a:t>
            </a:r>
          </a:p>
          <a:p>
            <a:pPr algn="just">
              <a:buClr>
                <a:srgbClr val="002060"/>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131</a:t>
            </a:fld>
            <a:endParaRPr lang="cs-CZ" dirty="0"/>
          </a:p>
        </p:txBody>
      </p:sp>
    </p:spTree>
    <p:extLst>
      <p:ext uri="{BB962C8B-B14F-4D97-AF65-F5344CB8AC3E}">
        <p14:creationId xmlns:p14="http://schemas.microsoft.com/office/powerpoint/2010/main" val="41572266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a:solidFill>
                  <a:srgbClr val="C00000"/>
                </a:solidFill>
              </a:rPr>
              <a:t>technickými pracovišti nemocnice – </a:t>
            </a:r>
            <a:r>
              <a:rPr lang="cs-CZ" sz="2400" i="1" dirty="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a:solidFill>
                  <a:srgbClr val="C00000"/>
                </a:solidFill>
              </a:rPr>
              <a:t>soukromými dopravci – </a:t>
            </a:r>
            <a:r>
              <a:rPr lang="cs-CZ" sz="2400" i="1" dirty="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132</a:t>
            </a:fld>
            <a:endParaRPr lang="cs-CZ" dirty="0"/>
          </a:p>
        </p:txBody>
      </p:sp>
    </p:spTree>
    <p:extLst>
      <p:ext uri="{BB962C8B-B14F-4D97-AF65-F5344CB8AC3E}">
        <p14:creationId xmlns:p14="http://schemas.microsoft.com/office/powerpoint/2010/main" val="29407443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133</a:t>
            </a:fld>
            <a:endParaRPr lang="cs-CZ" dirty="0"/>
          </a:p>
        </p:txBody>
      </p:sp>
    </p:spTree>
    <p:extLst>
      <p:ext uri="{BB962C8B-B14F-4D97-AF65-F5344CB8AC3E}">
        <p14:creationId xmlns:p14="http://schemas.microsoft.com/office/powerpoint/2010/main" val="18429392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134</a:t>
            </a:fld>
            <a:endParaRPr lang="cs-CZ" dirty="0"/>
          </a:p>
        </p:txBody>
      </p:sp>
    </p:spTree>
    <p:extLst>
      <p:ext uri="{BB962C8B-B14F-4D97-AF65-F5344CB8AC3E}">
        <p14:creationId xmlns:p14="http://schemas.microsoft.com/office/powerpoint/2010/main" val="38272852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výkonový systém </a:t>
            </a:r>
          </a:p>
          <a:p>
            <a:pPr marL="342900" indent="-342900" algn="just">
              <a:buClr>
                <a:srgbClr val="002060"/>
              </a:buClr>
              <a:buFont typeface="Candara" panose="020E0502030303020204" pitchFamily="34" charset="0"/>
              <a:buChar char="‐"/>
            </a:pPr>
            <a:r>
              <a:rPr lang="cs-CZ" sz="2400" i="1" dirty="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a:solidFill>
                  <a:srgbClr val="002060"/>
                </a:solidFill>
              </a:rPr>
              <a:t>výkony jsou ohodnoceny body, k těmto bodům  pak byly přiřazeny peněžní hodnoty</a:t>
            </a:r>
          </a:p>
          <a:p>
            <a:pPr algn="just">
              <a:buClr>
                <a:srgbClr val="C00000"/>
              </a:buClr>
            </a:pPr>
            <a:endParaRPr lang="cs-CZ" sz="2400" b="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135</a:t>
            </a:fld>
            <a:endParaRPr lang="cs-CZ" dirty="0"/>
          </a:p>
        </p:txBody>
      </p:sp>
    </p:spTree>
    <p:extLst>
      <p:ext uri="{BB962C8B-B14F-4D97-AF65-F5344CB8AC3E}">
        <p14:creationId xmlns:p14="http://schemas.microsoft.com/office/powerpoint/2010/main" val="15242530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p>
          <a:p>
            <a:pPr marL="457200" indent="-457200" algn="just">
              <a:buClr>
                <a:srgbClr val="002060"/>
              </a:buClr>
              <a:buFont typeface="Candara" panose="020E0502030303020204" pitchFamily="34" charset="0"/>
              <a:buChar char="‐"/>
            </a:pPr>
            <a:r>
              <a:rPr lang="cs-CZ" sz="2400" i="1" dirty="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a:solidFill>
                  <a:srgbClr val="002060"/>
                </a:solidFill>
              </a:rPr>
              <a:t>užívá se především v lůžkových zařízeních, kde obvykle převažuje tzv. fixní náklad nebo variabilní náklad (vážou se na jednotku výkonu, náklady na léky, stravování apod.)</a:t>
            </a:r>
          </a:p>
          <a:p>
            <a:pPr marL="457200" indent="-457200" algn="just">
              <a:buClr>
                <a:srgbClr val="002060"/>
              </a:buClr>
              <a:buFont typeface="Candara" panose="020E0502030303020204" pitchFamily="34" charset="0"/>
              <a:buChar char="‐"/>
            </a:pPr>
            <a:r>
              <a:rPr lang="cs-CZ" sz="2400" i="1" dirty="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136</a:t>
            </a:fld>
            <a:endParaRPr lang="cs-CZ" dirty="0"/>
          </a:p>
        </p:txBody>
      </p:sp>
    </p:spTree>
    <p:extLst>
      <p:ext uri="{BB962C8B-B14F-4D97-AF65-F5344CB8AC3E}">
        <p14:creationId xmlns:p14="http://schemas.microsoft.com/office/powerpoint/2010/main" val="97956010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a:solidFill>
                  <a:srgbClr val="002060"/>
                </a:solidFill>
              </a:rPr>
              <a:t>Diagnostic</a:t>
            </a:r>
            <a:r>
              <a:rPr lang="cs-CZ" sz="2400" i="1" dirty="0">
                <a:solidFill>
                  <a:srgbClr val="002060"/>
                </a:solidFill>
              </a:rPr>
              <a:t> </a:t>
            </a:r>
            <a:r>
              <a:rPr lang="cs-CZ" sz="2400" i="1" dirty="0" err="1">
                <a:solidFill>
                  <a:srgbClr val="002060"/>
                </a:solidFill>
              </a:rPr>
              <a:t>Related</a:t>
            </a:r>
            <a:r>
              <a:rPr lang="cs-CZ" sz="2400" i="1" dirty="0">
                <a:solidFill>
                  <a:srgbClr val="002060"/>
                </a:solidFill>
              </a:rPr>
              <a:t> </a:t>
            </a:r>
            <a:r>
              <a:rPr lang="cs-CZ" sz="2400" i="1" dirty="0" err="1">
                <a:solidFill>
                  <a:srgbClr val="002060"/>
                </a:solidFill>
              </a:rPr>
              <a:t>Groups</a:t>
            </a:r>
            <a:r>
              <a:rPr lang="cs-CZ" sz="2400" i="1" dirty="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137</a:t>
            </a:fld>
            <a:endParaRPr lang="cs-CZ" dirty="0"/>
          </a:p>
        </p:txBody>
      </p:sp>
    </p:spTree>
    <p:extLst>
      <p:ext uri="{BB962C8B-B14F-4D97-AF65-F5344CB8AC3E}">
        <p14:creationId xmlns:p14="http://schemas.microsoft.com/office/powerpoint/2010/main" val="99332976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systém</a:t>
            </a:r>
          </a:p>
          <a:p>
            <a:pPr marL="457200" indent="-457200" algn="just">
              <a:buClr>
                <a:srgbClr val="002060"/>
              </a:buClr>
              <a:buFont typeface="Candara" panose="020E0502030303020204" pitchFamily="34" charset="0"/>
              <a:buChar char="‐"/>
            </a:pPr>
            <a:r>
              <a:rPr lang="cs-CZ" sz="2400" i="1" dirty="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138</a:t>
            </a:fld>
            <a:endParaRPr lang="cs-CZ" dirty="0"/>
          </a:p>
        </p:txBody>
      </p:sp>
    </p:spTree>
    <p:extLst>
      <p:ext uri="{BB962C8B-B14F-4D97-AF65-F5344CB8AC3E}">
        <p14:creationId xmlns:p14="http://schemas.microsoft.com/office/powerpoint/2010/main" val="16694841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111155" cy="1440160"/>
          </a:xfrm>
        </p:spPr>
        <p:txBody>
          <a:bodyPr>
            <a:noAutofit/>
          </a:bodyPr>
          <a:lstStyle/>
          <a:p>
            <a:pPr marL="457200" lvl="0" indent="-457200" algn="ctr">
              <a:spcBef>
                <a:spcPct val="20000"/>
              </a:spcBef>
            </a:pPr>
            <a:r>
              <a:rPr lang="cs-CZ" sz="4000" b="1" dirty="0">
                <a:solidFill>
                  <a:schemeClr val="bg1"/>
                </a:solidFill>
                <a:ea typeface="+mn-ea"/>
                <a:cs typeface="+mn-cs"/>
              </a:rPr>
              <a:t>Perspektivní vývoj financování zdravotnictví</a:t>
            </a:r>
            <a:br>
              <a:rPr lang="cs-CZ" sz="4000" b="1" dirty="0">
                <a:solidFill>
                  <a:schemeClr val="bg1"/>
                </a:solidFill>
                <a:ea typeface="+mn-ea"/>
                <a:cs typeface="+mn-cs"/>
              </a:rPr>
            </a:br>
            <a:r>
              <a:rPr lang="cs-CZ" sz="2400" b="1" dirty="0">
                <a:solidFill>
                  <a:schemeClr val="bg1"/>
                </a:solidFill>
                <a:ea typeface="+mn-ea"/>
                <a:cs typeface="+mn-cs"/>
              </a:rPr>
              <a:t>Problém privatizace ve zdravotnictví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597706" y="1340768"/>
            <a:ext cx="8064896" cy="6159152"/>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lgn="just">
              <a:buClr>
                <a:schemeClr val="tx2">
                  <a:lumMod val="50000"/>
                </a:schemeClr>
              </a:buClr>
            </a:pPr>
            <a:r>
              <a:rPr lang="cs-CZ" sz="2400" b="1" dirty="0">
                <a:solidFill>
                  <a:srgbClr val="002060"/>
                </a:solidFill>
              </a:rPr>
              <a:t>V ČR proces transformace národního hospodářství byl nastartován především v oblasti výroby a služeb. Ve zdravotnictví byl opožděn, i když ne ve všech jeho segmentech. Proces privatizace ve zdravotnictví můžeme rozdělit do dvou fází:</a:t>
            </a:r>
          </a:p>
          <a:p>
            <a:pPr marL="457200" indent="-457200" algn="just">
              <a:buClr>
                <a:srgbClr val="C00000"/>
              </a:buClr>
              <a:buFont typeface="+mj-lt"/>
              <a:buAutoNum type="arabicPeriod"/>
            </a:pPr>
            <a:r>
              <a:rPr lang="cs-CZ" sz="2400" b="1" dirty="0">
                <a:solidFill>
                  <a:srgbClr val="C00000"/>
                </a:solidFill>
              </a:rPr>
              <a:t>fáze – </a:t>
            </a:r>
            <a:r>
              <a:rPr lang="cs-CZ" sz="2400" i="1" dirty="0">
                <a:solidFill>
                  <a:srgbClr val="002060"/>
                </a:solidFill>
              </a:rPr>
              <a:t>zahrnuje období po roce 1990, kdy do procesu privatizace byly zařazeny lázně a dále ambulantní pracoviště praktických lékařů a ambulantních specialistů a i dalších menších zdravotnických zařízení.</a:t>
            </a:r>
          </a:p>
          <a:p>
            <a:pPr lvl="1" algn="just">
              <a:buClr>
                <a:srgbClr val="C00000"/>
              </a:buClr>
            </a:pPr>
            <a:r>
              <a:rPr lang="cs-CZ" sz="2400" i="1" dirty="0">
                <a:solidFill>
                  <a:srgbClr val="002060"/>
                </a:solidFill>
              </a:rPr>
              <a:t>V této době vzniká vedle VZP i různé zaměstnanecké pojišťovny, v 2.polovině 90 let jich bylo téměř třicet.</a:t>
            </a:r>
            <a:endParaRPr lang="cs-CZ" sz="2400" i="1" dirty="0">
              <a:solidFill>
                <a:srgbClr val="C00000"/>
              </a:solidFill>
            </a:endParaRPr>
          </a:p>
          <a:p>
            <a:pPr marL="457200" indent="-457200" algn="just">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139</a:t>
            </a:fld>
            <a:endParaRPr lang="cs-CZ" dirty="0"/>
          </a:p>
        </p:txBody>
      </p:sp>
    </p:spTree>
    <p:extLst>
      <p:ext uri="{BB962C8B-B14F-4D97-AF65-F5344CB8AC3E}">
        <p14:creationId xmlns:p14="http://schemas.microsoft.com/office/powerpoint/2010/main" val="3519254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Organizace zdravotnictví v ČR</a:t>
            </a:r>
            <a:r>
              <a:rPr lang="cs-CZ" sz="3600" b="1" dirty="0"/>
              <a:t/>
            </a:r>
            <a:br>
              <a:rPr lang="cs-CZ" sz="3600" b="1" dirty="0"/>
            </a:br>
            <a:r>
              <a:rPr lang="cs-CZ" sz="2400" b="1" dirty="0"/>
              <a:t>Výkon státní správy na úseku zdravotnictví</a:t>
            </a: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Ústředním orgánem na úseku zdravotnictví je MINISTERSTVO ZDRAVOTNICTVÍ ČR, </a:t>
            </a:r>
            <a:r>
              <a:rPr lang="cs-CZ" sz="2400" dirty="0">
                <a:solidFill>
                  <a:srgbClr val="002060"/>
                </a:solidFill>
              </a:rPr>
              <a:t>a to na základě kompetenčního zákona 2/1969 Sb. o zřízení ministerstev a jiných ústředních orgánů státní správy.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a:p>
        </p:txBody>
      </p:sp>
    </p:spTree>
    <p:extLst>
      <p:ext uri="{BB962C8B-B14F-4D97-AF65-F5344CB8AC3E}">
        <p14:creationId xmlns:p14="http://schemas.microsoft.com/office/powerpoint/2010/main" val="240277208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4"/>
            <a:ext cx="8064896" cy="5058494"/>
          </a:xfrm>
        </p:spPr>
        <p:txBody>
          <a:bodyPr>
            <a:noAutofit/>
          </a:bodyPr>
          <a:lstStyle/>
          <a:p>
            <a:pPr marL="457200" indent="-457200" algn="just">
              <a:buClr>
                <a:srgbClr val="C00000"/>
              </a:buClr>
              <a:buFont typeface="+mj-lt"/>
              <a:buAutoNum type="arabicPeriod" startAt="2"/>
            </a:pPr>
            <a:r>
              <a:rPr lang="cs-CZ" sz="2400" b="1" dirty="0">
                <a:solidFill>
                  <a:srgbClr val="C00000"/>
                </a:solidFill>
              </a:rPr>
              <a:t>fáze – </a:t>
            </a:r>
            <a:r>
              <a:rPr lang="cs-CZ" sz="2400" i="1" dirty="0">
                <a:solidFill>
                  <a:srgbClr val="002060"/>
                </a:solidFill>
              </a:rPr>
              <a:t>zahrnuje období po roce 2000, kdy dochází k odstátnění většiny statných nemocnic (mimo FN). Týká se to především okresních nemocnic, které představují páteřní síť lůžkových zdravotnických zařízení. V té době byla většina nemocnic ve vážných ekonomických problémech. Jejich převedení na kraje a zároveň s jejich jednorázovým oddlužením, problém jejich ztrátového provozu „přehodil“ na kraje, aniž by řešil příčiny této většinové ztrátovosti. Z důvodu ztrátovosti některé kraje nemocnice prodávají, jiné je převádějí na obchodní společnosti, jiné vytvářejí různé holdingové struktury apod.</a:t>
            </a:r>
          </a:p>
          <a:p>
            <a:pPr algn="just">
              <a:buClr>
                <a:srgbClr val="C00000"/>
              </a:buClr>
            </a:pPr>
            <a:r>
              <a:rPr lang="cs-CZ" sz="2400" b="1" i="1" dirty="0">
                <a:solidFill>
                  <a:srgbClr val="002060"/>
                </a:solidFill>
              </a:rPr>
              <a:t>       </a:t>
            </a: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140</a:t>
            </a:fld>
            <a:endParaRPr lang="cs-CZ" dirty="0"/>
          </a:p>
        </p:txBody>
      </p:sp>
    </p:spTree>
    <p:extLst>
      <p:ext uri="{BB962C8B-B14F-4D97-AF65-F5344CB8AC3E}">
        <p14:creationId xmlns:p14="http://schemas.microsoft.com/office/powerpoint/2010/main" val="216555119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rgbClr val="C00000"/>
              </a:buClr>
            </a:pPr>
            <a:r>
              <a:rPr lang="cs-CZ" sz="2400" i="1" dirty="0">
                <a:solidFill>
                  <a:srgbClr val="002060"/>
                </a:solidFill>
              </a:rPr>
              <a:t>Pokud se zamyslíme nad teoretickými aspekty privatizace ve zdravotnictví, privátní podnikání je charakteristické úsilím o vytvoření maximálního zisku a zlepšit výsledek hospodaření, tedy zvýšit zisk nebo snížit ztrátu, lez prakticky dvěma cestami:</a:t>
            </a:r>
          </a:p>
          <a:p>
            <a:pPr marL="457200" indent="-457200" algn="just">
              <a:buClr>
                <a:srgbClr val="C00000"/>
              </a:buClr>
              <a:buFont typeface="+mj-lt"/>
              <a:buAutoNum type="alphaLcParenR"/>
            </a:pPr>
            <a:r>
              <a:rPr lang="cs-CZ" sz="2400" b="1" dirty="0">
                <a:solidFill>
                  <a:srgbClr val="C00000"/>
                </a:solidFill>
              </a:rPr>
              <a:t>buď zvýšením výnosu – </a:t>
            </a:r>
            <a:r>
              <a:rPr lang="cs-CZ" sz="2400" i="1" dirty="0">
                <a:solidFill>
                  <a:srgbClr val="002060"/>
                </a:solidFill>
              </a:rPr>
              <a:t>zvyšování výnosů ve zdravotnictví, kde jsou výkony hrazeny většinou ze zdravotního pojištění, lze obtížně, protože zdravotní pojišťovny výši úhrad různými způsoby regulují</a:t>
            </a:r>
            <a:endParaRPr lang="cs-CZ" sz="2400" b="1" dirty="0">
              <a:solidFill>
                <a:srgbClr val="C00000"/>
              </a:solidFill>
            </a:endParaRPr>
          </a:p>
          <a:p>
            <a:pPr marL="457200" indent="-457200" algn="just">
              <a:buClr>
                <a:srgbClr val="C00000"/>
              </a:buClr>
              <a:buFont typeface="+mj-lt"/>
              <a:buAutoNum type="alphaLcParenR"/>
            </a:pPr>
            <a:r>
              <a:rPr lang="cs-CZ" sz="2400" b="1" dirty="0">
                <a:solidFill>
                  <a:srgbClr val="C00000"/>
                </a:solidFill>
              </a:rPr>
              <a:t>snížením nákladů, popř. obojím způsobem – </a:t>
            </a:r>
            <a:r>
              <a:rPr lang="cs-CZ" sz="2400" i="1" dirty="0">
                <a:solidFill>
                  <a:srgbClr val="002060"/>
                </a:solidFill>
              </a:rPr>
              <a:t>snižovat náklady v nemocnicích je také velmi obtížné, protože většina nákladů je fixních a v oblasti variabilních nákladů jejich úspora jde obvykle na úkor kvality péče, to znamená, že úsilí lůžkových zdravotnických zařízení o zlepšení hospodářského výsledku může vést ke snížení kvality zdravotní péče</a:t>
            </a:r>
            <a:endParaRPr lang="cs-CZ" sz="2400" b="1" i="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141</a:t>
            </a:fld>
            <a:endParaRPr lang="cs-CZ" dirty="0"/>
          </a:p>
        </p:txBody>
      </p:sp>
    </p:spTree>
    <p:extLst>
      <p:ext uri="{BB962C8B-B14F-4D97-AF65-F5344CB8AC3E}">
        <p14:creationId xmlns:p14="http://schemas.microsoft.com/office/powerpoint/2010/main" val="34955905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Do oblasti nemocniční péče se mnohem lépe hodí příspěvkové formy těchto zdravotnických zařízení, ostatně ty nejvýznamnější lůžková zdravotnická zařízení (FN), mají ze zákona formu příspěvkových organizací. </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Hnacím motorem tržní ekonomiky je KONKURENCE, ta obecně vede k vyšší kvalitě služeb, úspoře nákladů apod. Obecně se i ve zdravotnictví konkurence prosazuje, a to ve dvou směrech:</a:t>
            </a:r>
          </a:p>
          <a:p>
            <a:pPr marL="457200" indent="-457200" algn="just">
              <a:buClr>
                <a:srgbClr val="C00000"/>
              </a:buClr>
              <a:buFont typeface="+mj-lt"/>
              <a:buAutoNum type="alphaLcParenR"/>
            </a:pPr>
            <a:r>
              <a:rPr lang="cs-CZ" sz="2400" dirty="0">
                <a:solidFill>
                  <a:srgbClr val="C00000"/>
                </a:solidFill>
              </a:rPr>
              <a:t>mezi zdravotními pojišťovnami – </a:t>
            </a:r>
            <a:r>
              <a:rPr lang="cs-CZ" sz="2400" i="1" dirty="0">
                <a:solidFill>
                  <a:srgbClr val="002060"/>
                </a:solidFill>
              </a:rPr>
              <a:t>zde však konkurenční boj o pojištěnce vede k nárůstu výdajů</a:t>
            </a:r>
          </a:p>
          <a:p>
            <a:pPr marL="457200" indent="-457200" algn="just">
              <a:buClr>
                <a:srgbClr val="C00000"/>
              </a:buClr>
              <a:buFont typeface="+mj-lt"/>
              <a:buAutoNum type="alphaLcParenR"/>
            </a:pPr>
            <a:r>
              <a:rPr lang="cs-CZ" sz="2400" i="1" dirty="0">
                <a:solidFill>
                  <a:srgbClr val="C00000"/>
                </a:solidFill>
              </a:rPr>
              <a:t>mezi zdravotnickými zařízeními – </a:t>
            </a:r>
            <a:r>
              <a:rPr lang="cs-CZ" sz="2400" i="1" dirty="0">
                <a:solidFill>
                  <a:srgbClr val="002060"/>
                </a:solidFill>
              </a:rPr>
              <a:t>vzhledem k tomu, že pacient není často schopen tuto stránku zdravotní péče posoudit, konkurenční boj se tak omezuje pouze na parametry „boje o široký úsměv“</a:t>
            </a:r>
            <a:endParaRPr lang="cs-CZ" sz="2400"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142</a:t>
            </a:fld>
            <a:endParaRPr lang="cs-CZ" dirty="0"/>
          </a:p>
        </p:txBody>
      </p:sp>
    </p:spTree>
    <p:extLst>
      <p:ext uri="{BB962C8B-B14F-4D97-AF65-F5344CB8AC3E}">
        <p14:creationId xmlns:p14="http://schemas.microsoft.com/office/powerpoint/2010/main" val="140382340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r>
              <a:rPr lang="cs-CZ" sz="2400" b="1" dirty="0">
                <a:solidFill>
                  <a:schemeClr val="bg1"/>
                </a:solidFill>
                <a:ea typeface="+mn-ea"/>
                <a:cs typeface="+mn-cs"/>
              </a:rPr>
              <a:t/>
            </a:r>
            <a:br>
              <a:rPr lang="cs-CZ" sz="2400" b="1" dirty="0">
                <a:solidFill>
                  <a:schemeClr val="bg1"/>
                </a:solidFill>
                <a:ea typeface="+mn-ea"/>
                <a:cs typeface="+mn-cs"/>
              </a:rPr>
            </a:br>
            <a:r>
              <a:rPr lang="cs-CZ" sz="2400" b="1" dirty="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a:solidFill>
                  <a:srgbClr val="002060"/>
                </a:solidFill>
              </a:rPr>
              <a:t>po roce 1990 přestal 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143</a:t>
            </a:fld>
            <a:endParaRPr lang="cs-CZ" dirty="0"/>
          </a:p>
        </p:txBody>
      </p:sp>
    </p:spTree>
    <p:extLst>
      <p:ext uri="{BB962C8B-B14F-4D97-AF65-F5344CB8AC3E}">
        <p14:creationId xmlns:p14="http://schemas.microsoft.com/office/powerpoint/2010/main" val="525949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výchova k osobní odpovědnosti za zdraví má probíhat v rodinách i ve škole</a:t>
            </a:r>
          </a:p>
          <a:p>
            <a:pPr marL="457200" indent="-457200" algn="just">
              <a:buClr>
                <a:schemeClr val="tx2">
                  <a:lumMod val="50000"/>
                </a:schemeClr>
              </a:buClr>
              <a:buFont typeface="+mj-lt"/>
              <a:buAutoNum type="arabicPeriod"/>
            </a:pPr>
            <a:r>
              <a:rPr lang="cs-CZ" sz="2400" dirty="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144</a:t>
            </a:fld>
            <a:endParaRPr lang="cs-CZ" dirty="0"/>
          </a:p>
        </p:txBody>
      </p:sp>
    </p:spTree>
    <p:extLst>
      <p:ext uri="{BB962C8B-B14F-4D97-AF65-F5344CB8AC3E}">
        <p14:creationId xmlns:p14="http://schemas.microsoft.com/office/powerpoint/2010/main" val="16461604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chemeClr val="bg1"/>
                </a:solidFill>
              </a:rPr>
              <a:t>Ekonomika a pojišťovnictví</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ctr">
              <a:spcBef>
                <a:spcPts val="0"/>
              </a:spcBef>
            </a:pPr>
            <a:r>
              <a:rPr lang="cs-CZ" sz="2400" dirty="0">
                <a:solidFill>
                  <a:srgbClr val="002060"/>
                </a:solidFill>
              </a:rPr>
              <a:t>JovanaV@seznam.cz</a:t>
            </a:r>
          </a:p>
          <a:p>
            <a:pPr algn="just">
              <a:buClr>
                <a:schemeClr val="tx2">
                  <a:lumMod val="50000"/>
                </a:schemeClr>
              </a:buClr>
            </a:pPr>
            <a:endParaRPr lang="cs-CZ" sz="2400" i="1" dirty="0">
              <a:solidFill>
                <a:schemeClr val="tx1"/>
              </a:solidFill>
            </a:endParaRPr>
          </a:p>
          <a:p>
            <a:pPr algn="just">
              <a:buClr>
                <a:schemeClr val="tx2">
                  <a:lumMod val="50000"/>
                </a:schemeClr>
              </a:buClr>
            </a:pPr>
            <a:endParaRPr lang="cs-CZ" sz="2400" b="1" dirty="0">
              <a:solidFill>
                <a:schemeClr val="tx1"/>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145</a:t>
            </a:fld>
            <a:endParaRPr lang="cs-CZ" dirty="0"/>
          </a:p>
        </p:txBody>
      </p:sp>
    </p:spTree>
    <p:extLst>
      <p:ext uri="{BB962C8B-B14F-4D97-AF65-F5344CB8AC3E}">
        <p14:creationId xmlns:p14="http://schemas.microsoft.com/office/powerpoint/2010/main" val="1383698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zdravotní ústav (SZU)</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a:p>
        </p:txBody>
      </p:sp>
    </p:spTree>
    <p:extLst>
      <p:ext uri="{BB962C8B-B14F-4D97-AF65-F5344CB8AC3E}">
        <p14:creationId xmlns:p14="http://schemas.microsoft.com/office/powerpoint/2010/main" val="2692130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a:solidFill>
                  <a:srgbClr val="002060"/>
                </a:solidFill>
              </a:rPr>
              <a:t>Výkon státní správy na úseku zdravotnictví v území je svěřen orgánům územní samosprávy, a to v rámci </a:t>
            </a:r>
            <a:r>
              <a:rPr lang="cs-CZ" sz="2400" i="1" dirty="0">
                <a:solidFill>
                  <a:srgbClr val="002060"/>
                </a:solidFill>
              </a:rPr>
              <a:t>PŘENESENÉ PŮSOBNOSTI.</a:t>
            </a:r>
            <a:endParaRPr lang="cs-CZ" sz="2400" b="1" dirty="0">
              <a:solidFill>
                <a:srgbClr val="002060"/>
              </a:solidFill>
            </a:endParaRPr>
          </a:p>
          <a:p>
            <a:pPr algn="just">
              <a:buClr>
                <a:schemeClr val="tx2">
                  <a:lumMod val="50000"/>
                </a:schemeClr>
              </a:buClr>
            </a:pPr>
            <a:r>
              <a:rPr lang="cs-CZ" sz="2400" b="1" dirty="0">
                <a:solidFill>
                  <a:srgbClr val="002060"/>
                </a:solidFill>
              </a:rPr>
              <a:t>Při svěření zdravotnictví orgánům územní správy je upřednostňováno především hledisko dostupnost a kvality zdravotní péče.</a:t>
            </a:r>
          </a:p>
          <a:p>
            <a:pPr algn="just">
              <a:buClr>
                <a:schemeClr val="tx2">
                  <a:lumMod val="50000"/>
                </a:schemeClr>
              </a:buClr>
            </a:pPr>
            <a:r>
              <a:rPr lang="cs-CZ" sz="2400" b="1" dirty="0">
                <a:solidFill>
                  <a:srgbClr val="002060"/>
                </a:solidFill>
              </a:rPr>
              <a:t>Na úrovni vyšších územních samosprávních celků (krajů) vykonávají </a:t>
            </a:r>
            <a:r>
              <a:rPr lang="cs-CZ" sz="2400" b="1" u="sng" dirty="0">
                <a:solidFill>
                  <a:srgbClr val="002060"/>
                </a:solidFill>
              </a:rPr>
              <a:t>státní správu</a:t>
            </a:r>
            <a:r>
              <a:rPr lang="cs-CZ" sz="2400" b="1" dirty="0">
                <a:solidFill>
                  <a:srgbClr val="002060"/>
                </a:solidFill>
              </a:rPr>
              <a:t> na úseku zdravotnictví odbory zdravotnictví krajských úřadů.</a:t>
            </a:r>
          </a:p>
          <a:p>
            <a:pPr algn="just">
              <a:buClr>
                <a:schemeClr val="tx2">
                  <a:lumMod val="50000"/>
                </a:schemeClr>
              </a:buClr>
            </a:pPr>
            <a:r>
              <a:rPr lang="cs-CZ" sz="2400" b="1" dirty="0">
                <a:solidFill>
                  <a:srgbClr val="002060"/>
                </a:solidFill>
              </a:rPr>
              <a:t>Odbory zdravotnictví zodpovídají za stav zdravotní péče v kraji, řídí nemocnice (krom nemocnic řízeních přímo ministerstvem) a i sítě lékařů primární péče, ambulantních specialistů, lékáren, LDN, psychologové, logopedi apod. Dále řídí zdravotnickou záchranou službu v kraji.</a:t>
            </a:r>
            <a:endParaRPr lang="cs-CZ" sz="2400" dirty="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a:solidFill>
                  <a:srgbClr val="002060"/>
                </a:solidFill>
              </a:rPr>
              <a:t>Odbory zdravotnictví se většinou člení na dvě oddělení: </a:t>
            </a:r>
          </a:p>
          <a:p>
            <a:pPr marL="457200" indent="-457200" algn="just">
              <a:buClr>
                <a:schemeClr val="tx2">
                  <a:lumMod val="50000"/>
                </a:schemeClr>
              </a:buClr>
              <a:buFont typeface="+mj-lt"/>
              <a:buAutoNum type="arabicPeriod"/>
            </a:pPr>
            <a:r>
              <a:rPr lang="cs-CZ" sz="2400" b="1" dirty="0">
                <a:solidFill>
                  <a:srgbClr val="002060"/>
                </a:solidFill>
              </a:rPr>
              <a:t>oddělení zdravotní péče</a:t>
            </a:r>
          </a:p>
          <a:p>
            <a:pPr marL="457200" indent="-457200" algn="just">
              <a:buClr>
                <a:schemeClr val="tx2">
                  <a:lumMod val="50000"/>
                </a:schemeClr>
              </a:buClr>
              <a:buFont typeface="+mj-lt"/>
              <a:buAutoNum type="arabicPeriod"/>
            </a:pPr>
            <a:r>
              <a:rPr lang="cs-CZ" sz="2400" b="1" dirty="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p>
          <a:p>
            <a:pPr algn="just">
              <a:buClr>
                <a:schemeClr val="tx2">
                  <a:lumMod val="50000"/>
                </a:schemeClr>
              </a:buClr>
            </a:pPr>
            <a:endParaRPr lang="cs-CZ" sz="20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4178888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Zdravotní pojišťovny</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a:solidFill>
                  <a:srgbClr val="002060"/>
                </a:solidFill>
              </a:rPr>
              <a:t>V ČR je zdravotní pojištění povinné, což znamená, že každá FO s trvalým pobytem na území ČR a cizinci pracující u zaměstnavatele se sídlem v ČR musí být </a:t>
            </a:r>
            <a:r>
              <a:rPr lang="cs-CZ" sz="2000" i="1" dirty="0">
                <a:solidFill>
                  <a:srgbClr val="002060"/>
                </a:solidFill>
              </a:rPr>
              <a:t>POVINNĚ </a:t>
            </a:r>
            <a:r>
              <a:rPr lang="cs-CZ" sz="2000" b="1" dirty="0">
                <a:solidFill>
                  <a:srgbClr val="002060"/>
                </a:solidFill>
              </a:rPr>
              <a:t>pojištěnu u některého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a:t>Kód</a:t>
                      </a:r>
                      <a:r>
                        <a:rPr lang="cs-CZ" baseline="0" dirty="0"/>
                        <a:t> ZP</a:t>
                      </a:r>
                      <a:endParaRPr lang="cs-CZ" dirty="0"/>
                    </a:p>
                  </a:txBody>
                  <a:tcPr marL="0" marR="0" marT="0" marB="0" anchor="ctr"/>
                </a:tc>
                <a:tc>
                  <a:txBody>
                    <a:bodyPr/>
                    <a:lstStyle/>
                    <a:p>
                      <a:pPr algn="ctr"/>
                      <a:r>
                        <a:rPr lang="cs-CZ" dirty="0"/>
                        <a:t>Název zdravotní pojišťovny</a:t>
                      </a:r>
                    </a:p>
                  </a:txBody>
                  <a:tcPr marL="0" marR="0" marT="0" marB="0" anchor="ctr"/>
                </a:tc>
                <a:tc>
                  <a:txBody>
                    <a:bodyPr/>
                    <a:lstStyle/>
                    <a:p>
                      <a:pPr algn="ctr"/>
                      <a:r>
                        <a:rPr lang="cs-CZ" dirty="0"/>
                        <a:t>Zkratka</a:t>
                      </a:r>
                    </a:p>
                  </a:txBody>
                  <a:tcPr marL="0" marR="0" marT="0" marB="0" anchor="ctr"/>
                </a:tc>
                <a:extLst>
                  <a:ext uri="{0D108BD9-81ED-4DB2-BD59-A6C34878D82A}">
                    <a16:rowId xmlns:a16="http://schemas.microsoft.com/office/drawing/2014/main" val="10000"/>
                  </a:ext>
                </a:extLst>
              </a:tr>
              <a:tr h="252000">
                <a:tc>
                  <a:txBody>
                    <a:bodyPr/>
                    <a:lstStyle/>
                    <a:p>
                      <a:pPr algn="ctr"/>
                      <a:r>
                        <a:rPr lang="cs-CZ" dirty="0"/>
                        <a:t>111</a:t>
                      </a:r>
                    </a:p>
                  </a:txBody>
                  <a:tcPr marL="0" marR="0" marT="0" marB="0" anchor="ctr"/>
                </a:tc>
                <a:tc>
                  <a:txBody>
                    <a:bodyPr/>
                    <a:lstStyle/>
                    <a:p>
                      <a:pPr algn="just"/>
                      <a:r>
                        <a:rPr lang="cs-CZ" dirty="0"/>
                        <a:t>Všeobecná zdravotní pojišťovna ČR</a:t>
                      </a:r>
                    </a:p>
                  </a:txBody>
                  <a:tcPr marL="0" marR="0" marT="0" marB="0" anchor="ctr"/>
                </a:tc>
                <a:tc>
                  <a:txBody>
                    <a:bodyPr/>
                    <a:lstStyle/>
                    <a:p>
                      <a:pPr algn="ctr"/>
                      <a:r>
                        <a:rPr lang="cs-CZ" dirty="0"/>
                        <a:t>VZP ČR</a:t>
                      </a:r>
                    </a:p>
                  </a:txBody>
                  <a:tcPr marL="0" marR="0" marT="0" marB="0" anchor="ctr"/>
                </a:tc>
                <a:extLst>
                  <a:ext uri="{0D108BD9-81ED-4DB2-BD59-A6C34878D82A}">
                    <a16:rowId xmlns:a16="http://schemas.microsoft.com/office/drawing/2014/main" val="10001"/>
                  </a:ext>
                </a:extLst>
              </a:tr>
              <a:tr h="252000">
                <a:tc>
                  <a:txBody>
                    <a:bodyPr/>
                    <a:lstStyle/>
                    <a:p>
                      <a:pPr algn="ctr"/>
                      <a:r>
                        <a:rPr lang="cs-CZ" dirty="0"/>
                        <a:t>201</a:t>
                      </a:r>
                    </a:p>
                  </a:txBody>
                  <a:tcPr marL="0" marR="0" marT="0" marB="0" anchor="ctr"/>
                </a:tc>
                <a:tc>
                  <a:txBody>
                    <a:bodyPr/>
                    <a:lstStyle/>
                    <a:p>
                      <a:pPr algn="just"/>
                      <a:r>
                        <a:rPr lang="cs-CZ" dirty="0"/>
                        <a:t>Vojenská zdravotní pojišťovna ČR</a:t>
                      </a:r>
                    </a:p>
                  </a:txBody>
                  <a:tcPr marL="0" marR="0" marT="0" marB="0" anchor="ctr"/>
                </a:tc>
                <a:tc>
                  <a:txBody>
                    <a:bodyPr/>
                    <a:lstStyle/>
                    <a:p>
                      <a:pPr algn="ctr"/>
                      <a:r>
                        <a:rPr lang="cs-CZ" dirty="0"/>
                        <a:t>VoZP</a:t>
                      </a:r>
                    </a:p>
                  </a:txBody>
                  <a:tcPr marL="0" marR="0" marT="0" marB="0" anchor="ctr"/>
                </a:tc>
                <a:extLst>
                  <a:ext uri="{0D108BD9-81ED-4DB2-BD59-A6C34878D82A}">
                    <a16:rowId xmlns:a16="http://schemas.microsoft.com/office/drawing/2014/main" val="10002"/>
                  </a:ext>
                </a:extLst>
              </a:tr>
              <a:tr h="252000">
                <a:tc>
                  <a:txBody>
                    <a:bodyPr/>
                    <a:lstStyle/>
                    <a:p>
                      <a:pPr algn="ctr"/>
                      <a:r>
                        <a:rPr lang="cs-CZ" dirty="0"/>
                        <a:t>205</a:t>
                      </a:r>
                    </a:p>
                  </a:txBody>
                  <a:tcPr marL="0" marR="0" marT="0" marB="0" anchor="ctr"/>
                </a:tc>
                <a:tc>
                  <a:txBody>
                    <a:bodyPr/>
                    <a:lstStyle/>
                    <a:p>
                      <a:pPr algn="just"/>
                      <a:r>
                        <a:rPr lang="cs-CZ" dirty="0"/>
                        <a:t>Česká průmyslová zdravotní pojišťovna </a:t>
                      </a:r>
                    </a:p>
                  </a:txBody>
                  <a:tcPr marL="0" marR="0" marT="0" marB="0" anchor="ctr"/>
                </a:tc>
                <a:tc>
                  <a:txBody>
                    <a:bodyPr/>
                    <a:lstStyle/>
                    <a:p>
                      <a:pPr algn="ctr"/>
                      <a:r>
                        <a:rPr lang="cs-CZ" dirty="0"/>
                        <a:t>ČPZP</a:t>
                      </a:r>
                    </a:p>
                  </a:txBody>
                  <a:tcPr marL="0" marR="0" marT="0" marB="0" anchor="ctr"/>
                </a:tc>
                <a:extLst>
                  <a:ext uri="{0D108BD9-81ED-4DB2-BD59-A6C34878D82A}">
                    <a16:rowId xmlns:a16="http://schemas.microsoft.com/office/drawing/2014/main" val="10003"/>
                  </a:ext>
                </a:extLst>
              </a:tr>
              <a:tr h="252000">
                <a:tc>
                  <a:txBody>
                    <a:bodyPr/>
                    <a:lstStyle/>
                    <a:p>
                      <a:pPr algn="ctr"/>
                      <a:r>
                        <a:rPr lang="cs-CZ" dirty="0"/>
                        <a:t>207</a:t>
                      </a:r>
                    </a:p>
                  </a:txBody>
                  <a:tcPr marL="0" marR="0" marT="0" marB="0" anchor="ctr"/>
                </a:tc>
                <a:tc>
                  <a:txBody>
                    <a:bodyPr/>
                    <a:lstStyle/>
                    <a:p>
                      <a:pPr algn="just"/>
                      <a:r>
                        <a:rPr lang="cs-CZ" dirty="0"/>
                        <a:t>Oborová zdravotní pojišťovna zaměstnanců bank, pojišťoven a stavebnictví</a:t>
                      </a:r>
                    </a:p>
                  </a:txBody>
                  <a:tcPr marL="0" marR="0" marT="0" marB="0" anchor="ctr"/>
                </a:tc>
                <a:tc>
                  <a:txBody>
                    <a:bodyPr/>
                    <a:lstStyle/>
                    <a:p>
                      <a:pPr algn="ctr"/>
                      <a:r>
                        <a:rPr lang="cs-CZ" dirty="0"/>
                        <a:t>OZP</a:t>
                      </a:r>
                    </a:p>
                  </a:txBody>
                  <a:tcPr marL="0" marR="0" marT="0" marB="0" anchor="ctr"/>
                </a:tc>
                <a:extLst>
                  <a:ext uri="{0D108BD9-81ED-4DB2-BD59-A6C34878D82A}">
                    <a16:rowId xmlns:a16="http://schemas.microsoft.com/office/drawing/2014/main" val="10004"/>
                  </a:ext>
                </a:extLst>
              </a:tr>
              <a:tr h="252000">
                <a:tc>
                  <a:txBody>
                    <a:bodyPr/>
                    <a:lstStyle/>
                    <a:p>
                      <a:pPr algn="ctr"/>
                      <a:r>
                        <a:rPr lang="cs-CZ" dirty="0"/>
                        <a:t>209</a:t>
                      </a:r>
                    </a:p>
                  </a:txBody>
                  <a:tcPr marL="0" marR="0" marT="0" marB="0" anchor="ctr"/>
                </a:tc>
                <a:tc>
                  <a:txBody>
                    <a:bodyPr/>
                    <a:lstStyle/>
                    <a:p>
                      <a:pPr algn="just"/>
                      <a:r>
                        <a:rPr lang="cs-CZ" dirty="0"/>
                        <a:t>Zaměstnanecká pojišťovna Škoda</a:t>
                      </a:r>
                    </a:p>
                  </a:txBody>
                  <a:tcPr marL="0" marR="0" marT="0" marB="0" anchor="ctr"/>
                </a:tc>
                <a:tc>
                  <a:txBody>
                    <a:bodyPr/>
                    <a:lstStyle/>
                    <a:p>
                      <a:pPr algn="ctr"/>
                      <a:r>
                        <a:rPr lang="cs-CZ" dirty="0"/>
                        <a:t>ZPŠ</a:t>
                      </a:r>
                    </a:p>
                  </a:txBody>
                  <a:tcPr marL="0" marR="0" marT="0" marB="0" anchor="ctr"/>
                </a:tc>
                <a:extLst>
                  <a:ext uri="{0D108BD9-81ED-4DB2-BD59-A6C34878D82A}">
                    <a16:rowId xmlns:a16="http://schemas.microsoft.com/office/drawing/2014/main" val="10005"/>
                  </a:ext>
                </a:extLst>
              </a:tr>
              <a:tr h="252000">
                <a:tc>
                  <a:txBody>
                    <a:bodyPr/>
                    <a:lstStyle/>
                    <a:p>
                      <a:pPr algn="ctr"/>
                      <a:r>
                        <a:rPr lang="cs-CZ" dirty="0"/>
                        <a:t>211</a:t>
                      </a:r>
                    </a:p>
                  </a:txBody>
                  <a:tcPr marL="0" marR="0" marT="0" marB="0" anchor="ctr"/>
                </a:tc>
                <a:tc>
                  <a:txBody>
                    <a:bodyPr/>
                    <a:lstStyle/>
                    <a:p>
                      <a:pPr algn="just"/>
                      <a:r>
                        <a:rPr lang="cs-CZ" dirty="0"/>
                        <a:t>Zdravotní pojišťovna Ministerstva vnitra</a:t>
                      </a:r>
                    </a:p>
                  </a:txBody>
                  <a:tcPr marL="0" marR="0" marT="0" marB="0" anchor="ctr"/>
                </a:tc>
                <a:tc>
                  <a:txBody>
                    <a:bodyPr/>
                    <a:lstStyle/>
                    <a:p>
                      <a:pPr algn="ctr"/>
                      <a:r>
                        <a:rPr lang="cs-CZ" dirty="0"/>
                        <a:t>ZP MV ČR</a:t>
                      </a:r>
                    </a:p>
                  </a:txBody>
                  <a:tcPr marL="0" marR="0" marT="0" marB="0" anchor="ctr"/>
                </a:tc>
                <a:extLst>
                  <a:ext uri="{0D108BD9-81ED-4DB2-BD59-A6C34878D82A}">
                    <a16:rowId xmlns:a16="http://schemas.microsoft.com/office/drawing/2014/main" val="10006"/>
                  </a:ext>
                </a:extLst>
              </a:tr>
              <a:tr h="252000">
                <a:tc>
                  <a:txBody>
                    <a:bodyPr/>
                    <a:lstStyle/>
                    <a:p>
                      <a:pPr algn="ctr"/>
                      <a:r>
                        <a:rPr lang="cs-CZ" dirty="0"/>
                        <a:t>213</a:t>
                      </a:r>
                    </a:p>
                  </a:txBody>
                  <a:tcPr marL="0" marR="0" marT="0" marB="0" anchor="ctr"/>
                </a:tc>
                <a:tc>
                  <a:txBody>
                    <a:bodyPr/>
                    <a:lstStyle/>
                    <a:p>
                      <a:pPr algn="just"/>
                      <a:r>
                        <a:rPr lang="cs-CZ" dirty="0"/>
                        <a:t>Revírní</a:t>
                      </a:r>
                      <a:r>
                        <a:rPr lang="cs-CZ" baseline="0" dirty="0"/>
                        <a:t> bratrská pokladna </a:t>
                      </a:r>
                      <a:endParaRPr lang="cs-CZ" dirty="0"/>
                    </a:p>
                  </a:txBody>
                  <a:tcPr marL="0" marR="0" marT="0" marB="0" anchor="ctr"/>
                </a:tc>
                <a:tc>
                  <a:txBody>
                    <a:bodyPr/>
                    <a:lstStyle/>
                    <a:p>
                      <a:pPr algn="ctr"/>
                      <a:r>
                        <a:rPr lang="cs-CZ" dirty="0"/>
                        <a:t>RBP</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Zdravotní pojišťovny vykonávají v rámci systému zdravotního pojištění především tyto dva základní druhy činnosti:</a:t>
            </a:r>
          </a:p>
          <a:p>
            <a:pPr marL="800100" lvl="1" indent="-342900" algn="just">
              <a:buClr>
                <a:schemeClr val="tx2">
                  <a:lumMod val="50000"/>
                </a:schemeClr>
              </a:buClr>
              <a:buFont typeface="+mj-lt"/>
              <a:buAutoNum type="arabicPeriod"/>
            </a:pPr>
            <a:r>
              <a:rPr lang="cs-CZ" sz="2400" b="1" dirty="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úhrady jsou prováděny na základě smlouvy mezi zdravotními pojišťovnami a zdravotnickým zařízením nebo lékařem.</a:t>
            </a:r>
          </a:p>
          <a:p>
            <a:pPr marL="800100" lvl="1" indent="-342900" algn="just">
              <a:buClr>
                <a:schemeClr val="tx2">
                  <a:lumMod val="50000"/>
                </a:schemeClr>
              </a:buClr>
              <a:buFont typeface="+mj-lt"/>
              <a:buAutoNum type="arabicPeriod"/>
            </a:pPr>
            <a:endParaRPr lang="cs-CZ" sz="2400" b="1" dirty="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dirty="0"/>
          </a:p>
        </p:txBody>
      </p:sp>
    </p:spTree>
    <p:extLst>
      <p:ext uri="{BB962C8B-B14F-4D97-AF65-F5344CB8AC3E}">
        <p14:creationId xmlns:p14="http://schemas.microsoft.com/office/powerpoint/2010/main" val="348134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teorie</a:t>
            </a:r>
            <a:br>
              <a:rPr lang="cs-CZ" sz="4000" b="1" dirty="0"/>
            </a:br>
            <a:r>
              <a:rPr lang="cs-CZ" sz="2400" b="1" dirty="0"/>
              <a:t>Zdravotnictví v tržním hospodářství</a:t>
            </a:r>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Zdravotnická zařízení</a:t>
            </a:r>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Zdravotnická zařízení posykují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státní zdravotnická zařízení </a:t>
            </a:r>
            <a:r>
              <a:rPr lang="cs-CZ" sz="2400" dirty="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nestátní zdravotnická zařízení </a:t>
            </a:r>
            <a:r>
              <a:rPr lang="cs-CZ" sz="2400" dirty="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a:solidFill>
                  <a:srgbClr val="002060"/>
                </a:solidFill>
              </a:rPr>
              <a:t>fyzické osoby – </a:t>
            </a:r>
            <a:r>
              <a:rPr lang="cs-CZ" sz="2200" dirty="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dirty="0"/>
          </a:p>
        </p:txBody>
      </p:sp>
    </p:spTree>
    <p:extLst>
      <p:ext uri="{BB962C8B-B14F-4D97-AF65-F5344CB8AC3E}">
        <p14:creationId xmlns:p14="http://schemas.microsoft.com/office/powerpoint/2010/main" val="2056418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Zdravotnictví v tržním hospodářství</a:t>
            </a:r>
            <a:br>
              <a:rPr lang="cs-CZ" sz="4000" b="1" dirty="0"/>
            </a:br>
            <a:r>
              <a:rPr lang="cs-CZ" sz="2400" b="1" dirty="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a:solidFill>
                  <a:srgbClr val="002060"/>
                </a:solidFill>
              </a:rPr>
              <a:t>Z hlediska ekonomické teorie lze rozlišit poptávku po zdravotnických službách:</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užším slova smyslu – </a:t>
            </a:r>
            <a:r>
              <a:rPr lang="cs-CZ" sz="2400" dirty="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širším slova smyslu – </a:t>
            </a:r>
            <a:r>
              <a:rPr lang="cs-CZ" sz="2400" dirty="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383324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vychází z obecné definice potřeby, tj. vědomí nedostatek.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Do určité míry je regulace této poptávky vyvolána samotnými lékaři, kteří zvou občany k preventivním prohlídkám. </a:t>
            </a: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a:p>
        </p:txBody>
      </p:sp>
    </p:spTree>
    <p:extLst>
      <p:ext uri="{BB962C8B-B14F-4D97-AF65-F5344CB8AC3E}">
        <p14:creationId xmlns:p14="http://schemas.microsoft.com/office/powerpoint/2010/main" val="3595864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a:t>Nabídka 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432640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702965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a:solidFill>
                  <a:srgbClr val="002060"/>
                </a:solidFill>
              </a:rPr>
              <a:t>Nyní jsou ve světě tři základní modely financování zdravotnictví, i když se většinou nevyskytují v čisté formě, ale jsou různě modifikovány :</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mj-lt"/>
              <a:buAutoNum type="arabicPeriod"/>
            </a:pPr>
            <a:r>
              <a:rPr lang="cs-CZ" sz="2400" b="1" dirty="0">
                <a:solidFill>
                  <a:srgbClr val="002060"/>
                </a:solidFill>
              </a:rPr>
              <a:t>tržní zdravotnictví financované převážně ze zdrojů pacientů</a:t>
            </a: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353973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a:solidFill>
                  <a:schemeClr val="bg1"/>
                </a:solidFill>
                <a:ea typeface="+mn-ea"/>
                <a:cs typeface="+mn-cs"/>
              </a:rPr>
              <a:t>Systém financování zdravotnictví ze státního </a:t>
            </a:r>
            <a:br>
              <a:rPr lang="cs-CZ" sz="2400" b="1" dirty="0">
                <a:solidFill>
                  <a:schemeClr val="bg1"/>
                </a:solidFill>
                <a:ea typeface="+mn-ea"/>
                <a:cs typeface="+mn-cs"/>
              </a:rPr>
            </a:br>
            <a:r>
              <a:rPr lang="cs-CZ" sz="2400" b="1" dirty="0">
                <a:solidFill>
                  <a:schemeClr val="bg1"/>
                </a:solidFill>
                <a:ea typeface="+mn-ea"/>
                <a:cs typeface="+mn-cs"/>
              </a:rPr>
              <a:t>rozpočtu</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v tomto systém jsou poskytovatelé zdravotních služeb buď veřejné zdravotnická zařízení, nebo soukromí poskytovatelé na základě smlouvy se specializovanými orgány na regionální a municipální úrovni.</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1736516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a:solidFill>
                  <a:schemeClr val="bg1"/>
                </a:solidFill>
                <a:ea typeface="+mn-ea"/>
                <a:cs typeface="+mn-cs"/>
              </a:rPr>
              <a:t>Financování zdravotnictví převážně z prostředků povinného všeobecného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1565900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a:solidFill>
                  <a:schemeClr val="bg1"/>
                </a:solidFill>
                <a:ea typeface="+mn-ea"/>
                <a:cs typeface="+mn-cs"/>
              </a:rPr>
              <a:t>Tržní zdravotnictví </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a:solidFill>
                  <a:schemeClr val="accent2">
                    <a:lumMod val="50000"/>
                  </a:schemeClr>
                </a:solidFill>
              </a:rPr>
              <a:t>Tržní zdravotnictví financované převážně ze zdrojů pacientů = USA</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76247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28950"/>
            <a:ext cx="7344816" cy="1299850"/>
          </a:xfrm>
        </p:spPr>
        <p:txBody>
          <a:bodyPr>
            <a:normAutofit/>
          </a:bodyPr>
          <a:lstStyle/>
          <a:p>
            <a:pPr algn="ctr"/>
            <a:endParaRPr lang="cs-CZ" sz="4400" b="1" dirty="0"/>
          </a:p>
        </p:txBody>
      </p:sp>
      <p:sp>
        <p:nvSpPr>
          <p:cNvPr id="3" name="Zástupný symbol pro text 2"/>
          <p:cNvSpPr>
            <a:spLocks noGrp="1"/>
          </p:cNvSpPr>
          <p:nvPr>
            <p:ph type="body" sz="half" idx="2"/>
          </p:nvPr>
        </p:nvSpPr>
        <p:spPr>
          <a:xfrm>
            <a:off x="527804" y="1340768"/>
            <a:ext cx="8257054" cy="5328592"/>
          </a:xfrm>
          <a:noFill/>
        </p:spPr>
        <p:txBody>
          <a:bodyPr>
            <a:normAutofit/>
          </a:bodyPr>
          <a:lstStyle/>
          <a:p>
            <a:pPr marL="285750" indent="-285750">
              <a:buFont typeface="Wingdings" panose="05000000000000000000" pitchFamily="2" charset="2"/>
              <a:buChar char="v"/>
            </a:pPr>
            <a:endParaRPr lang="cs-CZ" b="1" dirty="0">
              <a:solidFill>
                <a:schemeClr val="tx2">
                  <a:lumMod val="75000"/>
                </a:schemeClr>
              </a:solidFill>
            </a:endParaRPr>
          </a:p>
          <a:p>
            <a:pPr marL="285750" indent="-285750">
              <a:buFont typeface="Wingdings" panose="05000000000000000000" pitchFamily="2" charset="2"/>
              <a:buChar char="v"/>
            </a:pPr>
            <a:endParaRPr lang="cs-CZ" b="1" dirty="0">
              <a:solidFill>
                <a:schemeClr val="tx2">
                  <a:lumMod val="75000"/>
                </a:schemeClr>
              </a:solidFill>
            </a:endParaRPr>
          </a:p>
          <a:p>
            <a:pPr marL="285750" indent="-285750" algn="just">
              <a:buFont typeface="Wingdings" panose="05000000000000000000" pitchFamily="2" charset="2"/>
              <a:buChar char="v"/>
            </a:pPr>
            <a:r>
              <a:rPr lang="cs-CZ" sz="2400" b="1" dirty="0">
                <a:solidFill>
                  <a:schemeClr val="tx2">
                    <a:lumMod val="75000"/>
                  </a:schemeClr>
                </a:solidFill>
              </a:rPr>
              <a:t>ZDRAVÍ </a:t>
            </a:r>
            <a:r>
              <a:rPr lang="cs-CZ" sz="2400" dirty="0">
                <a:solidFill>
                  <a:schemeClr val="tx2">
                    <a:lumMod val="75000"/>
                  </a:schemeClr>
                </a:solidFill>
              </a:rPr>
              <a:t>            představuje základní hodnotu jednotlivce a v mnoha případech zásadně ovlivňuje i jeho rodinu, tak i v širším slova smyslu celou společnost.</a:t>
            </a:r>
          </a:p>
          <a:p>
            <a:pPr marL="285750" indent="-285750">
              <a:buFont typeface="Wingdings" panose="05000000000000000000" pitchFamily="2" charset="2"/>
              <a:buChar char="v"/>
            </a:pPr>
            <a:endParaRPr lang="cs-CZ" sz="2400" dirty="0">
              <a:solidFill>
                <a:schemeClr val="tx2">
                  <a:lumMod val="75000"/>
                </a:schemeClr>
              </a:solidFill>
            </a:endParaRPr>
          </a:p>
          <a:p>
            <a:pPr marL="285750" indent="-285750">
              <a:buFont typeface="Wingdings" panose="05000000000000000000" pitchFamily="2" charset="2"/>
              <a:buChar char="v"/>
            </a:pPr>
            <a:endParaRPr lang="cs-CZ" dirty="0">
              <a:solidFill>
                <a:schemeClr val="tx2">
                  <a:lumMod val="75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2400" y="332656"/>
            <a:ext cx="648072" cy="6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 4"/>
          <p:cNvGraphicFramePr/>
          <p:nvPr>
            <p:extLst>
              <p:ext uri="{D42A27DB-BD31-4B8C-83A1-F6EECF244321}">
                <p14:modId xmlns:p14="http://schemas.microsoft.com/office/powerpoint/2010/main" val="3855830959"/>
              </p:ext>
            </p:extLst>
          </p:nvPr>
        </p:nvGraphicFramePr>
        <p:xfrm>
          <a:off x="899592" y="3212976"/>
          <a:ext cx="7344016"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Šipka doprava 5"/>
          <p:cNvSpPr/>
          <p:nvPr/>
        </p:nvSpPr>
        <p:spPr>
          <a:xfrm>
            <a:off x="2123728" y="2132856"/>
            <a:ext cx="432048"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ástupný symbol pro zápatí 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2160248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rgbClr val="002060"/>
                </a:solidFill>
              </a:rPr>
              <a:t>Centrálně řízené hospodářství  z období socialismu bylo nahrazeno 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hospodářství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Nejprve byly privatizována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Nemocnice byly odstátněny mnohem později, s to převodem do vlastnictví krajů.</a:t>
            </a:r>
          </a:p>
          <a:p>
            <a:pPr marL="342900" indent="-342900" algn="just">
              <a:buClr>
                <a:schemeClr val="tx2">
                  <a:lumMod val="50000"/>
                </a:schemeClr>
              </a:buClr>
              <a:buFont typeface="Wingdings" panose="05000000000000000000" pitchFamily="2" charset="2"/>
              <a:buChar char="Ø"/>
            </a:pP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2610864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mechanismů ve zdravotnictví má i své problémy, jelikož je tržní mechanismus dobře aplikovatelný na tzv. dvoustranné vztahy (kupující - prodávající, nájemce - pronajímatel apod.), kdy dobře funguje samoregulační tržní mechanismus, který vede k rovnováze mezi nabídkou a poptávkou prostřednictvím ceny.</a:t>
            </a:r>
          </a:p>
          <a:p>
            <a:pPr algn="just">
              <a:buClr>
                <a:schemeClr val="tx2">
                  <a:lumMod val="50000"/>
                </a:schemeClr>
              </a:buClr>
            </a:pPr>
            <a:r>
              <a:rPr lang="cs-CZ" sz="2400" b="1" dirty="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4033681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neobjednává, ale konzumuje ji</a:t>
            </a: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poskytuje ji buď sám, nebo ji objednává u 	   	       dalších poskytovatelů zdravotních služeb, ale 		       tuto službu nekonzumuje</a:t>
            </a:r>
          </a:p>
          <a:p>
            <a:pPr marL="457200" indent="-457200" algn="just">
              <a:buClr>
                <a:schemeClr val="tx2">
                  <a:lumMod val="50000"/>
                </a:schemeClr>
              </a:buClr>
              <a:buFont typeface="+mj-lt"/>
              <a:buAutoNum type="arabicPeriod"/>
            </a:pPr>
            <a:r>
              <a:rPr lang="cs-CZ" sz="2400" b="1" dirty="0">
                <a:solidFill>
                  <a:schemeClr val="accent2">
                    <a:lumMod val="50000"/>
                  </a:schemeClr>
                </a:solidFill>
              </a:rPr>
              <a:t>zdravotní pojišťovna – </a:t>
            </a:r>
            <a:r>
              <a:rPr lang="cs-CZ" sz="2400" dirty="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a:solidFill>
                  <a:schemeClr val="accent2">
                    <a:lumMod val="50000"/>
                  </a:schemeClr>
                </a:solidFill>
              </a:rPr>
              <a:t>Zajistit rovnováhu v tomto trojstranném tržním vztahu je velmi obtížné a zatím do dnešní doby nedořešené z pohledu teorie tržní ekonomiky.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1672173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a:solidFill>
                  <a:schemeClr val="bg1"/>
                </a:solidFill>
                <a:ea typeface="+mn-ea"/>
                <a:cs typeface="+mn-cs"/>
              </a:rPr>
              <a:t>Poskytovatelé zdravotnických služeb</a:t>
            </a:r>
            <a:br>
              <a:rPr lang="cs-CZ" sz="4000" b="1" dirty="0">
                <a:solidFill>
                  <a:schemeClr val="bg1"/>
                </a:solidFill>
                <a:ea typeface="+mn-ea"/>
                <a:cs typeface="+mn-cs"/>
              </a:rPr>
            </a:br>
            <a:r>
              <a:rPr lang="cs-CZ" sz="2400" b="1" dirty="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výkon samostatného lékařského povolání </a:t>
            </a:r>
            <a:r>
              <a:rPr lang="cs-CZ" sz="2400" b="1" dirty="0">
                <a:solidFill>
                  <a:schemeClr val="tx2">
                    <a:lumMod val="50000"/>
                  </a:schemeClr>
                </a:solidFill>
              </a:rPr>
              <a:t>není živností</a:t>
            </a:r>
            <a:r>
              <a:rPr lang="cs-CZ" sz="2400" dirty="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podmínkách získávání a uznávání způsobilosti k výkonu nelékařských zdravotnických povolání a k výkonu činností souvisejících s poskytováním zdravotní péče.</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4266459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tato forma podnikání se ve zdravotnictví uplatňuje především v ambulantní péči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jsou –</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FO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kde jsou zdravotnické služby poskytovány, musí být  technicky, věcně vybaveno a splňovat i hygienické požadavky.</a:t>
            </a: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1290677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289868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560840" cy="5058496"/>
          </a:xfrm>
        </p:spPr>
        <p:txBody>
          <a:bodyPr>
            <a:noAutofit/>
          </a:bodyPr>
          <a:lstStyle/>
          <a:p>
            <a:pPr algn="just">
              <a:buClr>
                <a:schemeClr val="tx2">
                  <a:lumMod val="50000"/>
                </a:schemeClr>
              </a:buClr>
            </a:pPr>
            <a:r>
              <a:rPr lang="cs-CZ" sz="2400" dirty="0">
                <a:solidFill>
                  <a:schemeClr val="tx2">
                    <a:lumMod val="50000"/>
                  </a:schemeClr>
                </a:solidFill>
              </a:rPr>
              <a:t>     má-li zaměstnance musí provést registraci těchto</a:t>
            </a:r>
          </a:p>
          <a:p>
            <a:pPr marL="360363" algn="just">
              <a:buClr>
                <a:schemeClr val="tx2">
                  <a:lumMod val="50000"/>
                </a:schemeClr>
              </a:buClr>
            </a:pPr>
            <a:r>
              <a:rPr lang="cs-CZ" sz="2400" dirty="0">
                <a:solidFill>
                  <a:schemeClr val="tx2">
                    <a:lumMod val="50000"/>
                  </a:schemeClr>
                </a:solidFill>
              </a:rPr>
              <a:t>zaměstnanců k povinnému sociálnímu pojištění a      zdravotnímu pojištění, dále mít běžný účet u některé banky, vést účetnictví nebo daňovou evidenci, plnit si daňové povinnosti – odvod daně z příjmů atd.</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může využít služby ekonomických či daňových poradců.</a:t>
            </a:r>
          </a:p>
          <a:p>
            <a:pPr algn="just">
              <a:buClr>
                <a:schemeClr val="tx2">
                  <a:lumMod val="50000"/>
                </a:schemeClr>
              </a:buClr>
            </a:pPr>
            <a:endParaRPr lang="cs-CZ" sz="2400" b="1" dirty="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3728833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rPr>
              <a:t>Poskytovatelé (Právnické osoby) – obchodní společnosti</a:t>
            </a:r>
            <a:endParaRPr lang="cs-CZ" sz="2400" b="1" dirty="0"/>
          </a:p>
        </p:txBody>
      </p:sp>
      <p:sp>
        <p:nvSpPr>
          <p:cNvPr id="3" name="Zástupný symbol pro text 2"/>
          <p:cNvSpPr>
            <a:spLocks noGrp="1"/>
          </p:cNvSpPr>
          <p:nvPr>
            <p:ph type="body" sz="half" idx="2"/>
          </p:nvPr>
        </p:nvSpPr>
        <p:spPr>
          <a:xfrm>
            <a:off x="193638" y="1340769"/>
            <a:ext cx="8770850" cy="5274520"/>
          </a:xfrm>
        </p:spPr>
        <p:txBody>
          <a:bodyPr>
            <a:noAutofit/>
          </a:bodyPr>
          <a:lstStyle/>
          <a:p>
            <a:pPr marL="457200" indent="-457200" algn="just">
              <a:buClr>
                <a:schemeClr val="tx2">
                  <a:lumMod val="50000"/>
                </a:schemeClr>
              </a:buClr>
              <a:buFont typeface="+mj-lt"/>
              <a:buAutoNum type="arabicPeriod"/>
            </a:pPr>
            <a:r>
              <a:rPr lang="cs-CZ" sz="2400" b="1" dirty="0">
                <a:solidFill>
                  <a:schemeClr val="tx2">
                    <a:lumMod val="50000"/>
                  </a:schemeClr>
                </a:solidFill>
              </a:rPr>
              <a:t>SPOLEČNOST S RUČENÍM OMEZENÝM</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pro vznik společnosti s ručením omezeným (s.r.o.) zákon 90/2012 Sb. o obchodních korporací stanoví minimální výši vkladu jednoho společníka na částku 1 Kč, je vypuštěna podmínka maximálního počtu společníků, tak jak to uváděl původní zákon.</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s.r.o. vytváří orgány:</a:t>
            </a:r>
          </a:p>
          <a:p>
            <a:pPr marL="914400" lvl="1" indent="-457200" algn="just">
              <a:buClr>
                <a:srgbClr val="C00000"/>
              </a:buClr>
              <a:buFont typeface="+mj-lt"/>
              <a:buAutoNum type="alphaLcParenR"/>
            </a:pPr>
            <a:r>
              <a:rPr lang="cs-CZ" sz="2400" dirty="0">
                <a:solidFill>
                  <a:srgbClr val="C00000"/>
                </a:solidFill>
              </a:rPr>
              <a:t>plenární orgán - valná hromada (nejvyšší orgán společnosti)</a:t>
            </a:r>
            <a:endParaRPr lang="cs-CZ" sz="2400" dirty="0">
              <a:solidFill>
                <a:srgbClr val="002060"/>
              </a:solidFill>
            </a:endParaRPr>
          </a:p>
          <a:p>
            <a:pPr lvl="1" algn="just">
              <a:buClr>
                <a:srgbClr val="C00000"/>
              </a:buClr>
            </a:pPr>
            <a:r>
              <a:rPr lang="cs-CZ" sz="2400" dirty="0">
                <a:solidFill>
                  <a:srgbClr val="002060"/>
                </a:solidFill>
              </a:rPr>
              <a:t>	</a:t>
            </a:r>
            <a:r>
              <a:rPr lang="cs-CZ" sz="2400" i="1" dirty="0">
                <a:solidFill>
                  <a:srgbClr val="002060"/>
                </a:solidFill>
              </a:rPr>
              <a:t>shromáždění společníků, na kterém společníci hlasují 	váhou svých podílů. V případě s.r.o. s jedním   	společníkem má postavení valné hromady tento společník, 	jeho rozhodnutí v takovém případě musí mít písemnou 	formu.</a:t>
            </a:r>
            <a:endParaRPr lang="cs-CZ" sz="2400" i="1" dirty="0">
              <a:solidFill>
                <a:srgbClr val="C0000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1843805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000" i="1" dirty="0">
                <a:solidFill>
                  <a:schemeClr val="tx2">
                    <a:lumMod val="50000"/>
                  </a:schemeClr>
                </a:solidFill>
              </a:rPr>
              <a:t>	</a:t>
            </a:r>
            <a:r>
              <a:rPr lang="cs-CZ" sz="2400" i="1" dirty="0">
                <a:solidFill>
                  <a:schemeClr val="tx2">
                    <a:lumMod val="50000"/>
                  </a:schemeClr>
                </a:solidFill>
              </a:rPr>
              <a:t>schází se minimálně jednou za rok a volí a odvolává 	ostatní orgány společnosti, schvaluje hospodářské 	výsledky a jeho rozdělení</a:t>
            </a:r>
          </a:p>
          <a:p>
            <a:pPr algn="just">
              <a:buClr>
                <a:schemeClr val="tx2">
                  <a:lumMod val="50000"/>
                </a:schemeClr>
              </a:buClr>
            </a:pPr>
            <a:endParaRPr lang="cs-CZ" sz="2400" dirty="0">
              <a:solidFill>
                <a:schemeClr val="tx2">
                  <a:lumMod val="50000"/>
                </a:schemeClr>
              </a:solidFill>
            </a:endParaRPr>
          </a:p>
          <a:p>
            <a:pPr marL="914400" lvl="1" indent="-457200" algn="just">
              <a:buClr>
                <a:srgbClr val="C00000"/>
              </a:buClr>
              <a:buFont typeface="+mj-lt"/>
              <a:buAutoNum type="alphaLcParenR" startAt="2"/>
            </a:pPr>
            <a:r>
              <a:rPr lang="cs-CZ" sz="2400" dirty="0">
                <a:solidFill>
                  <a:srgbClr val="C00000"/>
                </a:solidFill>
              </a:rPr>
              <a:t>výkonný orgán – jednatel (jednatelé)</a:t>
            </a:r>
          </a:p>
          <a:p>
            <a:pPr algn="just">
              <a:buClr>
                <a:srgbClr val="C00000"/>
              </a:buClr>
            </a:pPr>
            <a:r>
              <a:rPr lang="cs-CZ" sz="2400" dirty="0">
                <a:solidFill>
                  <a:srgbClr val="C00000"/>
                </a:solidFill>
              </a:rPr>
              <a:t>	</a:t>
            </a:r>
            <a:r>
              <a:rPr lang="cs-CZ" sz="2400" i="1" dirty="0">
                <a:solidFill>
                  <a:srgbClr val="002060"/>
                </a:solidFill>
              </a:rPr>
              <a:t>pokud je jednatelů více, musí být stanoveno, jak 	jednají za společnost, jednatel (jednatelé) má 	postavení statutárního oránu, řídí společnost, 	jednatele volí a odvolává valná hromada, jednatelem 	může být některý ze společníků nebo i třetí osoba </a:t>
            </a:r>
          </a:p>
          <a:p>
            <a:pPr algn="just">
              <a:buClr>
                <a:srgbClr val="C00000"/>
              </a:buClr>
            </a:pPr>
            <a:endParaRPr lang="cs-CZ" sz="2400" i="1" dirty="0">
              <a:solidFill>
                <a:srgbClr val="002060"/>
              </a:solidFill>
            </a:endParaRP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31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rgbClr val="C00000"/>
              </a:buClr>
              <a:buFont typeface="+mj-lt"/>
              <a:buAutoNum type="alphaLcParenR" startAt="3"/>
            </a:pPr>
            <a:r>
              <a:rPr lang="cs-CZ" sz="2400" dirty="0">
                <a:solidFill>
                  <a:srgbClr val="C00000"/>
                </a:solidFill>
              </a:rPr>
              <a:t>kontrolní orgán – dozorčí rada</a:t>
            </a:r>
          </a:p>
          <a:p>
            <a:pPr lvl="1" algn="just">
              <a:buClr>
                <a:srgbClr val="C00000"/>
              </a:buClr>
            </a:pPr>
            <a:r>
              <a:rPr lang="cs-CZ" sz="2400" dirty="0">
                <a:solidFill>
                  <a:srgbClr val="C00000"/>
                </a:solidFill>
              </a:rPr>
              <a:t>	</a:t>
            </a:r>
            <a:r>
              <a:rPr lang="cs-CZ" sz="2400" i="1" dirty="0">
                <a:solidFill>
                  <a:srgbClr val="002060"/>
                </a:solidFill>
              </a:rPr>
              <a:t>v s.r.o. je její zřízení nepovinné, volí a odvolává ji valná 	hromada, jejím úkolem je kontrola činnosti výkonného 	orgánu - jednatel (neslučitelnost funkce jednatele s 	členstvím v 	dozorčí radě) a kontrola plnění usnesení 	valné 	hromady.</a:t>
            </a:r>
          </a:p>
          <a:p>
            <a:pPr lvl="1" algn="just">
              <a:buClr>
                <a:srgbClr val="C00000"/>
              </a:buClr>
            </a:pPr>
            <a:endParaRPr lang="cs-CZ" sz="2400" dirty="0">
              <a:solidFill>
                <a:srgbClr val="002060"/>
              </a:solidFill>
            </a:endParaRPr>
          </a:p>
          <a:p>
            <a:pPr marL="342900" indent="-342900" algn="just">
              <a:buClr>
                <a:srgbClr val="002060"/>
              </a:buClr>
              <a:buFont typeface="Wingdings" panose="05000000000000000000" pitchFamily="2" charset="2"/>
              <a:buChar char="§"/>
            </a:pPr>
            <a:r>
              <a:rPr lang="cs-CZ" sz="2400" dirty="0">
                <a:solidFill>
                  <a:srgbClr val="002060"/>
                </a:solidFill>
              </a:rPr>
              <a:t>účast společníka v s.r.o. je převoditelná formou převodu jeho obchodního podílu</a:t>
            </a:r>
          </a:p>
          <a:p>
            <a:pPr marL="342900" indent="-342900" algn="just">
              <a:buClr>
                <a:srgbClr val="002060"/>
              </a:buClr>
              <a:buFont typeface="Wingdings" panose="05000000000000000000" pitchFamily="2" charset="2"/>
              <a:buChar char="§"/>
            </a:pPr>
            <a:r>
              <a:rPr lang="cs-CZ" sz="2400" dirty="0">
                <a:solidFill>
                  <a:srgbClr val="002060"/>
                </a:solidFill>
              </a:rPr>
              <a:t>podnikání formou s.r.o. je nejčastější právní formou podnikání v ČR, a to včetně podnikání i ve zdravotnictví.</a:t>
            </a:r>
          </a:p>
          <a:p>
            <a:pPr marL="342900" indent="-342900" algn="just">
              <a:buClr>
                <a:srgbClr val="002060"/>
              </a:buClr>
              <a:buFont typeface="Wingdings" panose="05000000000000000000" pitchFamily="2" charset="2"/>
              <a:buChar char="§"/>
            </a:pPr>
            <a:endParaRPr lang="cs-CZ" sz="2400" dirty="0">
              <a:solidFill>
                <a:srgbClr val="00206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281124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r>
              <a:rPr lang="cs-CZ" sz="2400" b="1" dirty="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úmrtnost v různém podrobnějším členění </a:t>
            </a:r>
            <a:r>
              <a:rPr lang="cs-CZ" sz="2400" dirty="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3449993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rabicPeriod" startAt="2"/>
            </a:pPr>
            <a:r>
              <a:rPr lang="cs-CZ" sz="2400" dirty="0">
                <a:solidFill>
                  <a:schemeClr val="accent1">
                    <a:lumMod val="50000"/>
                  </a:schemeClr>
                </a:solidFill>
              </a:rPr>
              <a:t> </a:t>
            </a:r>
            <a:r>
              <a:rPr lang="cs-CZ" sz="2400" b="1" dirty="0">
                <a:solidFill>
                  <a:schemeClr val="tx2">
                    <a:lumMod val="50000"/>
                  </a:schemeClr>
                </a:solidFill>
              </a:rPr>
              <a:t>AKCIOVÁ SPOLEČNOST</a:t>
            </a:r>
          </a:p>
          <a:p>
            <a:pPr algn="just">
              <a:buClr>
                <a:schemeClr val="tx2">
                  <a:lumMod val="50000"/>
                </a:schemeClr>
              </a:buClr>
            </a:pPr>
            <a:endParaRPr lang="cs-CZ" sz="2400" b="1" dirty="0">
              <a:solidFill>
                <a:schemeClr val="tx2">
                  <a:lumMod val="50000"/>
                </a:schemeClr>
              </a:solidFill>
            </a:endParaRP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akciová společnost (a.s.) je právní forma určená pro velké podnikání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jedná se o nejdokonalejší  a největší formu skupinového podnikání, která není v ČR nejpočetnější, ale i tak patří mezi nejdůležitější, protože tuto právní formu mají obvykle největší a nejvýznamnější podniky v ČR.</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jako velké a významné podniky mají většinou snazší přístup k cizímu kapitálu (úvěry)</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společníci a.s. (akcionáři) neručí vůbec za závazky a.s., je tedy typickou kapitálovou obchodní společností</a:t>
            </a:r>
          </a:p>
          <a:p>
            <a:pPr algn="just">
              <a:buClr>
                <a:schemeClr val="tx2">
                  <a:lumMod val="50000"/>
                </a:schemeClr>
              </a:buClr>
            </a:pPr>
            <a:endParaRPr lang="cs-CZ" sz="2400" b="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1820594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640960"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se zakládá přijetím stanov a zákon stanoví minimální výši základního kapitálu a.s. na částku 2 mil. Kč.</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je obchodní společnost, jejíž základní kapitál je rozvržen na určitý počet akcií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povinně vytváří orgány: </a:t>
            </a:r>
          </a:p>
          <a:p>
            <a:pPr marL="914400" lvl="1" indent="-457200" algn="just">
              <a:buClr>
                <a:srgbClr val="C00000"/>
              </a:buClr>
              <a:buFont typeface="+mj-lt"/>
              <a:buAutoNum type="alphaLcParenR"/>
            </a:pPr>
            <a:r>
              <a:rPr lang="cs-CZ" sz="2400" i="1" dirty="0">
                <a:solidFill>
                  <a:srgbClr val="C00000"/>
                </a:solidFill>
              </a:rPr>
              <a:t>valná hromada </a:t>
            </a:r>
            <a:r>
              <a:rPr lang="cs-CZ" sz="2400" i="1" dirty="0">
                <a:solidFill>
                  <a:schemeClr val="tx2">
                    <a:lumMod val="50000"/>
                  </a:schemeClr>
                </a:solidFill>
              </a:rPr>
              <a:t>– plenární orgán, který představuje nejvyšší orgán a.s., je shromáždění akcionářů, kteří buď volí nebo odvolávají ostatní orgány a.s., schvalují hospodářský výsledek a způsob jeho rozdělení či uhrazení ztráty, rozhodnutí o vyplacení podílů ze zisku (dividend) a i odměny členům orgánů</a:t>
            </a:r>
          </a:p>
          <a:p>
            <a:pPr marL="914400" lvl="1" indent="-457200" algn="just">
              <a:buClr>
                <a:srgbClr val="C00000"/>
              </a:buClr>
              <a:buFont typeface="+mj-lt"/>
              <a:buAutoNum type="alphaLcParenR"/>
            </a:pPr>
            <a:r>
              <a:rPr lang="cs-CZ" sz="2400" i="1" dirty="0">
                <a:solidFill>
                  <a:srgbClr val="C00000"/>
                </a:solidFill>
              </a:rPr>
              <a:t>výkonný a kontrolní orgán </a:t>
            </a:r>
            <a:r>
              <a:rPr lang="cs-CZ" sz="2400" i="1" dirty="0">
                <a:solidFill>
                  <a:srgbClr val="002060"/>
                </a:solidFill>
              </a:rPr>
              <a:t>– název těchto orgánů závisí na zvoleném systému řízení uvedených ve stanovách.</a:t>
            </a:r>
            <a:endParaRPr lang="cs-CZ" sz="2400" i="1"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3952368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dirty="0">
                <a:solidFill>
                  <a:srgbClr val="002060"/>
                </a:solidFill>
              </a:rPr>
              <a:t>Akciová společnost si může zvolit buď dualistický, nebo monistický systém řízení</a:t>
            </a:r>
            <a:endParaRPr lang="cs-CZ" sz="2400" dirty="0">
              <a:solidFill>
                <a:schemeClr val="tx2">
                  <a:lumMod val="50000"/>
                </a:schemeClr>
              </a:solidFill>
            </a:endParaRPr>
          </a:p>
          <a:p>
            <a:pPr algn="just">
              <a:buClr>
                <a:schemeClr val="tx2">
                  <a:lumMod val="50000"/>
                </a:schemeClr>
              </a:buClr>
            </a:pPr>
            <a:r>
              <a:rPr lang="cs-CZ" sz="2400" dirty="0">
                <a:solidFill>
                  <a:schemeClr val="tx2">
                    <a:lumMod val="50000"/>
                  </a:schemeClr>
                </a:solidFill>
              </a:rPr>
              <a:t>Dualistický systém řízení je u nás tradiční. Valná hromada volí představenstvo a dozorčí radu. Při monistickém systému řízení je valnou hromadou volena pouze správní rada.</a:t>
            </a:r>
          </a:p>
          <a:p>
            <a:pPr algn="just">
              <a:buClr>
                <a:schemeClr val="tx2">
                  <a:lumMod val="50000"/>
                </a:schemeClr>
              </a:buClr>
            </a:pPr>
            <a:endParaRPr lang="cs-CZ" sz="500" dirty="0">
              <a:solidFill>
                <a:schemeClr val="tx2">
                  <a:lumMod val="50000"/>
                </a:schemeClr>
              </a:solidFill>
            </a:endParaRPr>
          </a:p>
          <a:p>
            <a:pPr algn="just">
              <a:buClr>
                <a:schemeClr val="tx2">
                  <a:lumMod val="50000"/>
                </a:schemeClr>
              </a:buClr>
            </a:pPr>
            <a:r>
              <a:rPr lang="cs-CZ" sz="2400" b="1" dirty="0">
                <a:solidFill>
                  <a:schemeClr val="tx2">
                    <a:lumMod val="50000"/>
                  </a:schemeClr>
                </a:solidFill>
              </a:rPr>
              <a:t>Dualistický systém  řízení:</a:t>
            </a:r>
          </a:p>
          <a:p>
            <a:pPr algn="just">
              <a:buClr>
                <a:schemeClr val="tx2">
                  <a:lumMod val="50000"/>
                </a:schemeClr>
              </a:buClr>
            </a:pPr>
            <a:r>
              <a:rPr lang="cs-CZ" sz="2400" dirty="0">
                <a:solidFill>
                  <a:srgbClr val="C00000"/>
                </a:solidFill>
              </a:rPr>
              <a:t>Představenstvo </a:t>
            </a:r>
            <a:r>
              <a:rPr lang="cs-CZ" sz="2400" dirty="0">
                <a:solidFill>
                  <a:srgbClr val="002060"/>
                </a:solidFill>
              </a:rPr>
              <a:t>– výkonný a zároveň statutární orgán a.s., 	schází se podle potřeby, musí být určeno, kteří 	členové představenstva a jakým způsobem jednají za 	a.s. navenek, ustanovuje funkci generálního ředitele, 	který je na rozdíl od členů představenstva 	zaměstnancem a.s., není statutárním orgánem, proto 	právní úkony za a.s. může činit pouze na základě a v 	rozsahu zmocnění udělené představenstvem (plná 	moc)</a:t>
            </a:r>
            <a:endParaRPr lang="cs-CZ" sz="2400" dirty="0">
              <a:solidFill>
                <a:srgbClr val="C00000"/>
              </a:solidFill>
            </a:endParaRPr>
          </a:p>
          <a:p>
            <a:pPr algn="just">
              <a:buClr>
                <a:schemeClr val="tx2">
                  <a:lumMod val="50000"/>
                </a:schemeClr>
              </a:buClr>
            </a:pPr>
            <a:endParaRPr lang="cs-CZ" sz="2000" dirty="0">
              <a:solidFill>
                <a:schemeClr val="tx2">
                  <a:lumMod val="50000"/>
                </a:schemeClr>
              </a:solidFill>
            </a:endParaRPr>
          </a:p>
          <a:p>
            <a:pPr algn="just">
              <a:buClr>
                <a:schemeClr val="tx2">
                  <a:lumMod val="50000"/>
                </a:schemeClr>
              </a:buClr>
            </a:pPr>
            <a:endParaRPr lang="cs-CZ" sz="20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721795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a:solidFill>
                  <a:srgbClr val="FF0000"/>
                </a:solidFill>
              </a:rPr>
              <a:t>Dozorčí rada </a:t>
            </a:r>
            <a:r>
              <a:rPr lang="cs-CZ" sz="2400" dirty="0">
                <a:solidFill>
                  <a:srgbClr val="002060"/>
                </a:solidFill>
              </a:rPr>
              <a:t>– kontroluje činnost představenstva, popř. 			 generálního ředitele, kontrola plnění usnesení 		 valné hromady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Monistický systém řízení:</a:t>
            </a:r>
          </a:p>
          <a:p>
            <a:pPr algn="just">
              <a:buClr>
                <a:schemeClr val="tx2">
                  <a:lumMod val="50000"/>
                </a:schemeClr>
              </a:buClr>
            </a:pPr>
            <a:r>
              <a:rPr lang="cs-CZ" sz="2400" dirty="0">
                <a:solidFill>
                  <a:srgbClr val="C00000"/>
                </a:solidFill>
              </a:rPr>
              <a:t>Správní rada </a:t>
            </a:r>
            <a:r>
              <a:rPr lang="cs-CZ" sz="2400" dirty="0">
                <a:solidFill>
                  <a:srgbClr val="002060"/>
                </a:solidFill>
              </a:rPr>
              <a:t>– spojuje v sobě funkci jak výkonnou, tak i 	kontrolní, v rámci výkonné funkce určuje obchodní 	vedení společnosti, v rámci kontrolní funkce 	kontroluje výkon vedení – statutárního ředitele – ten 	je volen a odvoláván správní radou a může být i jejím 	předsedou</a:t>
            </a:r>
            <a:endParaRPr lang="cs-CZ" sz="2400"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104397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80920" cy="5058496"/>
          </a:xfrm>
        </p:spPr>
        <p:txBody>
          <a:bodyPr>
            <a:noAutofit/>
          </a:bodyPr>
          <a:lstStyle/>
          <a:p>
            <a:pPr algn="just">
              <a:buClr>
                <a:schemeClr val="tx2">
                  <a:lumMod val="50000"/>
                </a:schemeClr>
              </a:buClr>
            </a:pPr>
            <a:r>
              <a:rPr lang="cs-CZ" sz="2400" b="1" dirty="0">
                <a:solidFill>
                  <a:srgbClr val="002060"/>
                </a:solidFill>
              </a:rPr>
              <a:t>Akciová společnost vydává AKCIE = cenný papír, s který jsou spojena práva akcionářů, která jsou:</a:t>
            </a:r>
          </a:p>
          <a:p>
            <a:pPr marL="457200" indent="-457200" algn="just">
              <a:buClr>
                <a:schemeClr val="tx2">
                  <a:lumMod val="50000"/>
                </a:schemeClr>
              </a:buClr>
              <a:buFont typeface="+mj-lt"/>
              <a:buAutoNum type="alphaLcParenR"/>
            </a:pPr>
            <a:r>
              <a:rPr lang="cs-CZ" sz="2400" dirty="0">
                <a:solidFill>
                  <a:srgbClr val="002060"/>
                </a:solidFill>
              </a:rPr>
              <a:t>společenská – </a:t>
            </a:r>
            <a:r>
              <a:rPr lang="cs-CZ" sz="2400" i="1" dirty="0">
                <a:solidFill>
                  <a:srgbClr val="002060"/>
                </a:solidFill>
              </a:rPr>
              <a:t>např. právo účasti na valné hromadě, právo 		         volit a být volen do orgánů společnosti apod.</a:t>
            </a:r>
          </a:p>
          <a:p>
            <a:pPr marL="457200" indent="-457200" algn="just">
              <a:buClr>
                <a:schemeClr val="tx2">
                  <a:lumMod val="50000"/>
                </a:schemeClr>
              </a:buClr>
              <a:buFont typeface="+mj-lt"/>
              <a:buAutoNum type="alphaLcParenR"/>
            </a:pPr>
            <a:r>
              <a:rPr lang="cs-CZ" sz="2400" dirty="0">
                <a:solidFill>
                  <a:srgbClr val="002060"/>
                </a:solidFill>
              </a:rPr>
              <a:t>majetková – </a:t>
            </a:r>
            <a:r>
              <a:rPr lang="cs-CZ" sz="2400" i="1" dirty="0">
                <a:solidFill>
                  <a:srgbClr val="002060"/>
                </a:solidFill>
              </a:rPr>
              <a:t>např. právo na podíl na zisku apod.</a:t>
            </a:r>
          </a:p>
          <a:p>
            <a:pPr marL="457200" indent="-457200" algn="just">
              <a:buClr>
                <a:schemeClr val="tx2">
                  <a:lumMod val="50000"/>
                </a:schemeClr>
              </a:buClr>
              <a:buFont typeface="+mj-lt"/>
              <a:buAutoNum type="alphaLcParenR"/>
            </a:pPr>
            <a:endParaRPr lang="cs-CZ" sz="2400" i="1" dirty="0">
              <a:solidFill>
                <a:srgbClr val="002060"/>
              </a:solidFill>
            </a:endParaRPr>
          </a:p>
          <a:p>
            <a:pPr algn="just">
              <a:buClr>
                <a:schemeClr val="tx2">
                  <a:lumMod val="50000"/>
                </a:schemeClr>
              </a:buClr>
            </a:pPr>
            <a:r>
              <a:rPr lang="cs-CZ" sz="2400" b="1" dirty="0">
                <a:solidFill>
                  <a:srgbClr val="002060"/>
                </a:solidFill>
              </a:rPr>
              <a:t>Akcie můžeme členit podle několika kritérií, rozlišujeme např. akcie:</a:t>
            </a:r>
          </a:p>
          <a:p>
            <a:pPr marL="514350" indent="-514350" algn="just">
              <a:buClr>
                <a:schemeClr val="tx2">
                  <a:lumMod val="50000"/>
                </a:schemeClr>
              </a:buClr>
              <a:buFont typeface="+mj-lt"/>
              <a:buAutoNum type="arabicPeriod"/>
            </a:pPr>
            <a:r>
              <a:rPr lang="cs-CZ" sz="2400" dirty="0">
                <a:solidFill>
                  <a:srgbClr val="002060"/>
                </a:solidFill>
              </a:rPr>
              <a:t>kusové – </a:t>
            </a:r>
            <a:r>
              <a:rPr lang="cs-CZ" sz="2400" i="1" dirty="0">
                <a:solidFill>
                  <a:srgbClr val="002060"/>
                </a:solidFill>
              </a:rPr>
              <a:t>nemají vyjádřenou jmenovitou hodnotu a 		             představují stejné podíly na základním kapitálu a.s.</a:t>
            </a:r>
          </a:p>
          <a:p>
            <a:pPr marL="971550" lvl="1" indent="-514350" algn="just">
              <a:buClr>
                <a:schemeClr val="tx2">
                  <a:lumMod val="50000"/>
                </a:schemeClr>
              </a:buClr>
              <a:buFont typeface="Wingdings" panose="05000000000000000000" pitchFamily="2" charset="2"/>
              <a:buChar char="ü"/>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2620509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422977" cy="5058496"/>
          </a:xfrm>
        </p:spPr>
        <p:txBody>
          <a:bodyPr>
            <a:noAutofit/>
          </a:bodyPr>
          <a:lstStyle/>
          <a:p>
            <a:pPr marL="514350" lvl="0" indent="-514350" algn="just">
              <a:buClr>
                <a:srgbClr val="073E87">
                  <a:lumMod val="50000"/>
                </a:srgbClr>
              </a:buClr>
              <a:buFont typeface="+mj-lt"/>
              <a:buAutoNum type="arabicPeriod" startAt="2"/>
            </a:pPr>
            <a:r>
              <a:rPr lang="cs-CZ" sz="2400" i="1" dirty="0">
                <a:solidFill>
                  <a:srgbClr val="002060"/>
                </a:solidFill>
              </a:rPr>
              <a:t>podle druhu dělíme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kmenové – nejsou s nimi spojena žádná práva 		         akcionářů</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prioritní – jsou s nimi spojena určitá práva akcionářů 	        (přednostní výplata dividend apod.)</a:t>
            </a:r>
          </a:p>
          <a:p>
            <a:pPr lvl="1" algn="just">
              <a:buClr>
                <a:srgbClr val="073E87">
                  <a:lumMod val="50000"/>
                </a:srgbClr>
              </a:buClr>
            </a:pPr>
            <a:endParaRPr lang="cs-CZ" sz="2400" i="1" dirty="0">
              <a:solidFill>
                <a:srgbClr val="002060"/>
              </a:solidFill>
            </a:endParaRPr>
          </a:p>
          <a:p>
            <a:pPr marL="514350" indent="-514350" algn="just">
              <a:buClr>
                <a:srgbClr val="073E87">
                  <a:lumMod val="50000"/>
                </a:srgbClr>
              </a:buClr>
              <a:buFont typeface="+mj-lt"/>
              <a:buAutoNum type="arabicPeriod" startAt="3"/>
            </a:pPr>
            <a:r>
              <a:rPr lang="cs-CZ" sz="2400" i="1" dirty="0">
                <a:solidFill>
                  <a:srgbClr val="002060"/>
                </a:solidFill>
              </a:rPr>
              <a:t>podle podoby rozlišujeme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listinné – mají papírovou podobu</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zaknihované – nemají papírovou podobu, ale jen 			 podobu záznamu </a:t>
            </a:r>
            <a:r>
              <a:rPr lang="cs-CZ" sz="2400" b="0" i="1" dirty="0">
                <a:solidFill>
                  <a:schemeClr val="bg2">
                    <a:lumMod val="25000"/>
                  </a:schemeClr>
                </a:solidFill>
                <a:effectLst/>
              </a:rPr>
              <a:t>v registru cenných papírů, u nás 	 	 ve Středisku cenných papírů</a:t>
            </a:r>
            <a:endParaRPr lang="cs-CZ" sz="2400" i="1" dirty="0">
              <a:solidFill>
                <a:schemeClr val="bg2">
                  <a:lumMod val="25000"/>
                </a:schemeClr>
              </a:solidFill>
            </a:endParaRPr>
          </a:p>
          <a:p>
            <a:pPr algn="just">
              <a:buClr>
                <a:srgbClr val="073E87">
                  <a:lumMod val="50000"/>
                </a:srgbClr>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124136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92087"/>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chemeClr val="tx2">
                  <a:lumMod val="50000"/>
                </a:schemeClr>
              </a:buClr>
              <a:buFont typeface="+mj-lt"/>
              <a:buAutoNum type="arabicPeriod" startAt="4"/>
            </a:pPr>
            <a:r>
              <a:rPr lang="cs-CZ" sz="2400" i="1" dirty="0">
                <a:solidFill>
                  <a:srgbClr val="002060"/>
                </a:solidFill>
              </a:rPr>
              <a:t>podle formy rozlišujeme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jméno – jsou vystaveny na jméno konkrétního 		       akcionáře, jsou-li vystavené v listinné 		       podobě, pak jsou převoditelné rubopisem na 	       řad (zápisem o změně majitele na rubové 	       straně listinné akcie, aktuálním vlastníkem je 	       ten, kdo je zapsán na rubové straně jako 	       poslední v řadě vlastníků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majitele – mají neomezenou převoditelnost, existují 	             jen jako zaknihované cenné papíry.</a:t>
            </a:r>
          </a:p>
          <a:p>
            <a:pPr marL="914400" lvl="1" indent="-457200" algn="just">
              <a:buClr>
                <a:schemeClr val="tx2">
                  <a:lumMod val="50000"/>
                </a:schemeClr>
              </a:buClr>
              <a:buFont typeface="Wingdings" panose="05000000000000000000" pitchFamily="2" charset="2"/>
              <a:buChar char="ü"/>
            </a:pPr>
            <a:endParaRPr lang="cs-CZ" sz="2400" i="1" dirty="0">
              <a:solidFill>
                <a:srgbClr val="002060"/>
              </a:solidFill>
            </a:endParaRPr>
          </a:p>
          <a:p>
            <a:pPr algn="just">
              <a:buClr>
                <a:schemeClr val="tx2">
                  <a:lumMod val="50000"/>
                </a:schemeClr>
              </a:buClr>
            </a:pPr>
            <a:r>
              <a:rPr lang="cs-CZ" sz="2400" b="1" dirty="0">
                <a:solidFill>
                  <a:srgbClr val="002060"/>
                </a:solidFill>
              </a:rPr>
              <a:t>Ve zdravotnictví je podnikání formou a.s. poměrně omezené. Tuto formu někdy využívají kraje u dříve okresních nemocnic.</a:t>
            </a:r>
          </a:p>
          <a:p>
            <a:pPr marL="457200" indent="-457200" algn="just">
              <a:buClr>
                <a:schemeClr val="tx2">
                  <a:lumMod val="50000"/>
                </a:schemeClr>
              </a:buClr>
              <a:buFont typeface="+mj-lt"/>
              <a:buAutoNum type="arabicPeriod" startAt="4"/>
            </a:pPr>
            <a:endParaRPr lang="cs-CZ" sz="2000" i="1" dirty="0">
              <a:solidFill>
                <a:schemeClr val="accent1">
                  <a:lumMod val="50000"/>
                </a:schemeClr>
              </a:solidFill>
            </a:endParaRPr>
          </a:p>
          <a:p>
            <a:pPr marL="457200" indent="-457200" algn="just">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lgn="ctr">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Font typeface="+mj-lt"/>
              <a:buAutoNum type="arabicPeriod"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308076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23528" y="942256"/>
            <a:ext cx="8640960" cy="5673032"/>
          </a:xfrm>
        </p:spPr>
        <p:txBody>
          <a:bodyPr>
            <a:noAutofit/>
          </a:bodyPr>
          <a:lstStyle/>
          <a:p>
            <a:pPr algn="just">
              <a:buClr>
                <a:schemeClr val="tx2">
                  <a:lumMod val="50000"/>
                </a:schemeClr>
              </a:buClr>
            </a:pPr>
            <a:r>
              <a:rPr lang="cs-CZ" sz="2400" b="1" dirty="0">
                <a:solidFill>
                  <a:schemeClr val="tx2">
                    <a:lumMod val="50000"/>
                  </a:schemeClr>
                </a:solidFill>
              </a:rPr>
              <a:t>Zákon 90/2012 Sb. o obchodních korporací stanoví, které právní formy obchodních společností lze v ČR zřizovat, jsou jimi:</a:t>
            </a:r>
          </a:p>
          <a:p>
            <a:pPr marL="457200" indent="-457200" algn="just">
              <a:buClr>
                <a:schemeClr val="tx2">
                  <a:lumMod val="50000"/>
                </a:schemeClr>
              </a:buClr>
              <a:buFont typeface="+mj-lt"/>
              <a:buAutoNum type="arabicPeriod"/>
            </a:pPr>
            <a:r>
              <a:rPr lang="cs-CZ" sz="2400" dirty="0">
                <a:solidFill>
                  <a:schemeClr val="tx2">
                    <a:lumMod val="50000"/>
                  </a:schemeClr>
                </a:solidFill>
              </a:rPr>
              <a:t>veřejná obchodní společnost (v.o.s.)</a:t>
            </a:r>
          </a:p>
          <a:p>
            <a:pPr marL="457200" indent="-457200" algn="just">
              <a:buClr>
                <a:schemeClr val="tx2">
                  <a:lumMod val="50000"/>
                </a:schemeClr>
              </a:buClr>
              <a:buFont typeface="+mj-lt"/>
              <a:buAutoNum type="arabicPeriod"/>
            </a:pPr>
            <a:r>
              <a:rPr lang="cs-CZ" sz="2400" dirty="0">
                <a:solidFill>
                  <a:schemeClr val="tx2">
                    <a:lumMod val="50000"/>
                  </a:schemeClr>
                </a:solidFill>
              </a:rPr>
              <a:t>komanditní společnost (k.s.)</a:t>
            </a:r>
          </a:p>
          <a:p>
            <a:pPr marL="457200" indent="-457200" algn="just">
              <a:buClr>
                <a:schemeClr val="tx2">
                  <a:lumMod val="50000"/>
                </a:schemeClr>
              </a:buClr>
              <a:buFont typeface="+mj-lt"/>
              <a:buAutoNum type="arabicPeriod"/>
            </a:pPr>
            <a:r>
              <a:rPr lang="cs-CZ" sz="2400" dirty="0">
                <a:solidFill>
                  <a:schemeClr val="tx2">
                    <a:lumMod val="50000"/>
                  </a:schemeClr>
                </a:solidFill>
              </a:rPr>
              <a:t>společnost s ručením omezeným (s.r.o., ale i s r.o.)</a:t>
            </a:r>
          </a:p>
          <a:p>
            <a:pPr marL="457200" indent="-457200" algn="just">
              <a:buClr>
                <a:schemeClr val="tx2">
                  <a:lumMod val="50000"/>
                </a:schemeClr>
              </a:buClr>
              <a:buFont typeface="+mj-lt"/>
              <a:buAutoNum type="arabicPeriod"/>
            </a:pPr>
            <a:r>
              <a:rPr lang="cs-CZ" sz="2400" dirty="0">
                <a:solidFill>
                  <a:schemeClr val="tx2">
                    <a:lumMod val="50000"/>
                  </a:schemeClr>
                </a:solidFill>
              </a:rPr>
              <a:t>akciová společnost (a.s.)</a:t>
            </a: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r>
              <a:rPr lang="cs-CZ" sz="2400" b="1" dirty="0">
                <a:solidFill>
                  <a:srgbClr val="002060"/>
                </a:solidFill>
              </a:rPr>
              <a:t>Veřejná obchodní společnost = </a:t>
            </a:r>
            <a:r>
              <a:rPr lang="cs-CZ" sz="2400" dirty="0">
                <a:solidFill>
                  <a:srgbClr val="002060"/>
                </a:solidFill>
              </a:rPr>
              <a:t>osobní obchodní společnosti</a:t>
            </a:r>
          </a:p>
          <a:p>
            <a:pPr algn="just">
              <a:buClr>
                <a:schemeClr val="tx2">
                  <a:lumMod val="50000"/>
                </a:schemeClr>
              </a:buClr>
            </a:pPr>
            <a:r>
              <a:rPr lang="cs-CZ" sz="2400" b="1" dirty="0">
                <a:solidFill>
                  <a:srgbClr val="002060"/>
                </a:solidFill>
              </a:rPr>
              <a:t>Společnost s ručením omezeným a akciová společnost = </a:t>
            </a:r>
            <a:r>
              <a:rPr lang="cs-CZ" sz="2400" dirty="0">
                <a:solidFill>
                  <a:srgbClr val="002060"/>
                </a:solidFill>
              </a:rPr>
              <a:t>kapitálové obchodní společnost</a:t>
            </a:r>
            <a:endParaRPr lang="cs-CZ" sz="2400" b="1" dirty="0">
              <a:solidFill>
                <a:srgbClr val="002060"/>
              </a:solidFill>
            </a:endParaRPr>
          </a:p>
          <a:p>
            <a:pPr algn="just">
              <a:buClr>
                <a:schemeClr val="tx2">
                  <a:lumMod val="50000"/>
                </a:schemeClr>
              </a:buClr>
            </a:pPr>
            <a:r>
              <a:rPr lang="cs-CZ" sz="2400" b="1" dirty="0">
                <a:solidFill>
                  <a:srgbClr val="002060"/>
                </a:solidFill>
              </a:rPr>
              <a:t>Komanditní společnost = </a:t>
            </a:r>
            <a:r>
              <a:rPr lang="cs-CZ" sz="2400" dirty="0">
                <a:solidFill>
                  <a:srgbClr val="002060"/>
                </a:solidFill>
              </a:rPr>
              <a:t>stojí mezi osobní a kapitálovou obchodní společností, protože v ní jsou sdružené dvě skupiny společníků, a to komanditisté (kapitálový společníci) a komplementáři (osobní společníci)</a:t>
            </a: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47</a:t>
            </a:fld>
            <a:endParaRPr lang="cs-CZ" dirty="0"/>
          </a:p>
        </p:txBody>
      </p:sp>
    </p:spTree>
    <p:extLst>
      <p:ext uri="{BB962C8B-B14F-4D97-AF65-F5344CB8AC3E}">
        <p14:creationId xmlns:p14="http://schemas.microsoft.com/office/powerpoint/2010/main" val="2520687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2801320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VZNIK</a:t>
            </a:r>
          </a:p>
          <a:p>
            <a:pPr algn="just">
              <a:buClr>
                <a:schemeClr val="tx2">
                  <a:lumMod val="50000"/>
                </a:schemeClr>
              </a:buClr>
            </a:pPr>
            <a:r>
              <a:rPr lang="cs-CZ" sz="2400" dirty="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ZRUŠENÍ </a:t>
            </a:r>
            <a:endParaRPr lang="cs-CZ" sz="2400" dirty="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bez likvidace </a:t>
            </a:r>
            <a:r>
              <a:rPr lang="cs-CZ" sz="2400" dirty="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59592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a:solidFill>
                <a:schemeClr val="tx2">
                  <a:lumMod val="75000"/>
                </a:schemeClr>
              </a:solidFill>
            </a:endParaRPr>
          </a:p>
          <a:p>
            <a:pPr marL="0" indent="0" algn="just">
              <a:buNone/>
            </a:pPr>
            <a:r>
              <a:rPr lang="cs-CZ" b="1" dirty="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celková ekonomická úroveň státu</a:t>
            </a:r>
          </a:p>
          <a:p>
            <a:pPr marL="457200" indent="-457200" algn="just">
              <a:buFont typeface="+mj-lt"/>
              <a:buAutoNum type="alphaLcParenR"/>
            </a:pPr>
            <a:r>
              <a:rPr lang="cs-CZ" b="1" dirty="0">
                <a:solidFill>
                  <a:schemeClr val="tx2">
                    <a:lumMod val="75000"/>
                  </a:schemeClr>
                </a:solidFill>
              </a:rPr>
              <a:t>systém vládnutí v konkrétní zemi</a:t>
            </a:r>
          </a:p>
          <a:p>
            <a:pPr marL="457200" indent="-457200" algn="just">
              <a:buFont typeface="+mj-lt"/>
              <a:buAutoNum type="alphaLcParenR"/>
            </a:pPr>
            <a:r>
              <a:rPr lang="cs-CZ" b="1" dirty="0">
                <a:solidFill>
                  <a:schemeClr val="tx2">
                    <a:lumMod val="75000"/>
                  </a:schemeClr>
                </a:solidFill>
              </a:rPr>
              <a:t>priority státní politiky</a:t>
            </a:r>
          </a:p>
          <a:p>
            <a:pPr marL="457200" indent="-457200" algn="just">
              <a:buFont typeface="+mj-lt"/>
              <a:buAutoNum type="alphaLcParenR"/>
            </a:pPr>
            <a:r>
              <a:rPr lang="cs-CZ" b="1" dirty="0">
                <a:solidFill>
                  <a:schemeClr val="tx2">
                    <a:lumMod val="75000"/>
                  </a:schemeClr>
                </a:solidFill>
              </a:rPr>
              <a:t>faktory kulturní a historické</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8698547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a:solidFill>
                  <a:srgbClr val="002060"/>
                </a:solidFill>
              </a:rPr>
              <a:t>s likvidací – </a:t>
            </a:r>
            <a:r>
              <a:rPr lang="cs-CZ" sz="2400" dirty="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dirty="0">
                <a:solidFill>
                  <a:srgbClr val="002060"/>
                </a:solidFill>
              </a:rPr>
              <a:t>  </a:t>
            </a:r>
            <a:r>
              <a:rPr lang="cs-CZ" sz="2400" dirty="0">
                <a:solidFill>
                  <a:srgbClr val="002060"/>
                </a:solidFill>
              </a:rPr>
              <a:t>vrcholný orgán společnosti musí rozhodnout o 	ustanovení </a:t>
            </a:r>
            <a:r>
              <a:rPr lang="cs-CZ" sz="2400" b="1" dirty="0">
                <a:solidFill>
                  <a:srgbClr val="002060"/>
                </a:solidFill>
              </a:rPr>
              <a:t>likvidátora</a:t>
            </a:r>
            <a:r>
              <a:rPr lang="cs-CZ" sz="2400" dirty="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71553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pokud soud návrhu na výmaz z obchodního rejstříku vyhoví, okamžikem výmazu obchodní společnosti z obchodního rejstříku tato společnost zaniká.</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21865944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1320318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dnes to jsou především fakultní nemocnice jejímž zřizovatelem je Ministerstvo zdravotnictví, jejich specifikem je to, že kromě poskytování zdravotních služeb provádějí i klinickou a praktickou výuku a dále provádějí i vědeckou a vývojovou činnost </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Tree>
    <p:extLst>
      <p:ext uri="{BB962C8B-B14F-4D97-AF65-F5344CB8AC3E}">
        <p14:creationId xmlns:p14="http://schemas.microsoft.com/office/powerpoint/2010/main" val="856027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chemeClr val="tx2">
                    <a:lumMod val="75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tx2">
                  <a:lumMod val="75000"/>
                </a:schemeClr>
              </a:solidFill>
            </a:endParaRPr>
          </a:p>
          <a:p>
            <a:pPr algn="just">
              <a:buClr>
                <a:schemeClr val="tx2">
                  <a:lumMod val="50000"/>
                </a:schemeClr>
              </a:buClr>
            </a:pPr>
            <a:r>
              <a:rPr lang="cs-CZ" sz="2400" b="1" dirty="0">
                <a:solidFill>
                  <a:schemeClr val="tx2">
                    <a:lumMod val="75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a:solidFill>
                  <a:srgbClr val="C00000"/>
                </a:solidFill>
              </a:rPr>
              <a:t>podle zřizovatele</a:t>
            </a:r>
          </a:p>
          <a:p>
            <a:pPr marL="914400" lvl="1" indent="-457200" algn="just">
              <a:buClr>
                <a:srgbClr val="002060"/>
              </a:buClr>
              <a:buFont typeface="Candara" panose="020E0502030303020204" pitchFamily="34" charset="0"/>
              <a:buChar char="‐"/>
            </a:pPr>
            <a:r>
              <a:rPr lang="cs-CZ" sz="2400" dirty="0">
                <a:solidFill>
                  <a:srgbClr val="002060"/>
                </a:solidFill>
              </a:rPr>
              <a:t>státní zdravotnická zařízení – </a:t>
            </a:r>
            <a:r>
              <a:rPr lang="cs-CZ" sz="2400" i="1" dirty="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a:solidFill>
                  <a:srgbClr val="002060"/>
                </a:solidFill>
              </a:rPr>
              <a:t>nestátní zdravotnická zařízení  - </a:t>
            </a:r>
            <a:r>
              <a:rPr lang="cs-CZ" sz="2400" i="1" dirty="0">
                <a:solidFill>
                  <a:srgbClr val="002060"/>
                </a:solidFill>
              </a:rPr>
              <a:t>jejich zřizovatelem je 				          jiný subjekt než stát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210086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a:solidFill>
                  <a:srgbClr val="002060"/>
                </a:solidFill>
              </a:rPr>
              <a:t>ambulantní péče – </a:t>
            </a:r>
            <a:r>
              <a:rPr lang="cs-CZ" sz="2400" i="1" dirty="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a:solidFill>
                  <a:srgbClr val="002060"/>
                </a:solidFill>
              </a:rPr>
              <a:t>lůžkové zdravotní péče - </a:t>
            </a:r>
            <a:r>
              <a:rPr lang="cs-CZ" sz="2400" i="1" dirty="0">
                <a:solidFill>
                  <a:srgbClr val="002060"/>
                </a:solidFill>
              </a:rPr>
              <a:t>poskytují zdravotní péči, při 			           	       které je nezbytná hospitalizace 				        pacienta</a:t>
            </a:r>
            <a:endParaRPr lang="cs-CZ" sz="2400" dirty="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právní forem</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ostatní poskytovatelé zdravotnických služeb</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2835427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4000" b="1" dirty="0">
                <a:solidFill>
                  <a:srgbClr val="31B6FD">
                    <a:lumMod val="50000"/>
                  </a:srgbClr>
                </a:solidFill>
                <a:ea typeface="+mn-ea"/>
                <a:cs typeface="+mn-cs"/>
              </a:rPr>
              <a:t/>
            </a:r>
            <a:br>
              <a:rPr lang="cs-CZ" sz="4000" b="1" dirty="0">
                <a:solidFill>
                  <a:srgbClr val="31B6FD">
                    <a:lumMod val="50000"/>
                  </a:srgbClr>
                </a:solidFill>
                <a:ea typeface="+mn-ea"/>
                <a:cs typeface="+mn-cs"/>
              </a:rPr>
            </a:br>
            <a:r>
              <a:rPr lang="cs-CZ" sz="4000" b="1" dirty="0">
                <a:solidFill>
                  <a:schemeClr val="bg1"/>
                </a:solidFill>
                <a:ea typeface="+mn-ea"/>
                <a:cs typeface="+mn-cs"/>
              </a:rPr>
              <a:t>Financování zdravotní péče</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i v ČR je každá oblast financování zdravotnictví poněkud jinak</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2047923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a:solidFill>
                  <a:srgbClr val="002060"/>
                </a:solidFill>
              </a:rPr>
              <a:t>nepřímé financování – </a:t>
            </a:r>
            <a:r>
              <a:rPr lang="cs-CZ" sz="2400" i="1" dirty="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a:solidFill>
                  <a:srgbClr val="002060"/>
                </a:solidFill>
              </a:rPr>
              <a:t>přímé financování – </a:t>
            </a:r>
            <a:r>
              <a:rPr lang="cs-CZ" sz="2400" i="1" dirty="0">
                <a:solidFill>
                  <a:srgbClr val="002060"/>
                </a:solidFill>
              </a:rPr>
              <a:t>přímá úhrada nákladů zdravotní péče 			      pacienty nebo v jejich různé míře 				      přímé spoluúčasti na těchto úhradách</a:t>
            </a:r>
            <a:endParaRPr lang="cs-CZ" sz="2400" dirty="0">
              <a:solidFill>
                <a:srgbClr val="002060"/>
              </a:solidFill>
            </a:endParaRPr>
          </a:p>
          <a:p>
            <a:pPr marL="457200" indent="-457200" algn="just">
              <a:buClr>
                <a:schemeClr val="tx2">
                  <a:lumMod val="50000"/>
                </a:schemeClr>
              </a:buClr>
              <a:buFont typeface="+mj-lt"/>
              <a:buAutoNum type="arabicPeriod"/>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39415718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92697"/>
            <a:ext cx="8111155" cy="1080120"/>
          </a:xfrm>
        </p:spPr>
        <p:txBody>
          <a:bodyPr>
            <a:noAutofit/>
          </a:bodyPr>
          <a:lstStyle/>
          <a:p>
            <a:pPr marL="457200" lvl="0" indent="-457200" algn="ctr">
              <a:spcBef>
                <a:spcPct val="20000"/>
              </a:spcBef>
            </a:pPr>
            <a:r>
              <a:rPr lang="cs-CZ" sz="4000" b="1" dirty="0">
                <a:solidFill>
                  <a:schemeClr val="bg1"/>
                </a:solidFill>
                <a:ea typeface="+mn-ea"/>
                <a:cs typeface="+mn-cs"/>
              </a:rPr>
              <a:t>Zdravotní pojištění</a:t>
            </a:r>
            <a:br>
              <a:rPr lang="cs-CZ" sz="4000" b="1" dirty="0">
                <a:solidFill>
                  <a:schemeClr val="bg1"/>
                </a:solidFill>
                <a:ea typeface="+mn-ea"/>
                <a:cs typeface="+mn-cs"/>
              </a:rPr>
            </a:br>
            <a:r>
              <a:rPr lang="cs-CZ" sz="2400" b="1" dirty="0">
                <a:solidFill>
                  <a:schemeClr val="bg1"/>
                </a:solidFill>
                <a:ea typeface="+mn-ea"/>
                <a:cs typeface="+mn-cs"/>
              </a:rPr>
              <a:t>Historický vývoj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1" y="1412776"/>
            <a:ext cx="8566992" cy="5202512"/>
          </a:xfrm>
        </p:spPr>
        <p:txBody>
          <a:bodyPr>
            <a:noAutofit/>
          </a:bodyPr>
          <a:lstStyle/>
          <a:p>
            <a:pPr algn="just">
              <a:buClr>
                <a:schemeClr val="tx2">
                  <a:lumMod val="50000"/>
                </a:schemeClr>
              </a:buClr>
            </a:pPr>
            <a:r>
              <a:rPr lang="cs-CZ" sz="2400" b="1" dirty="0">
                <a:solidFill>
                  <a:srgbClr val="002060"/>
                </a:solidFill>
              </a:rPr>
              <a:t>Počátky zdravotního pojištění se datují již do období středověku. Cechovní zajišťující spolky vytvářely různé finanční fondy k podpoře svých členů v období nemoci či úrazu. Již zde můžeme pozorovat počátky profesních uzavřených systémů, se kterými se setkáváme i v dnešní době.</a:t>
            </a:r>
          </a:p>
          <a:p>
            <a:pPr algn="just">
              <a:buClr>
                <a:schemeClr val="tx2">
                  <a:lumMod val="50000"/>
                </a:schemeClr>
              </a:buClr>
            </a:pPr>
            <a:r>
              <a:rPr lang="cs-CZ" sz="2400" b="1" dirty="0">
                <a:solidFill>
                  <a:srgbClr val="002060"/>
                </a:solidFill>
              </a:rPr>
              <a:t>První moderní znaky pojistného systému je možno nalézat v souvislosti s rozvojem průmyslové výroby, s nástupem kapitalismu, se kterou je spojen vznik dělnické třídy. Tato skupina patřila mezi sociálně slabé, kdy stav nemoci nebo úrazu zaznamenal velmi tíživé důsledky nejen pro ně, ale i pro jejich rodiny. Tehdy vznikají různé příspěvkové fondy, které byly tvořeny příspěvky dělníků, ale i jejich zaměstnanců a charitativních organizací.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706998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Skutečné povinné zdravotní pojištění vzniklo až v roce 1849 v Prusku, a to jen pro jednu profesi – horníky. Hornické povolání bylo v té době jedno z nejnebezpečnějších. Významné je, že pojistné již platili jak zaměstnanci, tak i zaměstnavatelé.</a:t>
            </a:r>
          </a:p>
          <a:p>
            <a:pPr algn="just">
              <a:buClr>
                <a:schemeClr val="tx2">
                  <a:lumMod val="50000"/>
                </a:schemeClr>
              </a:buClr>
            </a:pPr>
            <a:r>
              <a:rPr lang="cs-CZ" sz="2400" b="1" dirty="0">
                <a:solidFill>
                  <a:srgbClr val="002060"/>
                </a:solidFill>
              </a:rPr>
              <a:t>Dalším důležitým milníkem ve vývoji zdravotního pojištění je rok 1883, kdy byl v Německu vydán zákon o povinném zdravotním pojištění pro dělníky (1/3 zaměstnanci a 2/3 zaměstnavatelé – jako dnes). Toto zdravotní pojištění bylo koncipováno jako rodinné, vztahovalo se i na rodinné příslušníky.</a:t>
            </a:r>
          </a:p>
          <a:p>
            <a:pPr algn="just">
              <a:buClr>
                <a:schemeClr val="tx2">
                  <a:lumMod val="50000"/>
                </a:schemeClr>
              </a:buClr>
            </a:pPr>
            <a:r>
              <a:rPr lang="cs-CZ" sz="2400" b="1" dirty="0">
                <a:solidFill>
                  <a:srgbClr val="002060"/>
                </a:solidFill>
              </a:rPr>
              <a:t>Na našem území, respektive v Rakousku-Uhersku byl obdobný zákon přijat v roce 1886 a vztahoval se na všechny zaměstnané osoby.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2235333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r>
              <a:rPr lang="cs-CZ" sz="2400" b="1" u="sng" dirty="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1114716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roce 1887 byl v Rakousku-Uhersku přijat zákon o úrazovém pojištění.</a:t>
            </a:r>
          </a:p>
          <a:p>
            <a:pPr algn="just">
              <a:buClr>
                <a:schemeClr val="tx2">
                  <a:lumMod val="50000"/>
                </a:schemeClr>
              </a:buClr>
            </a:pPr>
            <a:r>
              <a:rPr lang="cs-CZ" sz="2400" b="1" dirty="0">
                <a:solidFill>
                  <a:srgbClr val="002060"/>
                </a:solidFill>
              </a:rPr>
              <a:t>Na konci 19. století byl prakticky po celé Evropě a i ve Spojených státech legislativně přijat princip, že pracovní úraz je riziko zaměstnavatele, nikoliv zaměstnance. Tím se odstartoval začátek vzniku nových pojistných produktů pro komerční pojišťovny, které začaly zaměstnavatelům nabízet pojištění rizik úrazu jejich zaměstnanců. Pojistné náhrady se vztahovaly na  úhrady léčebných výloh, invalidních dávek a i odškodnění pozůstalých.</a:t>
            </a:r>
          </a:p>
          <a:p>
            <a:pPr algn="just">
              <a:buClr>
                <a:schemeClr val="tx2">
                  <a:lumMod val="50000"/>
                </a:schemeClr>
              </a:buClr>
            </a:pPr>
            <a:r>
              <a:rPr lang="cs-CZ" sz="2400" b="1" dirty="0">
                <a:solidFill>
                  <a:srgbClr val="002060"/>
                </a:solidFill>
              </a:rPr>
              <a:t>Prvním zdravotním pojištěním vztahujícím se na veškeré obyvatelstvo bylo uzákoněno v roce 1939 na Novém Zélandu.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2834427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 2. světové válce v Československu byl v té době zaveden tzv. </a:t>
            </a:r>
            <a:r>
              <a:rPr lang="cs-CZ" sz="2400" b="1" dirty="0" err="1">
                <a:solidFill>
                  <a:srgbClr val="002060"/>
                </a:solidFill>
              </a:rPr>
              <a:t>Semeškův</a:t>
            </a:r>
            <a:r>
              <a:rPr lang="cs-CZ" sz="2400" b="1" dirty="0">
                <a:solidFill>
                  <a:srgbClr val="002060"/>
                </a:solidFill>
              </a:rPr>
              <a:t> model spočívající v postátnění zdravotní péče, tak i zdrojů na krytí nákladů na tuto péči. To zajistilo rovný přístup veškerého obyvatelstva k bezplatné zdravotní péči.</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3736247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Systém zdravotního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Privátní zdravotní pojištění existuje i v Evropě, ale pouze jako</a:t>
            </a:r>
            <a:r>
              <a:rPr lang="cs-CZ" sz="2400" b="1" dirty="0">
                <a:solidFill>
                  <a:schemeClr val="accent1">
                    <a:lumMod val="50000"/>
                  </a:schemeClr>
                </a:solidFill>
              </a:rPr>
              <a:t> </a:t>
            </a:r>
            <a:r>
              <a:rPr lang="cs-CZ" sz="2400" b="1" i="1" dirty="0">
                <a:solidFill>
                  <a:srgbClr val="C00000"/>
                </a:solidFill>
              </a:rPr>
              <a:t>doplňkové</a:t>
            </a:r>
            <a:r>
              <a:rPr lang="cs-CZ" sz="2400" b="1" dirty="0">
                <a:solidFill>
                  <a:srgbClr val="002060"/>
                </a:solidFill>
              </a:rPr>
              <a:t>, které kryje mezery v povinném zdravotním pojištění (např. některé stomatologické výkony, nehrazené léky apod.) nebo</a:t>
            </a:r>
            <a:r>
              <a:rPr lang="cs-CZ" sz="2400" b="1" dirty="0">
                <a:solidFill>
                  <a:schemeClr val="accent1">
                    <a:lumMod val="50000"/>
                  </a:schemeClr>
                </a:solidFill>
              </a:rPr>
              <a:t> </a:t>
            </a:r>
            <a:r>
              <a:rPr lang="cs-CZ" sz="2400" b="1" i="1" dirty="0">
                <a:solidFill>
                  <a:srgbClr val="C00000"/>
                </a:solidFill>
              </a:rPr>
              <a:t>substituční</a:t>
            </a:r>
            <a:r>
              <a:rPr lang="cs-CZ" sz="2400" b="1" dirty="0">
                <a:solidFill>
                  <a:srgbClr val="C00000"/>
                </a:solidFill>
              </a:rPr>
              <a:t> </a:t>
            </a:r>
            <a:r>
              <a:rPr lang="cs-CZ" sz="2400" b="1" dirty="0">
                <a:solidFill>
                  <a:srgbClr val="002060"/>
                </a:solidFill>
              </a:rPr>
              <a:t>(náhradové) pro ty skupiny obyvatelstva, které nepokrývá povinné pojištění (cizinci apod.). Dále privátní pojištění může být i </a:t>
            </a:r>
            <a:r>
              <a:rPr lang="cs-CZ" sz="2400" b="1" i="1" dirty="0">
                <a:solidFill>
                  <a:srgbClr val="C00000"/>
                </a:solidFill>
              </a:rPr>
              <a:t>reziduální </a:t>
            </a:r>
            <a:r>
              <a:rPr lang="cs-CZ" sz="2400" b="1" dirty="0">
                <a:solidFill>
                  <a:srgbClr val="002060"/>
                </a:solidFill>
              </a:rPr>
              <a:t>(zbytkové), kdy kryje ty náklady zdravotní péče, která již povinné pojištění nehradí (spoluúčast) nebo </a:t>
            </a:r>
            <a:r>
              <a:rPr lang="cs-CZ" sz="2400" b="1" i="1" dirty="0">
                <a:solidFill>
                  <a:srgbClr val="C00000"/>
                </a:solidFill>
              </a:rPr>
              <a:t>alternativní, </a:t>
            </a:r>
            <a:r>
              <a:rPr lang="cs-CZ" sz="2400" b="1" dirty="0">
                <a:solidFill>
                  <a:srgbClr val="002060"/>
                </a:solidFill>
              </a:rPr>
              <a:t>kdy privátní zdravotní pojištění umožňuje např. pojistit se na vyšší standard zdravotních služeb, než jaký kryje statutární zdravotní pojištění.</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3076310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a:solidFill>
                  <a:srgbClr val="002060"/>
                </a:solidFill>
              </a:rPr>
              <a:t>Jiná situace je však v USA, tam povinné zdravotní pojištění nemá tradici, </a:t>
            </a:r>
            <a:r>
              <a:rPr lang="cs-CZ" sz="2400" b="1" i="1" dirty="0">
                <a:solidFill>
                  <a:srgbClr val="002060"/>
                </a:solidFill>
              </a:rPr>
              <a:t>neboť odporuje filosofii svobodného amerického občana (občan, který není svazován zákonnými povinnostmi nad rámec nezbytného). </a:t>
            </a:r>
            <a:r>
              <a:rPr lang="cs-CZ" sz="2400" b="1" dirty="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32014897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systému povinného zdravotního pojištění, které známe v Evropě, rozlišujeme několik jeho základních modelů a podmodelů, které se uplatňují v jednotlivých evropských zemích.</a:t>
            </a:r>
          </a:p>
          <a:p>
            <a:pPr algn="just">
              <a:buClr>
                <a:schemeClr val="tx2">
                  <a:lumMod val="50000"/>
                </a:schemeClr>
              </a:buClr>
            </a:pPr>
            <a:r>
              <a:rPr lang="cs-CZ" sz="2400" b="1" dirty="0">
                <a:solidFill>
                  <a:srgbClr val="002060"/>
                </a:solidFill>
              </a:rPr>
              <a:t>Základní dva modely povinného zdravotního pojištění jsou:</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rabicParenR"/>
            </a:pPr>
            <a:r>
              <a:rPr lang="cs-CZ" sz="2400" dirty="0">
                <a:solidFill>
                  <a:srgbClr val="002060"/>
                </a:solidFill>
              </a:rPr>
              <a:t>Beveridgův model</a:t>
            </a:r>
          </a:p>
          <a:p>
            <a:pPr marL="457200" indent="-457200" algn="just">
              <a:buClr>
                <a:schemeClr val="tx2">
                  <a:lumMod val="50000"/>
                </a:schemeClr>
              </a:buClr>
              <a:buFont typeface="+mj-lt"/>
              <a:buAutoNum type="arabicParenR"/>
            </a:pPr>
            <a:r>
              <a:rPr lang="cs-CZ" sz="2400" dirty="0">
                <a:solidFill>
                  <a:srgbClr val="002060"/>
                </a:solidFill>
              </a:rPr>
              <a:t>Bismarckův model</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679948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arenR"/>
            </a:pPr>
            <a:r>
              <a:rPr lang="cs-CZ" sz="2400" dirty="0">
                <a:solidFill>
                  <a:srgbClr val="C00000"/>
                </a:solidFill>
              </a:rPr>
              <a:t>Beveridgův model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jedná se o model národního zdravotní služby financován ze státního rozpočtu a z jeho zdrojů jsou financovány náklady na zdravotní péči, tak i náklady na státní správu, obranu, justici apod.</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poskytuje univerzální pojistné krytí pro všechny obyvatele, neboť všichni ekonomicky aktivní obyvatelé mají daňovou povinnost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stát zřizuje v území specializované orgány státní nebo regionální správy, které nasmlouvají rozsah a strukturu zdravotní péče v příslušném území se zdravotnickými zařízeními</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zdravotnické zařízení mohou být buď státní, nebo privátní</a:t>
            </a:r>
          </a:p>
          <a:p>
            <a:pPr marL="342900" indent="-342900" algn="just">
              <a:buClr>
                <a:schemeClr val="tx2">
                  <a:lumMod val="50000"/>
                </a:schemeClr>
              </a:buClr>
              <a:buFont typeface="Wingdings" panose="05000000000000000000" pitchFamily="2" charset="2"/>
              <a:buChar cha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31053545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Beveridgeova modelu rozeznáváme podmodely:</a:t>
            </a:r>
          </a:p>
          <a:p>
            <a:pPr algn="just">
              <a:buClr>
                <a:schemeClr val="tx2">
                  <a:lumMod val="50000"/>
                </a:schemeClr>
              </a:buClr>
            </a:pPr>
            <a:endParaRPr lang="cs-CZ" sz="2400" b="1" dirty="0">
              <a:solidFill>
                <a:srgbClr val="002060"/>
              </a:solidFill>
            </a:endParaRPr>
          </a:p>
          <a:p>
            <a:pPr marL="457200" indent="-457200" algn="just">
              <a:buClr>
                <a:srgbClr val="C00000"/>
              </a:buClr>
              <a:buFont typeface="+mj-lt"/>
              <a:buAutoNum type="alphaLcParenR"/>
            </a:pPr>
            <a:r>
              <a:rPr lang="cs-CZ" sz="2400" dirty="0">
                <a:solidFill>
                  <a:srgbClr val="C00000"/>
                </a:solidFill>
              </a:rPr>
              <a:t>Douglesův model</a:t>
            </a:r>
          </a:p>
          <a:p>
            <a:pPr algn="just">
              <a:buClr>
                <a:srgbClr val="C00000"/>
              </a:buClr>
            </a:pPr>
            <a:r>
              <a:rPr lang="cs-CZ" sz="2400" i="1" dirty="0">
                <a:solidFill>
                  <a:srgbClr val="002060"/>
                </a:solidFill>
              </a:rPr>
              <a:t>Uplatňuje se v těch zemích, které mají svá území rozdělená na provincie (Kanada, Austrálie, apod.). V těchto zemích se sice daně vybírají centrálně, avšak stát vybrané prostředky přerozděluje částečně mezi jednotlivé provincie, jejichž vlády odpovídají za poskytování a financování zdravotní péče na svém území, tedy nasmlouvávají a uhrazují zdravotní péči poskytnutou státními či nestátními zdravotními zařízeními.</a:t>
            </a:r>
          </a:p>
          <a:p>
            <a:pPr marL="457200" indent="-457200" algn="just">
              <a:buClr>
                <a:schemeClr val="tx2">
                  <a:lumMod val="50000"/>
                </a:schemeClr>
              </a:buClr>
              <a:buFont typeface="+mj-lt"/>
              <a:buAutoNum type="alphaLcParenR"/>
            </a:pPr>
            <a:endParaRPr lang="cs-CZ" sz="20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574822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err="1">
                <a:solidFill>
                  <a:srgbClr val="C00000"/>
                </a:solidFill>
              </a:rPr>
              <a:t>Semeškův</a:t>
            </a:r>
            <a:r>
              <a:rPr lang="cs-CZ" sz="2400" dirty="0">
                <a:solidFill>
                  <a:srgbClr val="C00000"/>
                </a:solidFill>
              </a:rPr>
              <a:t> model</a:t>
            </a:r>
          </a:p>
          <a:p>
            <a:pPr algn="just">
              <a:buClr>
                <a:srgbClr val="C00000"/>
              </a:buClr>
            </a:pPr>
            <a:r>
              <a:rPr lang="cs-CZ" sz="2400" i="1" dirty="0">
                <a:solidFill>
                  <a:srgbClr val="002060"/>
                </a:solidFill>
              </a:rPr>
              <a:t>Tento model byl uplatňován v bývalých socialistických zemích včetně Československa do 90. let 20. století. Podstatou tohoto modelu bylo postátnění jak zdravotních zařízení, tak i prostředků na úhradu nákladů na zdravotní péči.</a:t>
            </a:r>
          </a:p>
          <a:p>
            <a:pPr algn="just">
              <a:buClr>
                <a:srgbClr val="C00000"/>
              </a:buClr>
            </a:pPr>
            <a:r>
              <a:rPr lang="cs-CZ" sz="2400" i="1" dirty="0">
                <a:solidFill>
                  <a:srgbClr val="002060"/>
                </a:solidFill>
              </a:rPr>
              <a:t>Zdravotnická zařízení byla státem zřizována jako rozpočtové a příspěvkové organizace státu, které měly náklady své činnosti hrazeny ze státního rozpočtu.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16677501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dirty="0">
                <a:solidFill>
                  <a:srgbClr val="C00000"/>
                </a:solidFill>
              </a:rPr>
              <a:t>Bismarckův model</a:t>
            </a:r>
          </a:p>
          <a:p>
            <a:pPr marL="342900" indent="-342900" algn="just">
              <a:buClr>
                <a:srgbClr val="002060"/>
              </a:buClr>
              <a:buFont typeface="Wingdings" panose="05000000000000000000" pitchFamily="2" charset="2"/>
              <a:buChar char="§"/>
            </a:pPr>
            <a:r>
              <a:rPr lang="cs-CZ" sz="2400" dirty="0">
                <a:solidFill>
                  <a:srgbClr val="002060"/>
                </a:solidFill>
              </a:rPr>
              <a:t>začátkem 90. let 20. století byl u nás systém financování zdravotní péče transformován </a:t>
            </a:r>
            <a:r>
              <a:rPr lang="cs-CZ" sz="2400" dirty="0" smtClean="0">
                <a:solidFill>
                  <a:srgbClr val="002060"/>
                </a:solidFill>
              </a:rPr>
              <a:t>ze </a:t>
            </a:r>
            <a:r>
              <a:rPr lang="cs-CZ" sz="2400" dirty="0">
                <a:solidFill>
                  <a:srgbClr val="002060"/>
                </a:solidFill>
              </a:rPr>
              <a:t>Semeškova modelu na Bismarckův model.</a:t>
            </a:r>
          </a:p>
          <a:p>
            <a:pPr marL="342900" indent="-342900" algn="just">
              <a:buClr>
                <a:srgbClr val="002060"/>
              </a:buClr>
              <a:buFont typeface="Wingdings" panose="05000000000000000000" pitchFamily="2" charset="2"/>
              <a:buChar char="§"/>
            </a:pPr>
            <a:r>
              <a:rPr lang="cs-CZ" sz="2400" dirty="0">
                <a:solidFill>
                  <a:srgbClr val="002060"/>
                </a:solidFill>
              </a:rPr>
              <a:t>je to model postavený na povinném zdravotním pojištěním formou odvodů pojistného zákonem stanoveným procentem z příjmu pojištěnců a OSVČ a odvodu zaměstnavatelů z vyplacených mezd a dále platbou pojistného za státní pojištěnce (důchodci, děti, nezaměstnaní v evidenci ÚP, aj.) z prostředků státního rozpočtu</a:t>
            </a:r>
          </a:p>
          <a:p>
            <a:pPr marL="342900" indent="-342900" algn="just">
              <a:buClr>
                <a:srgbClr val="002060"/>
              </a:buClr>
              <a:buFont typeface="Wingdings" panose="05000000000000000000" pitchFamily="2" charset="2"/>
              <a:buChar char="§"/>
            </a:pPr>
            <a:r>
              <a:rPr lang="cs-CZ" sz="2400" dirty="0">
                <a:solidFill>
                  <a:srgbClr val="002060"/>
                </a:solidFill>
              </a:rPr>
              <a:t>sytém je spravovaný samostatnými zdravotními pojišťovnami, které nasmlouvávají rozsah a strukturu zdravotní péče se stáními či nestátními zdravotními zařízeními.</a:t>
            </a:r>
          </a:p>
          <a:p>
            <a:pPr algn="just">
              <a:buClr>
                <a:srgbClr val="002060"/>
              </a:buClr>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33134351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39124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Na druhou stranu  se setkáváme pro nás s rozvojovými zeměmi, které mají své zdravotnické systémy velmi vyspělé ( arabské státy). V protikladu stojí země jako je např. Čína, která má svůj zdravotnický systém ve špatném stavu.</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29289398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z hlediska krytí nákladů na léky máme tři skupiny, a to </a:t>
            </a:r>
            <a:r>
              <a:rPr lang="cs-CZ" sz="2400" b="1" i="1" dirty="0">
                <a:solidFill>
                  <a:srgbClr val="C00000"/>
                </a:solidFill>
              </a:rPr>
              <a:t>léky hrazené, částečně hrazené a nehrazené ze zdravotního pojištění</a:t>
            </a:r>
            <a:r>
              <a:rPr lang="cs-CZ" sz="2400" b="1" dirty="0">
                <a:solidFill>
                  <a:srgbClr val="002060"/>
                </a:solidFill>
              </a:rPr>
              <a:t>, </a:t>
            </a:r>
            <a:r>
              <a:rPr lang="cs-CZ" sz="2400" b="1" i="1" dirty="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70</a:t>
            </a:fld>
            <a:endParaRPr lang="cs-CZ" dirty="0"/>
          </a:p>
        </p:txBody>
      </p:sp>
    </p:spTree>
    <p:extLst>
      <p:ext uri="{BB962C8B-B14F-4D97-AF65-F5344CB8AC3E}">
        <p14:creationId xmlns:p14="http://schemas.microsoft.com/office/powerpoint/2010/main" val="38755586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Princip solidarity ve zdravotním pojištění</a:t>
            </a:r>
            <a:endParaRPr lang="cs-CZ" sz="3600" b="1" dirty="0"/>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363779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obecně můžeme princip solidarity ve zdravotním pojištění vymezit ve třech rovinách:</a:t>
            </a:r>
          </a:p>
          <a:p>
            <a:pPr algn="just">
              <a:buClr>
                <a:schemeClr val="tx2">
                  <a:lumMod val="50000"/>
                </a:schemeClr>
              </a:buClr>
            </a:pPr>
            <a:endParaRPr lang="cs-CZ" sz="2400" b="1" dirty="0">
              <a:solidFill>
                <a:srgbClr val="002060"/>
              </a:solidFill>
            </a:endParaRPr>
          </a:p>
          <a:p>
            <a:pPr marL="914400" lvl="1" indent="-457200" algn="just">
              <a:buClr>
                <a:srgbClr val="C00000"/>
              </a:buClr>
              <a:buFont typeface="+mj-lt"/>
              <a:buAutoNum type="alphaLcParenR"/>
            </a:pPr>
            <a:r>
              <a:rPr lang="cs-CZ" sz="2400" dirty="0">
                <a:solidFill>
                  <a:srgbClr val="C00000"/>
                </a:solidFill>
              </a:rPr>
              <a:t>solidarita zdravých a nemocných</a:t>
            </a:r>
          </a:p>
          <a:p>
            <a:pPr marL="914400" lvl="1" indent="-457200" algn="just">
              <a:buClr>
                <a:srgbClr val="C00000"/>
              </a:buClr>
              <a:buFont typeface="+mj-lt"/>
              <a:buAutoNum type="alphaLcParenR"/>
            </a:pPr>
            <a:endParaRPr lang="cs-CZ" sz="2400" dirty="0">
              <a:solidFill>
                <a:srgbClr val="C00000"/>
              </a:solidFill>
            </a:endParaRPr>
          </a:p>
          <a:p>
            <a:pPr lvl="2" algn="just">
              <a:buClr>
                <a:srgbClr val="C00000"/>
              </a:buClr>
            </a:pPr>
            <a:r>
              <a:rPr lang="cs-CZ" sz="2400" i="1" dirty="0">
                <a:solidFill>
                  <a:srgbClr val="002060"/>
                </a:solidFill>
              </a:rPr>
              <a:t>pojistné odvádějí do systému ekonomicky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9262354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staršími</a:t>
            </a:r>
          </a:p>
          <a:p>
            <a:pPr lvl="1" algn="just">
              <a:buClr>
                <a:srgbClr val="C00000"/>
              </a:buClr>
            </a:pPr>
            <a:endParaRPr lang="cs-CZ" sz="2400" dirty="0">
              <a:solidFill>
                <a:srgbClr val="C00000"/>
              </a:solidFill>
            </a:endParaRPr>
          </a:p>
          <a:p>
            <a:pPr lvl="2" algn="just">
              <a:buClr>
                <a:srgbClr val="C00000"/>
              </a:buClr>
            </a:pPr>
            <a:r>
              <a:rPr lang="cs-CZ" sz="2400" i="1" dirty="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1546542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34643562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Pojistné na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v zákonném 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20849584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24425"/>
            <a:ext cx="8064896" cy="5490863"/>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2022 činí minimální výše odvodu OSVČ 2 627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2022 je tato částka ve výši 1 967 Kč</a:t>
            </a:r>
          </a:p>
          <a:p>
            <a:pPr fontAlgn="b">
              <a:spcBef>
                <a:spcPts val="0"/>
              </a:spcBef>
            </a:pPr>
            <a:endParaRPr lang="cs-CZ" sz="2400" dirty="0">
              <a:latin typeface="Arial" panose="020B0604020202020204" pitchFamily="34" charset="0"/>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
        <p:nvSpPr>
          <p:cNvPr id="7" name="Rectangle 1">
            <a:extLst>
              <a:ext uri="{FF2B5EF4-FFF2-40B4-BE49-F238E27FC236}">
                <a16:creationId xmlns:a16="http://schemas.microsoft.com/office/drawing/2014/main" id="{E4230658-9D88-4011-B53D-F428D63A0BDC}"/>
              </a:ext>
            </a:extLst>
          </p:cNvPr>
          <p:cNvSpPr>
            <a:spLocks noChangeArrowheads="1"/>
          </p:cNvSpPr>
          <p:nvPr/>
        </p:nvSpPr>
        <p:spPr bwMode="auto">
          <a:xfrm>
            <a:off x="663725" y="57335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ulka 8">
            <a:extLst>
              <a:ext uri="{FF2B5EF4-FFF2-40B4-BE49-F238E27FC236}">
                <a16:creationId xmlns:a16="http://schemas.microsoft.com/office/drawing/2014/main" id="{2B17EFE4-D8E5-4887-9BB8-37BB37BF1375}"/>
              </a:ext>
            </a:extLst>
          </p:cNvPr>
          <p:cNvGraphicFramePr>
            <a:graphicFrameLocks noGrp="1"/>
          </p:cNvGraphicFramePr>
          <p:nvPr>
            <p:extLst>
              <p:ext uri="{D42A27DB-BD31-4B8C-83A1-F6EECF244321}">
                <p14:modId xmlns:p14="http://schemas.microsoft.com/office/powerpoint/2010/main" val="1518336948"/>
              </p:ext>
            </p:extLst>
          </p:nvPr>
        </p:nvGraphicFramePr>
        <p:xfrm>
          <a:off x="1086594" y="4590573"/>
          <a:ext cx="7408862" cy="1300480"/>
        </p:xfrm>
        <a:graphic>
          <a:graphicData uri="http://schemas.openxmlformats.org/drawingml/2006/table">
            <a:tbl>
              <a:tblPr/>
              <a:tblGrid>
                <a:gridCol w="3704431">
                  <a:extLst>
                    <a:ext uri="{9D8B030D-6E8A-4147-A177-3AD203B41FA5}">
                      <a16:colId xmlns:a16="http://schemas.microsoft.com/office/drawing/2014/main" val="3230310282"/>
                    </a:ext>
                  </a:extLst>
                </a:gridCol>
                <a:gridCol w="3704431">
                  <a:extLst>
                    <a:ext uri="{9D8B030D-6E8A-4147-A177-3AD203B41FA5}">
                      <a16:colId xmlns:a16="http://schemas.microsoft.com/office/drawing/2014/main" val="3633188867"/>
                    </a:ext>
                  </a:extLst>
                </a:gridCol>
              </a:tblGrid>
              <a:tr h="0">
                <a:tc>
                  <a:txBody>
                    <a:bodyPr/>
                    <a:lstStyle/>
                    <a:p>
                      <a:pPr algn="l" fontAlgn="b"/>
                      <a:r>
                        <a:rPr lang="cs-CZ" dirty="0">
                          <a:effectLst/>
                        </a:rPr>
                        <a:t>Rok</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tc>
                  <a:txBody>
                    <a:bodyPr/>
                    <a:lstStyle/>
                    <a:p>
                      <a:pPr algn="l" fontAlgn="b"/>
                      <a:r>
                        <a:rPr lang="cs-CZ" dirty="0">
                          <a:effectLst/>
                        </a:rPr>
                        <a:t>Měsíční odvod zdravotního pojištění za státního pojištěnce</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52657354"/>
                  </a:ext>
                </a:extLst>
              </a:tr>
              <a:tr h="0">
                <a:tc>
                  <a:txBody>
                    <a:bodyPr/>
                    <a:lstStyle/>
                    <a:p>
                      <a:pPr fontAlgn="t"/>
                      <a:r>
                        <a:rPr lang="cs-CZ" dirty="0" smtClean="0">
                          <a:effectLst/>
                        </a:rPr>
                        <a:t>Od 1. ledna 2021</a:t>
                      </a:r>
                    </a:p>
                    <a:p>
                      <a:pPr fontAlgn="t"/>
                      <a:r>
                        <a:rPr lang="cs-CZ" dirty="0" smtClean="0">
                          <a:effectLst/>
                        </a:rPr>
                        <a:t>Od 1. ledna 2022</a:t>
                      </a:r>
                      <a:endParaRPr lang="cs-CZ" dirty="0">
                        <a:effectLst/>
                      </a:endParaRP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dirty="0">
                          <a:effectLst/>
                        </a:rPr>
                        <a:t>1 767 </a:t>
                      </a:r>
                      <a:r>
                        <a:rPr lang="cs-CZ" dirty="0" smtClean="0">
                          <a:effectLst/>
                        </a:rPr>
                        <a:t>Kč</a:t>
                      </a:r>
                    </a:p>
                    <a:p>
                      <a:pPr fontAlgn="t"/>
                      <a:r>
                        <a:rPr lang="cs-CZ" dirty="0" smtClean="0">
                          <a:effectLst/>
                        </a:rPr>
                        <a:t>1 967 Kč</a:t>
                      </a:r>
                      <a:endParaRPr lang="cs-CZ" dirty="0">
                        <a:effectLst/>
                      </a:endParaRP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44442332"/>
                  </a:ext>
                </a:extLst>
              </a:tr>
            </a:tbl>
          </a:graphicData>
        </a:graphic>
      </p:graphicFrame>
    </p:spTree>
    <p:extLst>
      <p:ext uri="{BB962C8B-B14F-4D97-AF65-F5344CB8AC3E}">
        <p14:creationId xmlns:p14="http://schemas.microsoft.com/office/powerpoint/2010/main" val="22674643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a:solidFill>
                  <a:srgbClr val="002060"/>
                </a:solidFill>
              </a:rPr>
              <a:t>Přerozdělování pojistného mezi zdravotními pojišťovnami</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struktura pojistného kmene je základním a rozhodujícím faktorem ekonomické úspěšnosti konkrétní zdravotní pojišťovny, vzhledem k těmto skutečnostem dochází na základě zákona 592/1992 Sb. o pojistném na všeobecné zdravotní pojištění k povinnému </a:t>
            </a:r>
            <a:r>
              <a:rPr lang="cs-CZ" sz="2400" dirty="0">
                <a:solidFill>
                  <a:srgbClr val="C00000"/>
                </a:solidFill>
              </a:rPr>
              <a:t>přerozdělení vybraného pojistného </a:t>
            </a:r>
            <a:r>
              <a:rPr lang="cs-CZ" sz="2400" dirty="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3189147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rgbClr val="002060"/>
                </a:solidFill>
              </a:rPr>
              <a:t>nákladové indexy jsou stanoveny pro 18 věkových skupin pojištěnců pro každé pohlaví v rozmezí od 0 do 5 let a dále po 5 letech až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3023423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a:solidFill>
                  <a:srgbClr val="002060"/>
                </a:solidFill>
              </a:rPr>
              <a:t>Informační systém zdravotních pojišťoven</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326792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rgbClr val="002060"/>
              </a:buClr>
              <a:buFont typeface="+mj-lt"/>
              <a:buAutoNum type="alphaLcParenR" startAt="2"/>
            </a:pPr>
            <a:r>
              <a:rPr lang="cs-CZ" sz="2400" b="1" u="sng" dirty="0">
                <a:solidFill>
                  <a:schemeClr val="tx2">
                    <a:lumMod val="75000"/>
                  </a:schemeClr>
                </a:solidFill>
              </a:rPr>
              <a:t>Systém vládnutí v konkrétní zemi</a:t>
            </a:r>
          </a:p>
          <a:p>
            <a:pPr lvl="1" algn="just">
              <a:buClr>
                <a:srgbClr val="002060"/>
              </a:buClr>
            </a:pPr>
            <a:r>
              <a:rPr lang="cs-CZ" sz="2000" b="1" dirty="0">
                <a:solidFill>
                  <a:schemeClr val="tx2">
                    <a:lumMod val="75000"/>
                  </a:schemeClr>
                </a:solidFill>
              </a:rPr>
              <a:t>v ekonomickém pojetí může být z hlediska teorie hospodářské politiky systém vládnutí liberální nebo intervencionistický. V praxi se liberální a intervencionistický systémy v čisté podobě nevyskytují.</a:t>
            </a:r>
            <a:r>
              <a:rPr lang="cs-CZ" sz="2000" b="1" dirty="0">
                <a:solidFill>
                  <a:schemeClr val="accent1">
                    <a:lumMod val="50000"/>
                  </a:schemeClr>
                </a:solidFill>
              </a:rPr>
              <a:t>        </a:t>
            </a:r>
            <a:endParaRPr lang="cs-CZ" sz="2000" b="1" dirty="0">
              <a:solidFill>
                <a:schemeClr val="tx2">
                  <a:lumMod val="75000"/>
                </a:schemeClr>
              </a:solidFill>
            </a:endParaRPr>
          </a:p>
          <a:p>
            <a:pPr lvl="1" algn="just">
              <a:buClr>
                <a:srgbClr val="002060"/>
              </a:buClr>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Liberální směr</a:t>
            </a:r>
            <a:r>
              <a:rPr lang="cs-CZ" sz="2000" b="1" i="1" dirty="0">
                <a:solidFill>
                  <a:srgbClr val="FF0000"/>
                </a:solidFill>
              </a:rPr>
              <a:t> </a:t>
            </a:r>
            <a:r>
              <a:rPr lang="cs-CZ" sz="2000" b="1" dirty="0">
                <a:solidFill>
                  <a:schemeClr val="tx2">
                    <a:lumMod val="75000"/>
                  </a:schemeClr>
                </a:solidFill>
              </a:rPr>
              <a:t>– </a:t>
            </a:r>
            <a:r>
              <a:rPr lang="cs-CZ" sz="2000" dirty="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Intervencionistický směr</a:t>
            </a:r>
            <a:r>
              <a:rPr lang="cs-CZ" sz="2000" i="1" dirty="0">
                <a:solidFill>
                  <a:srgbClr val="FF0000"/>
                </a:solidFill>
              </a:rPr>
              <a:t> </a:t>
            </a:r>
            <a:r>
              <a:rPr lang="cs-CZ" sz="2000" i="1" dirty="0">
                <a:solidFill>
                  <a:srgbClr val="002060"/>
                </a:solidFill>
              </a:rPr>
              <a:t>– </a:t>
            </a:r>
            <a:r>
              <a:rPr lang="cs-CZ" sz="2000" dirty="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5870955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a:solidFill>
                  <a:srgbClr val="002060"/>
                </a:solidFill>
              </a:rPr>
              <a:t>příjmovou část – </a:t>
            </a:r>
            <a:r>
              <a:rPr lang="cs-CZ" sz="2400" dirty="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a:solidFill>
                  <a:srgbClr val="002060"/>
                </a:solidFill>
              </a:rPr>
              <a:t>výdajová část – </a:t>
            </a:r>
            <a:r>
              <a:rPr lang="cs-CZ" sz="2400" dirty="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spTree>
    <p:extLst>
      <p:ext uri="{BB962C8B-B14F-4D97-AF65-F5344CB8AC3E}">
        <p14:creationId xmlns:p14="http://schemas.microsoft.com/office/powerpoint/2010/main" val="6126373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tabLst>
                <a:tab pos="1350963" algn="l"/>
              </a:tabLst>
            </a:pPr>
            <a:r>
              <a:rPr lang="cs-CZ" sz="2400" b="1" dirty="0">
                <a:solidFill>
                  <a:srgbClr val="002060"/>
                </a:solidFill>
              </a:rPr>
              <a:t>Sběr dat - </a:t>
            </a:r>
            <a:r>
              <a:rPr lang="cs-CZ" sz="2400" dirty="0">
                <a:solidFill>
                  <a:srgbClr val="002060"/>
                </a:solidFill>
              </a:rPr>
              <a:t> jak pro komunikační, tak pro provozní </a:t>
            </a:r>
            <a:r>
              <a:rPr lang="cs-CZ" sz="2400" dirty="0" smtClean="0">
                <a:solidFill>
                  <a:srgbClr val="002060"/>
                </a:solidFill>
              </a:rPr>
              <a:t>systém, a to </a:t>
            </a:r>
            <a:r>
              <a:rPr lang="cs-CZ" sz="2400" dirty="0">
                <a:solidFill>
                  <a:srgbClr val="002060"/>
                </a:solidFill>
              </a:rPr>
              <a:t>	</a:t>
            </a:r>
            <a:r>
              <a:rPr lang="cs-CZ" sz="2400" dirty="0" smtClean="0">
                <a:solidFill>
                  <a:srgbClr val="002060"/>
                </a:solidFill>
              </a:rPr>
              <a:t>směrem od </a:t>
            </a:r>
            <a:r>
              <a:rPr lang="cs-CZ" sz="2400" dirty="0">
                <a:solidFill>
                  <a:srgbClr val="002060"/>
                </a:solidFill>
              </a:rPr>
              <a:t>poskytovatelů zdravotní </a:t>
            </a:r>
            <a:r>
              <a:rPr lang="cs-CZ" sz="2400" dirty="0" smtClean="0">
                <a:solidFill>
                  <a:srgbClr val="002060"/>
                </a:solidFill>
              </a:rPr>
              <a:t>péče </a:t>
            </a:r>
            <a:r>
              <a:rPr lang="cs-CZ" sz="2400" dirty="0">
                <a:solidFill>
                  <a:srgbClr val="002060"/>
                </a:solidFill>
              </a:rPr>
              <a:t>se </a:t>
            </a:r>
            <a:r>
              <a:rPr lang="cs-CZ" sz="2400" dirty="0" smtClean="0">
                <a:solidFill>
                  <a:srgbClr val="002060"/>
                </a:solidFill>
              </a:rPr>
              <a:t>	provádí </a:t>
            </a:r>
            <a:r>
              <a:rPr lang="cs-CZ" sz="2400" dirty="0">
                <a:solidFill>
                  <a:srgbClr val="002060"/>
                </a:solidFill>
              </a:rPr>
              <a:t>na </a:t>
            </a:r>
            <a:r>
              <a:rPr lang="cs-CZ" sz="2400" dirty="0" smtClean="0">
                <a:solidFill>
                  <a:srgbClr val="002060"/>
                </a:solidFill>
              </a:rPr>
              <a:t>specializovaných </a:t>
            </a:r>
            <a:r>
              <a:rPr lang="cs-CZ" sz="2400" dirty="0">
                <a:solidFill>
                  <a:srgbClr val="002060"/>
                </a:solidFill>
              </a:rPr>
              <a:t>formulářích tak, aby 	</a:t>
            </a:r>
            <a:r>
              <a:rPr lang="cs-CZ" sz="2400" dirty="0" smtClean="0">
                <a:solidFill>
                  <a:srgbClr val="002060"/>
                </a:solidFill>
              </a:rPr>
              <a:t>zaznamenávaly </a:t>
            </a:r>
            <a:r>
              <a:rPr lang="cs-CZ" sz="2400" dirty="0">
                <a:solidFill>
                  <a:srgbClr val="002060"/>
                </a:solidFill>
              </a:rPr>
              <a:t>poskytnutou zdravotní péči v 	</a:t>
            </a:r>
            <a:r>
              <a:rPr lang="cs-CZ" sz="2400" dirty="0" smtClean="0">
                <a:solidFill>
                  <a:srgbClr val="002060"/>
                </a:solidFill>
              </a:rPr>
              <a:t>souladu </a:t>
            </a:r>
            <a:r>
              <a:rPr lang="cs-CZ" sz="2400" dirty="0">
                <a:solidFill>
                  <a:srgbClr val="002060"/>
                </a:solidFill>
              </a:rPr>
              <a:t>s potřebami zdravotní pojišťovny</a:t>
            </a:r>
          </a:p>
          <a:p>
            <a:pPr algn="just">
              <a:buClr>
                <a:schemeClr val="tx2">
                  <a:lumMod val="50000"/>
                </a:schemeClr>
              </a:buClr>
            </a:pPr>
            <a:r>
              <a:rPr lang="cs-CZ" sz="2400" b="1" dirty="0">
                <a:solidFill>
                  <a:srgbClr val="002060"/>
                </a:solidFill>
              </a:rPr>
              <a:t>	     - listinné formuláře</a:t>
            </a:r>
            <a:r>
              <a:rPr lang="cs-CZ" sz="2400" dirty="0">
                <a:solidFill>
                  <a:srgbClr val="002060"/>
                </a:solidFill>
              </a:rPr>
              <a:t> se používají tehdy, je-li třeba 	        podpis pojištěnce nebo lékaře na těchto 	      	        formulářích, jinak se používají </a:t>
            </a:r>
            <a:r>
              <a:rPr lang="cs-CZ" sz="2400" b="1" dirty="0">
                <a:solidFill>
                  <a:srgbClr val="002060"/>
                </a:solidFill>
              </a:rPr>
              <a:t>elektronický 	  	        přenos dat </a:t>
            </a:r>
            <a:r>
              <a:rPr lang="cs-CZ" sz="2400" dirty="0">
                <a:solidFill>
                  <a:srgbClr val="002060"/>
                </a:solidFill>
              </a:rPr>
              <a:t>mezi poskytovateli a  zdravotní 	  	        pojišťovnou</a:t>
            </a:r>
            <a:endParaRPr lang="cs-CZ" sz="23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254017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41064649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struktura VZP je tvořena ústředními a regionálními pobočkami, VZP je </a:t>
            </a:r>
            <a:r>
              <a:rPr lang="cs-CZ" sz="2400" dirty="0">
                <a:solidFill>
                  <a:srgbClr val="C00000"/>
                </a:solidFill>
              </a:rPr>
              <a:t>řízená správní radou</a:t>
            </a:r>
            <a:r>
              <a:rPr lang="cs-CZ" sz="2400" dirty="0">
                <a:solidFill>
                  <a:srgbClr val="002060"/>
                </a:solidFill>
              </a:rPr>
              <a:t>, která má 30 členů (10 členů jmenuje vláda + 20 členů Poslanecká sněmovna Parlamentu ČR) = </a:t>
            </a:r>
            <a:r>
              <a:rPr lang="cs-CZ" sz="2400" i="1" dirty="0">
                <a:solidFill>
                  <a:srgbClr val="002060"/>
                </a:solidFill>
              </a:rPr>
              <a:t>není ideální stav, kdy toto rozvržení správní rady může vést k výrazné politizaci řízení VZP!!!</a:t>
            </a:r>
            <a:r>
              <a:rPr lang="cs-CZ" sz="2400" dirty="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volí a odvolává ředitele</a:t>
            </a:r>
            <a:r>
              <a:rPr lang="cs-CZ" sz="2400" dirty="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dozorčí rada </a:t>
            </a:r>
            <a:r>
              <a:rPr lang="cs-CZ" sz="2400" dirty="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92260588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4244149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zřízené na základě zákona 280/1992 Sb. o resortních, oborových, podnikových a dalších zdravotních pojišťovnách</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provozují zdravotní pojištění na základě povolení vydaného ministerstvem zdravotnictví se souhlasem MF, požádat o vydání takové povolení může jen PO, která splňuje zákonem stanovené požadavky </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19161726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89361978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statutárním orgánem je ředitel</a:t>
            </a:r>
            <a:r>
              <a:rPr lang="cs-CZ" sz="2400" dirty="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a:t>
            </a:r>
            <a:r>
              <a:rPr lang="cs-CZ" sz="2400" dirty="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25833441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Zákonem 48/1997 o veřejném zdravotním pojištění a o změně a doplnění některých souvisejících zákonů se zřizuje tzv. </a:t>
            </a:r>
            <a:r>
              <a:rPr lang="cs-CZ" sz="2400" b="1" dirty="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jedná se o PO</a:t>
            </a:r>
            <a:r>
              <a:rPr lang="cs-CZ" sz="2400" b="1" dirty="0">
                <a:solidFill>
                  <a:srgbClr val="002060"/>
                </a:solidFill>
              </a:rPr>
              <a:t> </a:t>
            </a:r>
            <a:r>
              <a:rPr lang="cs-CZ" sz="2400" dirty="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na zdravotní pojišťovny nelze podat insolvenční návrh</a:t>
            </a:r>
          </a:p>
          <a:p>
            <a:pPr algn="just">
              <a:buClr>
                <a:schemeClr val="tx2">
                  <a:lumMod val="50000"/>
                </a:schemeClr>
              </a:buClr>
            </a:pPr>
            <a:endParaRPr lang="cs-CZ" sz="20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5996455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Zdravotní pojišťovny jsou ze zákona povinny zajistit zdravotní péči svým pojištěncům. 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3525409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r>
              <a:rPr lang="cs-CZ" sz="2400" b="1" u="sng" dirty="0">
                <a:solidFill>
                  <a:schemeClr val="tx2">
                    <a:lumMod val="75000"/>
                  </a:schemeClr>
                </a:solidFill>
              </a:rPr>
              <a:t>Priority státní 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náhodné jevy (přírodní katastrofy)</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34104496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5661831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145419113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a:solidFill>
                  <a:srgbClr val="C00000"/>
                </a:solidFill>
              </a:rPr>
              <a:t>nucenou zprávou</a:t>
            </a:r>
            <a:r>
              <a:rPr lang="cs-CZ" sz="2400" b="1" dirty="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16737486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Nucená zpráva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35298097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6041603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a:solidFill>
                  <a:srgbClr val="002060"/>
                </a:solidFill>
              </a:rPr>
              <a:t>Rezervní fond zdravotní pojišťovny vytvářejí povinně ve výši 1,5% z ročního příjmu z pojistného.</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6480711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a:solidFill>
                  <a:srgbClr val="002060"/>
                </a:solidFill>
              </a:rPr>
              <a:t>Zajištění v pojistné terminologii znamená </a:t>
            </a:r>
            <a:r>
              <a:rPr lang="cs-CZ" sz="2400" b="1" dirty="0">
                <a:solidFill>
                  <a:srgbClr val="C00000"/>
                </a:solidFill>
              </a:rPr>
              <a:t>pojištění pojišťovny. </a:t>
            </a:r>
            <a:r>
              <a:rPr lang="cs-CZ" sz="2400" b="1" dirty="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a:solidFill>
                  <a:srgbClr val="C00000"/>
                </a:solidFill>
              </a:rPr>
              <a:t>Za nákladového pojištěnce </a:t>
            </a:r>
            <a:r>
              <a:rPr lang="cs-CZ" sz="2400" b="1" dirty="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404985278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a:solidFill>
                  <a:srgbClr val="002060"/>
                </a:solidFill>
              </a:rPr>
              <a:t>VZP jako správce celého systému zdravotního pojištění má možnost v případě finančních obtíží </a:t>
            </a:r>
            <a:r>
              <a:rPr lang="cs-CZ" sz="2400" b="1" dirty="0">
                <a:solidFill>
                  <a:srgbClr val="C00000"/>
                </a:solidFill>
              </a:rPr>
              <a:t>požádat o návratnou finanční výpomoc </a:t>
            </a:r>
            <a:r>
              <a:rPr lang="cs-CZ" sz="2400" b="1" dirty="0">
                <a:solidFill>
                  <a:srgbClr val="002060"/>
                </a:solidFill>
              </a:rPr>
              <a:t>ze státního rozpočtu až do výše 50% finančního deficitu.</a:t>
            </a:r>
            <a:endParaRPr lang="cs-CZ" sz="2400" b="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40867807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ea typeface="+mn-ea"/>
                <a:cs typeface="+mn-cs"/>
              </a:rPr>
              <a:t>Konkurence ve zdravotnictví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algn="just">
              <a:buClr>
                <a:schemeClr val="tx2">
                  <a:lumMod val="50000"/>
                </a:schemeClr>
              </a:buClr>
            </a:pPr>
            <a:r>
              <a:rPr lang="cs-CZ" sz="2400" b="1" dirty="0">
                <a:solidFill>
                  <a:srgbClr val="002060"/>
                </a:solidFill>
              </a:rPr>
              <a:t>Konkurence ve zdravotnictví prolíná dvě oblasti, a to konkurence mezi zdravotními pojišťovnami a konkurence mezi poskytovateli zdravotní péče, či konkurence obou oblastí.</a:t>
            </a:r>
          </a:p>
          <a:p>
            <a:pPr algn="just">
              <a:buClr>
                <a:schemeClr val="tx2">
                  <a:lumMod val="50000"/>
                </a:schemeClr>
              </a:buClr>
            </a:pPr>
            <a:r>
              <a:rPr lang="cs-CZ" sz="2400" b="1" dirty="0">
                <a:solidFill>
                  <a:srgbClr val="002060"/>
                </a:solidFill>
              </a:rPr>
              <a:t>Pokud jde o konkurenci mezi zdravotními pojišťovnami , pak již v podstatě Bismarckova modelu zdravotního pojištění je existence více zdravotních pojišťoven, a tedy i potencionální boj konkurenční boj mezi nimi. Tento boj o pojištěnce, se realizuje především cestou nárůstu výdajů na zdravotní služby kryté ze zdravotního pojištění a v oblasti programu prevence, což vede opět ke zvýšení výdajů zdravotního pojištění. Vývoj v ČR v 2. polovině 90. let, kdy došlo ke krachu řady zdravotních pojišťoven, za kterými zůstaly značné dluhy, vhodnost této cesty nepotvrzuje.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29413896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Podle stanoviska OECD (</a:t>
            </a:r>
            <a:r>
              <a:rPr lang="pl-PL" sz="2400" b="1" dirty="0">
                <a:solidFill>
                  <a:srgbClr val="002060"/>
                </a:solidFill>
              </a:rPr>
              <a:t>Organizace pro ekonomickou spolupráci a rozvoj) je nejvhodnější systémem existence jediné státem řízené a kontrolované zdravotní pojišťovny. Trh a systém fungování zdravotních pojišťoven v ČR k takovému řešení vybízí. Existuje zde VZP, jejíž pojistný kmen tvoří 60% všech pojištěnců, a kromě toho je tato pojišťovna správcem celého systému veřejného zdravotního pojištění. </a:t>
            </a:r>
          </a:p>
          <a:p>
            <a:pPr algn="just">
              <a:buClr>
                <a:schemeClr val="tx2">
                  <a:lumMod val="50000"/>
                </a:schemeClr>
              </a:buClr>
            </a:pPr>
            <a:endParaRPr lang="pl-PL" sz="2400" b="1" i="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33370065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17261</TotalTime>
  <Words>11459</Words>
  <Application>Microsoft Office PowerPoint</Application>
  <PresentationFormat>Předvádění na obrazovce (4:3)</PresentationFormat>
  <Paragraphs>2706</Paragraphs>
  <Slides>145</Slides>
  <Notes>144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145</vt:i4>
      </vt:variant>
    </vt:vector>
  </HeadingPairs>
  <TitlesOfParts>
    <vt:vector size="152"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Prezentace aplikace PowerPoint</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Poskytovatelé (Právnické osoby) – obchodní společnosti</vt:lpstr>
      <vt:lpstr> </vt:lpstr>
      <vt:lpstr> </vt:lpstr>
      <vt:lpstr> </vt:lpstr>
      <vt:lpstr> </vt:lpstr>
      <vt:lpstr> </vt:lpstr>
      <vt:lpstr> </vt:lpstr>
      <vt:lpstr> </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Zdravotní pojištění Historický vývoj zdravotního pojištění </vt:lpstr>
      <vt:lpstr> </vt:lpstr>
      <vt:lpstr> </vt:lpstr>
      <vt:lpstr> </vt:lpstr>
      <vt:lpstr> Systém zdravotního pojištění</vt:lpstr>
      <vt:lpstr> </vt:lpstr>
      <vt:lpstr> </vt:lpstr>
      <vt:lpstr> </vt:lpstr>
      <vt:lpstr> </vt:lpstr>
      <vt:lpstr> </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Konkurence ve zdravotnictví</vt:lpstr>
      <vt:lpstr> </vt:lpstr>
      <vt:lpstr> </vt:lpstr>
      <vt:lpstr> Princip zdravotního pojištění v České republice</vt:lpstr>
      <vt:lpstr> </vt:lpstr>
      <vt:lpstr> </vt:lpstr>
      <vt:lpstr> Zdravotní pojištění v rámci Evropské unie</vt:lpstr>
      <vt:lpstr> </vt:lpstr>
      <vt:lpstr> </vt:lpstr>
      <vt:lpstr> </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Perspektivní vývoj financování zdravotnictví Problém privatizace ve zdravotnictví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JExnerova</cp:lastModifiedBy>
  <cp:revision>485</cp:revision>
  <cp:lastPrinted>2019-03-08T11:12:45Z</cp:lastPrinted>
  <dcterms:created xsi:type="dcterms:W3CDTF">2015-04-04T06:49:29Z</dcterms:created>
  <dcterms:modified xsi:type="dcterms:W3CDTF">2022-04-12T09:07:41Z</dcterms:modified>
</cp:coreProperties>
</file>